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314" r:id="rId4"/>
    <p:sldId id="321" r:id="rId5"/>
    <p:sldId id="322" r:id="rId6"/>
    <p:sldId id="323" r:id="rId7"/>
    <p:sldId id="320" r:id="rId8"/>
    <p:sldId id="315" r:id="rId9"/>
    <p:sldId id="31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A3"/>
    <a:srgbClr val="B7C65A"/>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5" d="100"/>
          <a:sy n="75" d="100"/>
        </p:scale>
        <p:origin x="1685"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3664DA-6116-4049-B6F0-BC588FCE0E39}" type="datetimeFigureOut">
              <a:rPr lang="en-US" smtClean="0"/>
              <a:pPr/>
              <a:t>8/10/2024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D3DBE-FD0F-4EF1-BDC6-AF5467238958}" type="slidenum">
              <a:rPr lang="en-US" smtClean="0"/>
              <a:pPr/>
              <a:t>‹#›</a:t>
            </a:fld>
            <a:endParaRPr lang="en-US"/>
          </a:p>
        </p:txBody>
      </p:sp>
    </p:spTree>
    <p:extLst>
      <p:ext uri="{BB962C8B-B14F-4D97-AF65-F5344CB8AC3E}">
        <p14:creationId xmlns:p14="http://schemas.microsoft.com/office/powerpoint/2010/main" val="29268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9D3DBE-FD0F-4EF1-BDC6-AF5467238958}" type="slidenum">
              <a:rPr lang="en-US" smtClean="0"/>
              <a:pPr/>
              <a:t>1</a:t>
            </a:fld>
            <a:endParaRPr lang="en-US"/>
          </a:p>
        </p:txBody>
      </p:sp>
    </p:spTree>
    <p:extLst>
      <p:ext uri="{BB962C8B-B14F-4D97-AF65-F5344CB8AC3E}">
        <p14:creationId xmlns:p14="http://schemas.microsoft.com/office/powerpoint/2010/main" val="363906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B06534-60AD-4255-B387-00E11349E80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73F059-9DCB-4414-ACA9-25ACEF5FDD7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DB0090-ECC7-4685-9DBE-E173CCDFD4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22673E-0EDE-4B38-AC32-069FAB823FF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AD1711-462B-4F72-BA1E-896A811E512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422708-6146-4A2D-9565-60F8AF11A1C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3B3223A-CDA3-489C-A694-21A23164A55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A0F8D7-4694-45D1-9EE7-EFB022C5978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2264145-96B8-4A6F-94FC-2E5352D2B5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CDF28F5-903F-4AD2-A75C-2078D39A4A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3223D14-F551-4701-B6F1-5A4EA20481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36A0B15-A9F3-4E33-8605-40AB54D97DC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67544" y="794719"/>
            <a:ext cx="8424936" cy="1470025"/>
          </a:xfrm>
        </p:spPr>
        <p:txBody>
          <a:bodyPr/>
          <a:lstStyle/>
          <a:p>
            <a:pPr marL="0" indent="0">
              <a:lnSpc>
                <a:spcPts val="7452"/>
              </a:lnSpc>
              <a:buNone/>
            </a:pPr>
            <a:r>
              <a:rPr lang="en-US" sz="3000" b="1" dirty="0">
                <a:solidFill>
                  <a:schemeClr val="tx1"/>
                </a:solidFill>
                <a:latin typeface="Times New Roman" panose="02020603050405020304" pitchFamily="18" charset="0"/>
                <a:ea typeface="Spline Sans" pitchFamily="34" charset="-122"/>
                <a:cs typeface="Times New Roman" panose="02020603050405020304" pitchFamily="18" charset="0"/>
              </a:rPr>
              <a:t>AI-POWERED MENTAL HEALTH CHATBOT</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FAE1094-B04C-EAE0-6D4A-ADE8E03BCCAC}"/>
              </a:ext>
            </a:extLst>
          </p:cNvPr>
          <p:cNvSpPr>
            <a:spLocks noGrp="1" noChangeArrowheads="1"/>
          </p:cNvSpPr>
          <p:nvPr/>
        </p:nvSpPr>
        <p:spPr>
          <a:xfrm>
            <a:off x="1372583" y="3800443"/>
            <a:ext cx="6409977" cy="1800576"/>
          </a:xfrm>
          <a:prstGeom prst="rect">
            <a:avLst/>
          </a:prstGeom>
          <a:noFill/>
          <a:ln w="9525">
            <a:noFill/>
          </a:ln>
        </p:spPr>
        <p:txBody>
          <a:bodyPr anchor="ctr"/>
          <a:lstStyle>
            <a:lvl1pPr marL="0" indent="0" algn="ct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
        <p:nvSpPr>
          <p:cNvPr id="4" name="TextBox 7">
            <a:extLst>
              <a:ext uri="{FF2B5EF4-FFF2-40B4-BE49-F238E27FC236}">
                <a16:creationId xmlns:a16="http://schemas.microsoft.com/office/drawing/2014/main" id="{E7DB8F2C-323B-0127-1A52-5218EBC4C33D}"/>
              </a:ext>
            </a:extLst>
          </p:cNvPr>
          <p:cNvSpPr txBox="1"/>
          <p:nvPr/>
        </p:nvSpPr>
        <p:spPr>
          <a:xfrm>
            <a:off x="1547664" y="2697471"/>
            <a:ext cx="6234896" cy="1883657"/>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a:lnSpc>
                <a:spcPct val="150000"/>
              </a:lnSpc>
            </a:pPr>
            <a:r>
              <a:rPr lang="en-US" sz="2000" b="1" dirty="0">
                <a:latin typeface="Times New Roman" panose="02020603050405020304" pitchFamily="18" charset="0"/>
                <a:cs typeface="Times New Roman" panose="02020603050405020304" pitchFamily="18" charset="0"/>
              </a:rPr>
              <a:t>Presented by  :</a:t>
            </a:r>
            <a:r>
              <a:rPr lang="en-US" sz="2000" dirty="0">
                <a:latin typeface="Times New Roman" panose="02020603050405020304" pitchFamily="18" charset="0"/>
                <a:cs typeface="Times New Roman" panose="02020603050405020304" pitchFamily="18" charset="0"/>
              </a:rPr>
              <a:t>   SRINATH S A    </a:t>
            </a:r>
            <a:r>
              <a:rPr lang="en-GB" altLang="en-US" sz="2000" dirty="0">
                <a:latin typeface="Times New Roman" panose="02020603050405020304" pitchFamily="18" charset="0"/>
                <a:cs typeface="Times New Roman" panose="02020603050405020304" pitchFamily="18" charset="0"/>
              </a:rPr>
              <a:t>-    210421106097</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VISHVA SEN B </a:t>
            </a:r>
            <a:r>
              <a:rPr lang="en-GB" altLang="en-US" sz="2000" dirty="0">
                <a:latin typeface="Times New Roman" panose="02020603050405020304" pitchFamily="18" charset="0"/>
                <a:cs typeface="Times New Roman" panose="02020603050405020304" pitchFamily="18" charset="0"/>
                <a:sym typeface="+mn-ea"/>
              </a:rPr>
              <a:t>-    210421106123</a:t>
            </a:r>
            <a:endParaRPr lang="en-US" sz="2000" dirty="0">
              <a:latin typeface="Times New Roman" panose="02020603050405020304" pitchFamily="18" charset="0"/>
              <a:cs typeface="Times New Roman" panose="02020603050405020304" pitchFamily="18" charset="0"/>
              <a:sym typeface="+mn-ea"/>
            </a:endParaRPr>
          </a:p>
          <a:p>
            <a:pPr algn="just">
              <a:lnSpc>
                <a:spcPct val="150000"/>
              </a:lnSpc>
            </a:pPr>
            <a:r>
              <a:rPr lang="en-US" sz="2000" dirty="0">
                <a:latin typeface="Times New Roman" panose="02020603050405020304" pitchFamily="18" charset="0"/>
                <a:cs typeface="Times New Roman" panose="02020603050405020304" pitchFamily="18" charset="0"/>
                <a:sym typeface="+mn-ea"/>
              </a:rPr>
              <a:t> </a:t>
            </a:r>
            <a:r>
              <a:rPr lang="en-GB" altLang="en-US" sz="2000" dirty="0">
                <a:latin typeface="Times New Roman" panose="02020603050405020304" pitchFamily="18" charset="0"/>
                <a:cs typeface="Times New Roman" panose="02020603050405020304" pitchFamily="18" charset="0"/>
                <a:sym typeface="+mn-ea"/>
              </a:rPr>
              <a:t>                             </a:t>
            </a:r>
            <a:r>
              <a:rPr lang="en-GB"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Guided By</a:t>
            </a:r>
            <a:r>
              <a:rPr lang="en-GB" alt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Mr. MUNISH KUMAR AP/ECE</a:t>
            </a:r>
          </a:p>
        </p:txBody>
      </p:sp>
      <p:pic>
        <p:nvPicPr>
          <p:cNvPr id="8"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 y="6071153"/>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756650B8-A3E5-CEBF-B4F8-BAB5F68C51E9}"/>
              </a:ext>
            </a:extLst>
          </p:cNvPr>
          <p:cNvSpPr txBox="1"/>
          <p:nvPr/>
        </p:nvSpPr>
        <p:spPr>
          <a:xfrm flipH="1">
            <a:off x="152400" y="980728"/>
            <a:ext cx="8839200" cy="1077218"/>
          </a:xfrm>
          <a:prstGeom prst="rect">
            <a:avLst/>
          </a:prstGeom>
          <a:noFill/>
        </p:spPr>
        <p:txBody>
          <a:bodyPr wrap="square" rtlCol="0">
            <a:spAutoFit/>
          </a:bodyPr>
          <a:lstStyle/>
          <a:p>
            <a:pPr marL="0" indent="0">
              <a:buNone/>
            </a:pPr>
            <a:r>
              <a:rPr lang="en-US" sz="1600" dirty="0">
                <a:latin typeface="Times New Roman" panose="02020603050405020304" pitchFamily="18" charset="0"/>
                <a:ea typeface="Barlow" pitchFamily="34" charset="-122"/>
                <a:cs typeface="Times New Roman" panose="02020603050405020304" pitchFamily="18" charset="0"/>
              </a:rPr>
              <a:t>Introducing an innovative AI-powered chatbot designed to provide compassionate mental health support and guidance to those in need. </a:t>
            </a:r>
          </a:p>
          <a:p>
            <a:pPr marL="0" indent="0">
              <a:buNone/>
            </a:pPr>
            <a:r>
              <a:rPr lang="en-US" sz="1600" dirty="0">
                <a:latin typeface="Times New Roman" panose="02020603050405020304" pitchFamily="18" charset="0"/>
                <a:ea typeface="Barlow" pitchFamily="34" charset="-122"/>
                <a:cs typeface="Times New Roman" panose="02020603050405020304" pitchFamily="18" charset="0"/>
              </a:rPr>
              <a:t>This cutting-edge technology combines natural language processing and empathetic conversation abilities to offer a personalized and accessible way to address mental wellness.</a:t>
            </a:r>
            <a:endParaRPr lang="en-US" sz="16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699"/>
            <a:ext cx="8229600" cy="563562"/>
          </a:xfrm>
        </p:spPr>
        <p:txBody>
          <a:bodyPr/>
          <a:lstStyle/>
          <a:p>
            <a:r>
              <a:rPr lang="en-US" sz="2800" b="1" dirty="0">
                <a:latin typeface="Times New Roman" panose="02020603050405020304" pitchFamily="18" charset="0"/>
                <a:cs typeface="Times New Roman" panose="02020603050405020304" pitchFamily="18" charset="0"/>
              </a:rPr>
              <a:t>PROBLEM IDENTIFICATION</a:t>
            </a:r>
          </a:p>
        </p:txBody>
      </p:sp>
      <p:sp>
        <p:nvSpPr>
          <p:cNvPr id="3" name="TextBox 2">
            <a:extLst>
              <a:ext uri="{FF2B5EF4-FFF2-40B4-BE49-F238E27FC236}">
                <a16:creationId xmlns:a16="http://schemas.microsoft.com/office/drawing/2014/main" id="{756650B8-A3E5-CEBF-B4F8-BAB5F68C51E9}"/>
              </a:ext>
            </a:extLst>
          </p:cNvPr>
          <p:cNvSpPr txBox="1"/>
          <p:nvPr/>
        </p:nvSpPr>
        <p:spPr>
          <a:xfrm flipH="1">
            <a:off x="152400" y="1188897"/>
            <a:ext cx="8839200" cy="2431435"/>
          </a:xfrm>
          <a:prstGeom prst="rect">
            <a:avLst/>
          </a:prstGeom>
          <a:noFill/>
        </p:spPr>
        <p:txBody>
          <a:bodyPr wrap="square" rtlCol="0">
            <a:spAutoFit/>
          </a:bodyPr>
          <a:lstStyle/>
          <a:p>
            <a:r>
              <a:rPr lang="en-US" b="1" dirty="0">
                <a:latin typeface="Times New Roman" panose="02020603050405020304" pitchFamily="18" charset="0"/>
                <a:ea typeface="Spline Sans" pitchFamily="34" charset="-122"/>
                <a:cs typeface="Times New Roman" panose="02020603050405020304" pitchFamily="18" charset="0"/>
              </a:rPr>
              <a:t>Widespread Prevalence:</a:t>
            </a:r>
            <a:endParaRPr lang="en-US" sz="2000" dirty="0">
              <a:latin typeface="Times New Roman" panose="02020603050405020304" pitchFamily="18" charset="0"/>
              <a:ea typeface="Barlow" pitchFamily="34" charset="-122"/>
              <a:cs typeface="Times New Roman" panose="02020603050405020304" pitchFamily="18" charset="0"/>
            </a:endParaRPr>
          </a:p>
          <a:p>
            <a:pPr marL="0" indent="0">
              <a:buNone/>
            </a:pPr>
            <a:r>
              <a:rPr lang="en-US" sz="1600" dirty="0">
                <a:latin typeface="Times New Roman" panose="02020603050405020304" pitchFamily="18" charset="0"/>
                <a:ea typeface="Barlow" pitchFamily="34" charset="-122"/>
                <a:cs typeface="Times New Roman" panose="02020603050405020304" pitchFamily="18" charset="0"/>
              </a:rPr>
              <a:t>Mental health challenges are increasingly common, affecting people of all ages and backgrounds.</a:t>
            </a:r>
          </a:p>
          <a:p>
            <a:pPr marL="0" indent="0">
              <a:buNone/>
            </a:pPr>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Spline Sans" pitchFamily="34" charset="-122"/>
                <a:cs typeface="Times New Roman" panose="02020603050405020304" pitchFamily="18" charset="0"/>
              </a:rPr>
              <a:t>Barriers to Access: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ea typeface="Barlow" pitchFamily="34" charset="-122"/>
                <a:cs typeface="Times New Roman" panose="02020603050405020304" pitchFamily="18" charset="0"/>
              </a:rPr>
              <a:t>Many individuals struggle to find or afford professional mental health services.</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Spline Sans" pitchFamily="34" charset="-122"/>
                <a:cs typeface="Times New Roman" panose="02020603050405020304" pitchFamily="18" charset="0"/>
              </a:rPr>
              <a:t>Stigma Reduction: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ea typeface="Barlow" pitchFamily="34" charset="-122"/>
                <a:cs typeface="Times New Roman" panose="02020603050405020304" pitchFamily="18" charset="0"/>
              </a:rPr>
              <a:t>The chatbot aims to destigmatize mental health discussions and encourage open dialogue.</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08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C22EBD8F-BA88-33D9-4482-A6DD33B4F23F}"/>
              </a:ext>
            </a:extLst>
          </p:cNvPr>
          <p:cNvSpPr>
            <a:spLocks noGrp="1"/>
          </p:cNvSpPr>
          <p:nvPr>
            <p:ph type="title"/>
          </p:nvPr>
        </p:nvSpPr>
        <p:spPr>
          <a:xfrm>
            <a:off x="646775" y="44624"/>
            <a:ext cx="7211144" cy="706090"/>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LITERATURE REVIEW</a:t>
            </a:r>
          </a:p>
        </p:txBody>
      </p:sp>
      <p:sp>
        <p:nvSpPr>
          <p:cNvPr id="11" name="Rectangle 10">
            <a:extLst>
              <a:ext uri="{FF2B5EF4-FFF2-40B4-BE49-F238E27FC236}">
                <a16:creationId xmlns:a16="http://schemas.microsoft.com/office/drawing/2014/main" id="{1551528E-DCE1-1933-9904-6C2AC5CCF004}"/>
              </a:ext>
            </a:extLst>
          </p:cNvPr>
          <p:cNvSpPr/>
          <p:nvPr/>
        </p:nvSpPr>
        <p:spPr>
          <a:xfrm>
            <a:off x="664316" y="1048366"/>
            <a:ext cx="8077200" cy="3724096"/>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p:txBody>
      </p:sp>
      <p:graphicFrame>
        <p:nvGraphicFramePr>
          <p:cNvPr id="12" name="Table 11">
            <a:extLst>
              <a:ext uri="{FF2B5EF4-FFF2-40B4-BE49-F238E27FC236}">
                <a16:creationId xmlns:a16="http://schemas.microsoft.com/office/drawing/2014/main" id="{705E02F2-ABBD-9AF5-7006-5F557E9F43AD}"/>
              </a:ext>
            </a:extLst>
          </p:cNvPr>
          <p:cNvGraphicFramePr>
            <a:graphicFrameLocks noGrp="1"/>
          </p:cNvGraphicFramePr>
          <p:nvPr>
            <p:extLst>
              <p:ext uri="{D42A27DB-BD31-4B8C-83A1-F6EECF244321}">
                <p14:modId xmlns:p14="http://schemas.microsoft.com/office/powerpoint/2010/main" val="1848591498"/>
              </p:ext>
            </p:extLst>
          </p:nvPr>
        </p:nvGraphicFramePr>
        <p:xfrm>
          <a:off x="251520" y="692696"/>
          <a:ext cx="8784976" cy="4646944"/>
        </p:xfrm>
        <a:graphic>
          <a:graphicData uri="http://schemas.openxmlformats.org/drawingml/2006/table">
            <a:tbl>
              <a:tblPr firstRow="1" bandRow="1">
                <a:tableStyleId>{5C22544A-7EE6-4342-B048-85BDC9FD1C3A}</a:tableStyleId>
              </a:tblPr>
              <a:tblGrid>
                <a:gridCol w="708466">
                  <a:extLst>
                    <a:ext uri="{9D8B030D-6E8A-4147-A177-3AD203B41FA5}">
                      <a16:colId xmlns:a16="http://schemas.microsoft.com/office/drawing/2014/main" val="3071849321"/>
                    </a:ext>
                  </a:extLst>
                </a:gridCol>
                <a:gridCol w="2099846">
                  <a:extLst>
                    <a:ext uri="{9D8B030D-6E8A-4147-A177-3AD203B41FA5}">
                      <a16:colId xmlns:a16="http://schemas.microsoft.com/office/drawing/2014/main" val="2260360043"/>
                    </a:ext>
                  </a:extLst>
                </a:gridCol>
                <a:gridCol w="2244024">
                  <a:extLst>
                    <a:ext uri="{9D8B030D-6E8A-4147-A177-3AD203B41FA5}">
                      <a16:colId xmlns:a16="http://schemas.microsoft.com/office/drawing/2014/main" val="307823685"/>
                    </a:ext>
                  </a:extLst>
                </a:gridCol>
                <a:gridCol w="3732640">
                  <a:extLst>
                    <a:ext uri="{9D8B030D-6E8A-4147-A177-3AD203B41FA5}">
                      <a16:colId xmlns:a16="http://schemas.microsoft.com/office/drawing/2014/main" val="1229592355"/>
                    </a:ext>
                  </a:extLst>
                </a:gridCol>
              </a:tblGrid>
              <a:tr h="358267">
                <a:tc>
                  <a:txBody>
                    <a:bodyPr/>
                    <a:lstStyle/>
                    <a:p>
                      <a:r>
                        <a:rPr lang="en-US" sz="1800">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Paper Title/Year</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Authors name</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Discussion</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3955988"/>
                  </a:ext>
                </a:extLst>
              </a:tr>
              <a:tr h="1290424">
                <a:tc>
                  <a:txBody>
                    <a:bodyPr/>
                    <a:lstStyle/>
                    <a:p>
                      <a:r>
                        <a:rPr lang="en-US">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Times New Roman" panose="02020603050405020304" pitchFamily="18" charset="0"/>
                          <a:cs typeface="Times New Roman" panose="02020603050405020304" pitchFamily="18" charset="0"/>
                        </a:rPr>
                        <a:t>"Artificial Intelligence Chatbots for Depression: A Literature Review“, 2022</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Times New Roman" panose="02020603050405020304" pitchFamily="18" charset="0"/>
                          <a:cs typeface="Times New Roman" panose="02020603050405020304" pitchFamily="18" charset="0"/>
                        </a:rPr>
                        <a:t>Edward J. P. Lawson, Sonja Utz.</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literature review examines the use of AI-powered chatbots specifically for depression, evaluating their efficacy, user satisfaction, and the underlying technologies that drive these systems.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2107618"/>
                  </a:ext>
                </a:extLst>
              </a:tr>
              <a:tr h="1647260">
                <a:tc>
                  <a:txBody>
                    <a:bodyPr/>
                    <a:lstStyle/>
                    <a:p>
                      <a:r>
                        <a:rPr lang="en-US">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Design of Chatbots for Physical and Mental Health: A Review“, 2021</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Karthik Sharma, Adam Gedeon.</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reviews the design principles and methodologies used in developing chatbots for both physical and mental health, with a focus on user-centered design and engagement strategies.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451211"/>
                  </a:ext>
                </a:extLst>
              </a:tr>
              <a:tr h="1343500">
                <a:tc>
                  <a:txBody>
                    <a:bodyPr/>
                    <a:lstStyle/>
                    <a:p>
                      <a:r>
                        <a:rPr lang="en-US">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"Text-Mining and Chatbots in Mental Health: A Systematic Review“, 2021</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Fadhilah</a:t>
                      </a:r>
                      <a:r>
                        <a:rPr lang="en-IN" sz="1400" dirty="0">
                          <a:latin typeface="Times New Roman" panose="02020603050405020304" pitchFamily="18" charset="0"/>
                          <a:cs typeface="Times New Roman" panose="02020603050405020304" pitchFamily="18" charset="0"/>
                        </a:rPr>
                        <a:t> Md </a:t>
                      </a:r>
                      <a:r>
                        <a:rPr lang="en-IN" sz="1400" dirty="0" err="1">
                          <a:latin typeface="Times New Roman" panose="02020603050405020304" pitchFamily="18" charset="0"/>
                          <a:cs typeface="Times New Roman" panose="02020603050405020304" pitchFamily="18" charset="0"/>
                        </a:rPr>
                        <a:t>Fudzee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Leane</a:t>
                      </a:r>
                      <a:r>
                        <a:rPr lang="en-IN" sz="1400" dirty="0">
                          <a:latin typeface="Times New Roman" panose="02020603050405020304" pitchFamily="18" charset="0"/>
                          <a:cs typeface="Times New Roman" panose="02020603050405020304" pitchFamily="18" charset="0"/>
                        </a:rPr>
                        <a:t> Chia.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review focuses on the application of text-mining techniques in mental health chatbots, discussing how these methods are used to analyze user input and enhance therapeutic interactions.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0163827"/>
                  </a:ext>
                </a:extLst>
              </a:tr>
            </a:tbl>
          </a:graphicData>
        </a:graphic>
      </p:graphicFrame>
    </p:spTree>
    <p:extLst>
      <p:ext uri="{BB962C8B-B14F-4D97-AF65-F5344CB8AC3E}">
        <p14:creationId xmlns:p14="http://schemas.microsoft.com/office/powerpoint/2010/main" val="354555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C22EBD8F-BA88-33D9-4482-A6DD33B4F23F}"/>
              </a:ext>
            </a:extLst>
          </p:cNvPr>
          <p:cNvSpPr>
            <a:spLocks noGrp="1"/>
          </p:cNvSpPr>
          <p:nvPr>
            <p:ph type="title"/>
          </p:nvPr>
        </p:nvSpPr>
        <p:spPr>
          <a:xfrm>
            <a:off x="646775" y="44624"/>
            <a:ext cx="7211144" cy="706090"/>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LITERATURE REVIEW</a:t>
            </a:r>
          </a:p>
        </p:txBody>
      </p:sp>
      <p:sp>
        <p:nvSpPr>
          <p:cNvPr id="11" name="Rectangle 10">
            <a:extLst>
              <a:ext uri="{FF2B5EF4-FFF2-40B4-BE49-F238E27FC236}">
                <a16:creationId xmlns:a16="http://schemas.microsoft.com/office/drawing/2014/main" id="{1551528E-DCE1-1933-9904-6C2AC5CCF004}"/>
              </a:ext>
            </a:extLst>
          </p:cNvPr>
          <p:cNvSpPr/>
          <p:nvPr/>
        </p:nvSpPr>
        <p:spPr>
          <a:xfrm>
            <a:off x="664316" y="1048366"/>
            <a:ext cx="8077200" cy="3724096"/>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p:txBody>
      </p:sp>
      <p:graphicFrame>
        <p:nvGraphicFramePr>
          <p:cNvPr id="12" name="Table 11">
            <a:extLst>
              <a:ext uri="{FF2B5EF4-FFF2-40B4-BE49-F238E27FC236}">
                <a16:creationId xmlns:a16="http://schemas.microsoft.com/office/drawing/2014/main" id="{705E02F2-ABBD-9AF5-7006-5F557E9F43AD}"/>
              </a:ext>
            </a:extLst>
          </p:cNvPr>
          <p:cNvGraphicFramePr>
            <a:graphicFrameLocks noGrp="1"/>
          </p:cNvGraphicFramePr>
          <p:nvPr>
            <p:extLst>
              <p:ext uri="{D42A27DB-BD31-4B8C-83A1-F6EECF244321}">
                <p14:modId xmlns:p14="http://schemas.microsoft.com/office/powerpoint/2010/main" val="872590446"/>
              </p:ext>
            </p:extLst>
          </p:nvPr>
        </p:nvGraphicFramePr>
        <p:xfrm>
          <a:off x="179512" y="790068"/>
          <a:ext cx="8784976" cy="4583301"/>
        </p:xfrm>
        <a:graphic>
          <a:graphicData uri="http://schemas.openxmlformats.org/drawingml/2006/table">
            <a:tbl>
              <a:tblPr firstRow="1" bandRow="1">
                <a:tableStyleId>{5C22544A-7EE6-4342-B048-85BDC9FD1C3A}</a:tableStyleId>
              </a:tblPr>
              <a:tblGrid>
                <a:gridCol w="708466">
                  <a:extLst>
                    <a:ext uri="{9D8B030D-6E8A-4147-A177-3AD203B41FA5}">
                      <a16:colId xmlns:a16="http://schemas.microsoft.com/office/drawing/2014/main" val="3071849321"/>
                    </a:ext>
                  </a:extLst>
                </a:gridCol>
                <a:gridCol w="2099846">
                  <a:extLst>
                    <a:ext uri="{9D8B030D-6E8A-4147-A177-3AD203B41FA5}">
                      <a16:colId xmlns:a16="http://schemas.microsoft.com/office/drawing/2014/main" val="2260360043"/>
                    </a:ext>
                  </a:extLst>
                </a:gridCol>
                <a:gridCol w="2244024">
                  <a:extLst>
                    <a:ext uri="{9D8B030D-6E8A-4147-A177-3AD203B41FA5}">
                      <a16:colId xmlns:a16="http://schemas.microsoft.com/office/drawing/2014/main" val="307823685"/>
                    </a:ext>
                  </a:extLst>
                </a:gridCol>
                <a:gridCol w="3732640">
                  <a:extLst>
                    <a:ext uri="{9D8B030D-6E8A-4147-A177-3AD203B41FA5}">
                      <a16:colId xmlns:a16="http://schemas.microsoft.com/office/drawing/2014/main" val="1229592355"/>
                    </a:ext>
                  </a:extLst>
                </a:gridCol>
              </a:tblGrid>
              <a:tr h="358267">
                <a:tc>
                  <a:txBody>
                    <a:bodyPr/>
                    <a:lstStyle/>
                    <a:p>
                      <a:r>
                        <a:rPr lang="en-US" sz="1800">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Paper Title/Year</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Authors name</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Discussion</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3955988"/>
                  </a:ext>
                </a:extLst>
              </a:tr>
              <a:tr h="1479210">
                <a:tc>
                  <a:txBody>
                    <a:bodyPr/>
                    <a:lstStyle/>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"Harnessing Artificial Intelligence to Improve Mental Health and Mental Health Care“, 2020</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Times New Roman" panose="02020603050405020304" pitchFamily="18" charset="0"/>
                          <a:cs typeface="Times New Roman" panose="02020603050405020304" pitchFamily="18" charset="0"/>
                        </a:rPr>
                        <a:t>David C. Mohr, Stephen M. </a:t>
                      </a:r>
                      <a:r>
                        <a:rPr lang="en-IN" sz="1400" dirty="0" err="1">
                          <a:latin typeface="Times New Roman" panose="02020603050405020304" pitchFamily="18" charset="0"/>
                          <a:cs typeface="Times New Roman" panose="02020603050405020304" pitchFamily="18" charset="0"/>
                        </a:rPr>
                        <a:t>Schueller</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explores the potential of AI, including chatbots, in enhancing mental health care delivery, addressing the challenges of implementation, and examining the impact on mental health outcomes.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2107618"/>
                  </a:ext>
                </a:extLst>
              </a:tr>
              <a:tr h="1394831">
                <a:tc>
                  <a:txBody>
                    <a:bodyPr/>
                    <a:lstStyle/>
                    <a:p>
                      <a:r>
                        <a:rPr lang="en-US" dirty="0">
                          <a:latin typeface="Times New Roman" panose="02020603050405020304" pitchFamily="18" charset="0"/>
                          <a:cs typeface="Times New Roman" panose="02020603050405020304" pitchFamily="18" charset="0"/>
                        </a:rPr>
                        <a: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"Ethical Implications of AI in Mental Health Care“, 2020</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de-DE" sz="1400" dirty="0">
                          <a:latin typeface="Times New Roman" panose="02020603050405020304" pitchFamily="18" charset="0"/>
                          <a:cs typeface="Times New Roman" panose="02020603050405020304" pitchFamily="18" charset="0"/>
                        </a:rPr>
                        <a:t>Brent Mittelstadt, Chris Russell, and Sandra Wachter</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discusses the ethical considerations surrounding the use of AI in mental health, including issues of consent, privacy, and the potential for bias in AI-driven interventions.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451211"/>
                  </a:ext>
                </a:extLst>
              </a:tr>
              <a:tr h="1343500">
                <a:tc>
                  <a:txBody>
                    <a:bodyPr/>
                    <a:lstStyle/>
                    <a:p>
                      <a:r>
                        <a:rPr lang="en-US"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"Effectiveness of Artificial Intelligence Conversational Agents in Mental Health: A Systematic Review“, 2020</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Jens Greer et al.</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The paper systematically reviews the effectiveness of AI conversational agents in mental health interventions, discussing various studies that highlight their potential and limitations.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0163827"/>
                  </a:ext>
                </a:extLst>
              </a:tr>
            </a:tbl>
          </a:graphicData>
        </a:graphic>
      </p:graphicFrame>
    </p:spTree>
    <p:extLst>
      <p:ext uri="{BB962C8B-B14F-4D97-AF65-F5344CB8AC3E}">
        <p14:creationId xmlns:p14="http://schemas.microsoft.com/office/powerpoint/2010/main" val="67686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C22EBD8F-BA88-33D9-4482-A6DD33B4F23F}"/>
              </a:ext>
            </a:extLst>
          </p:cNvPr>
          <p:cNvSpPr>
            <a:spLocks noGrp="1"/>
          </p:cNvSpPr>
          <p:nvPr>
            <p:ph type="title"/>
          </p:nvPr>
        </p:nvSpPr>
        <p:spPr>
          <a:xfrm>
            <a:off x="646775" y="44624"/>
            <a:ext cx="7211144" cy="706090"/>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LITERATURE REVIEW</a:t>
            </a:r>
          </a:p>
        </p:txBody>
      </p:sp>
      <p:sp>
        <p:nvSpPr>
          <p:cNvPr id="11" name="Rectangle 10">
            <a:extLst>
              <a:ext uri="{FF2B5EF4-FFF2-40B4-BE49-F238E27FC236}">
                <a16:creationId xmlns:a16="http://schemas.microsoft.com/office/drawing/2014/main" id="{1551528E-DCE1-1933-9904-6C2AC5CCF004}"/>
              </a:ext>
            </a:extLst>
          </p:cNvPr>
          <p:cNvSpPr/>
          <p:nvPr/>
        </p:nvSpPr>
        <p:spPr>
          <a:xfrm>
            <a:off x="664316" y="1048366"/>
            <a:ext cx="8077200" cy="3724096"/>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p:txBody>
      </p:sp>
      <p:graphicFrame>
        <p:nvGraphicFramePr>
          <p:cNvPr id="12" name="Table 11">
            <a:extLst>
              <a:ext uri="{FF2B5EF4-FFF2-40B4-BE49-F238E27FC236}">
                <a16:creationId xmlns:a16="http://schemas.microsoft.com/office/drawing/2014/main" id="{705E02F2-ABBD-9AF5-7006-5F557E9F43AD}"/>
              </a:ext>
            </a:extLst>
          </p:cNvPr>
          <p:cNvGraphicFramePr>
            <a:graphicFrameLocks noGrp="1"/>
          </p:cNvGraphicFramePr>
          <p:nvPr>
            <p:extLst>
              <p:ext uri="{D42A27DB-BD31-4B8C-83A1-F6EECF244321}">
                <p14:modId xmlns:p14="http://schemas.microsoft.com/office/powerpoint/2010/main" val="3583902548"/>
              </p:ext>
            </p:extLst>
          </p:nvPr>
        </p:nvGraphicFramePr>
        <p:xfrm>
          <a:off x="251520" y="620688"/>
          <a:ext cx="8784976" cy="4658260"/>
        </p:xfrm>
        <a:graphic>
          <a:graphicData uri="http://schemas.openxmlformats.org/drawingml/2006/table">
            <a:tbl>
              <a:tblPr firstRow="1" bandRow="1">
                <a:tableStyleId>{5C22544A-7EE6-4342-B048-85BDC9FD1C3A}</a:tableStyleId>
              </a:tblPr>
              <a:tblGrid>
                <a:gridCol w="708466">
                  <a:extLst>
                    <a:ext uri="{9D8B030D-6E8A-4147-A177-3AD203B41FA5}">
                      <a16:colId xmlns:a16="http://schemas.microsoft.com/office/drawing/2014/main" val="3071849321"/>
                    </a:ext>
                  </a:extLst>
                </a:gridCol>
                <a:gridCol w="2099846">
                  <a:extLst>
                    <a:ext uri="{9D8B030D-6E8A-4147-A177-3AD203B41FA5}">
                      <a16:colId xmlns:a16="http://schemas.microsoft.com/office/drawing/2014/main" val="2260360043"/>
                    </a:ext>
                  </a:extLst>
                </a:gridCol>
                <a:gridCol w="2232248">
                  <a:extLst>
                    <a:ext uri="{9D8B030D-6E8A-4147-A177-3AD203B41FA5}">
                      <a16:colId xmlns:a16="http://schemas.microsoft.com/office/drawing/2014/main" val="307823685"/>
                    </a:ext>
                  </a:extLst>
                </a:gridCol>
                <a:gridCol w="3744416">
                  <a:extLst>
                    <a:ext uri="{9D8B030D-6E8A-4147-A177-3AD203B41FA5}">
                      <a16:colId xmlns:a16="http://schemas.microsoft.com/office/drawing/2014/main" val="1229592355"/>
                    </a:ext>
                  </a:extLst>
                </a:gridCol>
              </a:tblGrid>
              <a:tr h="316012">
                <a:tc>
                  <a:txBody>
                    <a:bodyPr/>
                    <a:lstStyle/>
                    <a:p>
                      <a:r>
                        <a:rPr lang="en-US" sz="1800">
                          <a:solidFill>
                            <a:schemeClr val="tx1"/>
                          </a:solidFill>
                          <a:latin typeface="Times New Roman" panose="02020603050405020304" pitchFamily="18" charset="0"/>
                          <a:cs typeface="Times New Roman" panose="02020603050405020304" pitchFamily="18" charset="0"/>
                        </a:rPr>
                        <a:t>S.No</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Paper Title/Year</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Authors name</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solidFill>
                            <a:schemeClr val="tx1"/>
                          </a:solidFill>
                          <a:latin typeface="Times New Roman" panose="02020603050405020304" pitchFamily="18" charset="0"/>
                          <a:cs typeface="Times New Roman" panose="02020603050405020304" pitchFamily="18" charset="0"/>
                        </a:rPr>
                        <a:t>Discussion</a:t>
                      </a:r>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3955988"/>
                  </a:ext>
                </a:extLst>
              </a:tr>
              <a:tr h="1185046">
                <a:tc>
                  <a:txBody>
                    <a:bodyPr/>
                    <a:lstStyle/>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Woebot</a:t>
                      </a:r>
                      <a:r>
                        <a:rPr lang="en-US" sz="1400" dirty="0">
                          <a:latin typeface="Times New Roman" panose="02020603050405020304" pitchFamily="18" charset="0"/>
                          <a:cs typeface="Times New Roman" panose="02020603050405020304" pitchFamily="18" charset="0"/>
                        </a:rPr>
                        <a:t>: A Chatbot for Mental Health Care“, 2019</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Alison Darcy, Dana Daniels, and Chuck Salinger</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discusses the design and evaluation of </a:t>
                      </a:r>
                      <a:r>
                        <a:rPr lang="en-US" sz="1400" dirty="0" err="1">
                          <a:latin typeface="Times New Roman" panose="02020603050405020304" pitchFamily="18" charset="0"/>
                          <a:cs typeface="Times New Roman" panose="02020603050405020304" pitchFamily="18" charset="0"/>
                        </a:rPr>
                        <a:t>Woebot</a:t>
                      </a:r>
                      <a:r>
                        <a:rPr lang="en-US" sz="1400" dirty="0">
                          <a:latin typeface="Times New Roman" panose="02020603050405020304" pitchFamily="18" charset="0"/>
                          <a:cs typeface="Times New Roman" panose="02020603050405020304" pitchFamily="18" charset="0"/>
                        </a:rPr>
                        <a:t>, a chatbot that delivers cognitive-behavioral therapy (CBT) techniques to users for mental health support.</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2107618"/>
                  </a:ext>
                </a:extLst>
              </a:tr>
              <a:tr h="1553727">
                <a:tc>
                  <a:txBody>
                    <a:bodyPr/>
                    <a:lstStyle/>
                    <a:p>
                      <a:r>
                        <a:rPr lang="en-US" dirty="0">
                          <a:latin typeface="Times New Roman" panose="02020603050405020304" pitchFamily="18" charset="0"/>
                          <a:cs typeface="Times New Roman" panose="02020603050405020304" pitchFamily="18" charset="0"/>
                        </a:rPr>
                        <a:t>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"Conversational Agents in Health Care: Scoping Review and Conceptual Analysis“, 2019</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Times New Roman" panose="02020603050405020304" pitchFamily="18" charset="0"/>
                          <a:cs typeface="Times New Roman" panose="02020603050405020304" pitchFamily="18" charset="0"/>
                        </a:rPr>
                        <a:t>Leanne A. Wade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provides a comprehensive review of conversational agents in healthcare, focusing on their role in mental health, patient outcomes, and the ethical implications of their use.</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451211"/>
                  </a:ext>
                </a:extLst>
              </a:tr>
              <a:tr h="1553727">
                <a:tc>
                  <a:txBody>
                    <a:bodyPr/>
                    <a:lstStyle/>
                    <a:p>
                      <a:r>
                        <a:rPr lang="en-US"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"Artificial Intelligence–Based Conversational Agents for Chronic Conditions: Systematic Literature Review“, 2019</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Emma L. Farina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Times New Roman" panose="02020603050405020304" pitchFamily="18" charset="0"/>
                          <a:cs typeface="Times New Roman" panose="02020603050405020304" pitchFamily="18" charset="0"/>
                        </a:rPr>
                        <a:t>This paper reviews AI-based conversational agents for chronic conditions, including mental health. It discusses their effectiveness, user engagement, and challenges in deployment.</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0163827"/>
                  </a:ext>
                </a:extLst>
              </a:tr>
            </a:tbl>
          </a:graphicData>
        </a:graphic>
      </p:graphicFrame>
    </p:spTree>
    <p:extLst>
      <p:ext uri="{BB962C8B-B14F-4D97-AF65-F5344CB8AC3E}">
        <p14:creationId xmlns:p14="http://schemas.microsoft.com/office/powerpoint/2010/main" val="386152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699"/>
            <a:ext cx="8229600" cy="563562"/>
          </a:xfrm>
        </p:spPr>
        <p:txBody>
          <a:bodyPr/>
          <a:lstStyle/>
          <a:p>
            <a:r>
              <a:rPr lang="en-US" sz="2800" b="1" dirty="0">
                <a:latin typeface="Times New Roman" panose="02020603050405020304" pitchFamily="18" charset="0"/>
                <a:cs typeface="Times New Roman" panose="02020603050405020304" pitchFamily="18" charset="0"/>
              </a:rPr>
              <a:t>NOVELTY</a:t>
            </a:r>
          </a:p>
        </p:txBody>
      </p:sp>
      <p:sp>
        <p:nvSpPr>
          <p:cNvPr id="3" name="TextBox 2">
            <a:extLst>
              <a:ext uri="{FF2B5EF4-FFF2-40B4-BE49-F238E27FC236}">
                <a16:creationId xmlns:a16="http://schemas.microsoft.com/office/drawing/2014/main" id="{756650B8-A3E5-CEBF-B4F8-BAB5F68C51E9}"/>
              </a:ext>
            </a:extLst>
          </p:cNvPr>
          <p:cNvSpPr txBox="1"/>
          <p:nvPr/>
        </p:nvSpPr>
        <p:spPr>
          <a:xfrm flipH="1">
            <a:off x="152400" y="1188897"/>
            <a:ext cx="8839200"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My mental health chatbot's ability to operate in all languages represents a significant innovation, making mental health support globally accessible and culturally sensitive. By breaking language barriers, it caters to diverse populations, offering personalized, context-aware responses that resonate with users from various cultural backgrounds. The underlying technology involves advanced multilingual natural language processing (NLP), capable of understanding and generating text across different languages while maintaining accuracy and context. This requires sophisticated handling of multilingual data, seamless integration of language-specific AI techniques, and innovative approaches to scalability and real-time language switching. Additionally, ethical and privacy considerations must be rigorously addressed, ensuring that the chatbot adheres to varying legal standards across jurisdictions. This capability not only democratizes access to mental health resources but also sets a new standard for inclusivity and global reach in digital mental health solutions.</a:t>
            </a:r>
          </a:p>
        </p:txBody>
      </p:sp>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86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b="1" dirty="0">
                <a:latin typeface="Times New Roman" panose="02020603050405020304" pitchFamily="18" charset="0"/>
                <a:cs typeface="Times New Roman" panose="02020603050405020304" pitchFamily="18" charset="0"/>
              </a:rPr>
              <a:t>BLOCK DIAGRAM</a:t>
            </a:r>
          </a:p>
        </p:txBody>
      </p:sp>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8870B2E8-0431-67AC-715E-0225576813F2}"/>
              </a:ext>
            </a:extLst>
          </p:cNvPr>
          <p:cNvSpPr/>
          <p:nvPr/>
        </p:nvSpPr>
        <p:spPr>
          <a:xfrm>
            <a:off x="467544" y="1556792"/>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User Interface</a:t>
            </a:r>
          </a:p>
        </p:txBody>
      </p:sp>
      <p:sp>
        <p:nvSpPr>
          <p:cNvPr id="12" name="Rectangle 11">
            <a:extLst>
              <a:ext uri="{FF2B5EF4-FFF2-40B4-BE49-F238E27FC236}">
                <a16:creationId xmlns:a16="http://schemas.microsoft.com/office/drawing/2014/main" id="{4C521783-C857-4887-216A-06DFABF3FEBC}"/>
              </a:ext>
            </a:extLst>
          </p:cNvPr>
          <p:cNvSpPr/>
          <p:nvPr/>
        </p:nvSpPr>
        <p:spPr>
          <a:xfrm>
            <a:off x="3419872" y="1577256"/>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Natural language Processing</a:t>
            </a:r>
          </a:p>
        </p:txBody>
      </p:sp>
      <p:sp>
        <p:nvSpPr>
          <p:cNvPr id="13" name="Rectangle 12">
            <a:extLst>
              <a:ext uri="{FF2B5EF4-FFF2-40B4-BE49-F238E27FC236}">
                <a16:creationId xmlns:a16="http://schemas.microsoft.com/office/drawing/2014/main" id="{7390F66C-504B-7E74-2A9A-081293146843}"/>
              </a:ext>
            </a:extLst>
          </p:cNvPr>
          <p:cNvSpPr/>
          <p:nvPr/>
        </p:nvSpPr>
        <p:spPr>
          <a:xfrm>
            <a:off x="6444208" y="1577400"/>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Mental Health Knowledge Base</a:t>
            </a:r>
          </a:p>
        </p:txBody>
      </p:sp>
      <p:sp>
        <p:nvSpPr>
          <p:cNvPr id="14" name="Rectangle 13">
            <a:extLst>
              <a:ext uri="{FF2B5EF4-FFF2-40B4-BE49-F238E27FC236}">
                <a16:creationId xmlns:a16="http://schemas.microsoft.com/office/drawing/2014/main" id="{241442A4-3725-D83C-0F68-0A0103FB10BC}"/>
              </a:ext>
            </a:extLst>
          </p:cNvPr>
          <p:cNvSpPr/>
          <p:nvPr/>
        </p:nvSpPr>
        <p:spPr>
          <a:xfrm>
            <a:off x="467544" y="3765017"/>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Data Management and privacy layer</a:t>
            </a:r>
          </a:p>
        </p:txBody>
      </p:sp>
      <p:sp>
        <p:nvSpPr>
          <p:cNvPr id="15" name="Rectangle 14">
            <a:extLst>
              <a:ext uri="{FF2B5EF4-FFF2-40B4-BE49-F238E27FC236}">
                <a16:creationId xmlns:a16="http://schemas.microsoft.com/office/drawing/2014/main" id="{69D81BB7-47C8-70C3-C921-4FB9D090A103}"/>
              </a:ext>
            </a:extLst>
          </p:cNvPr>
          <p:cNvSpPr/>
          <p:nvPr/>
        </p:nvSpPr>
        <p:spPr>
          <a:xfrm>
            <a:off x="3419872" y="3785481"/>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External Integration</a:t>
            </a:r>
          </a:p>
        </p:txBody>
      </p:sp>
      <p:sp>
        <p:nvSpPr>
          <p:cNvPr id="16" name="Rectangle 15">
            <a:extLst>
              <a:ext uri="{FF2B5EF4-FFF2-40B4-BE49-F238E27FC236}">
                <a16:creationId xmlns:a16="http://schemas.microsoft.com/office/drawing/2014/main" id="{2CB95698-9EE0-DB22-89F8-92EB59C4E7E4}"/>
              </a:ext>
            </a:extLst>
          </p:cNvPr>
          <p:cNvSpPr/>
          <p:nvPr/>
        </p:nvSpPr>
        <p:spPr>
          <a:xfrm>
            <a:off x="6444208" y="3785625"/>
            <a:ext cx="2376264"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Machine learning models</a:t>
            </a:r>
          </a:p>
        </p:txBody>
      </p:sp>
      <p:cxnSp>
        <p:nvCxnSpPr>
          <p:cNvPr id="20" name="Straight Arrow Connector 19">
            <a:extLst>
              <a:ext uri="{FF2B5EF4-FFF2-40B4-BE49-F238E27FC236}">
                <a16:creationId xmlns:a16="http://schemas.microsoft.com/office/drawing/2014/main" id="{19B2E02B-30D5-7116-72FF-0E901952C387}"/>
              </a:ext>
            </a:extLst>
          </p:cNvPr>
          <p:cNvCxnSpPr>
            <a:cxnSpLocks/>
            <a:stCxn id="11" idx="3"/>
            <a:endCxn id="12" idx="1"/>
          </p:cNvCxnSpPr>
          <p:nvPr/>
        </p:nvCxnSpPr>
        <p:spPr>
          <a:xfrm>
            <a:off x="2843808" y="2024844"/>
            <a:ext cx="576064" cy="204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a:extLst>
              <a:ext uri="{FF2B5EF4-FFF2-40B4-BE49-F238E27FC236}">
                <a16:creationId xmlns:a16="http://schemas.microsoft.com/office/drawing/2014/main" id="{648C5770-70AB-A3EC-1CB7-8DDCC158E2DC}"/>
              </a:ext>
            </a:extLst>
          </p:cNvPr>
          <p:cNvCxnSpPr>
            <a:stCxn id="12" idx="3"/>
            <a:endCxn id="13" idx="1"/>
          </p:cNvCxnSpPr>
          <p:nvPr/>
        </p:nvCxnSpPr>
        <p:spPr>
          <a:xfrm>
            <a:off x="5796136" y="2045308"/>
            <a:ext cx="648072" cy="1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A916DBB4-46E5-055F-DF0D-856762DCAF45}"/>
              </a:ext>
            </a:extLst>
          </p:cNvPr>
          <p:cNvCxnSpPr>
            <a:stCxn id="13" idx="2"/>
            <a:endCxn id="16" idx="0"/>
          </p:cNvCxnSpPr>
          <p:nvPr/>
        </p:nvCxnSpPr>
        <p:spPr>
          <a:xfrm>
            <a:off x="7632340" y="2513504"/>
            <a:ext cx="0" cy="12721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D2278D97-8AAA-7C7C-2A79-CEAF89738C42}"/>
              </a:ext>
            </a:extLst>
          </p:cNvPr>
          <p:cNvCxnSpPr>
            <a:stCxn id="16" idx="1"/>
            <a:endCxn id="15" idx="3"/>
          </p:cNvCxnSpPr>
          <p:nvPr/>
        </p:nvCxnSpPr>
        <p:spPr>
          <a:xfrm flipH="1" flipV="1">
            <a:off x="5796136" y="4253533"/>
            <a:ext cx="648072" cy="1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ED9BC5AE-C156-AB4A-A399-37B858427064}"/>
              </a:ext>
            </a:extLst>
          </p:cNvPr>
          <p:cNvCxnSpPr>
            <a:stCxn id="15" idx="1"/>
            <a:endCxn id="14" idx="3"/>
          </p:cNvCxnSpPr>
          <p:nvPr/>
        </p:nvCxnSpPr>
        <p:spPr>
          <a:xfrm flipH="1" flipV="1">
            <a:off x="2843808" y="4233069"/>
            <a:ext cx="576064" cy="204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9600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b="1" dirty="0">
                <a:latin typeface="Times New Roman" panose="02020603050405020304" pitchFamily="18" charset="0"/>
                <a:cs typeface="Times New Roman" panose="02020603050405020304" pitchFamily="18" charset="0"/>
              </a:rPr>
              <a:t>COMPONENTS REQUIRED</a:t>
            </a:r>
          </a:p>
        </p:txBody>
      </p:sp>
      <p:pic>
        <p:nvPicPr>
          <p:cNvPr id="7" name="Picture 2">
            <a:extLst>
              <a:ext uri="{FF2B5EF4-FFF2-40B4-BE49-F238E27FC236}">
                <a16:creationId xmlns:a16="http://schemas.microsoft.com/office/drawing/2014/main" id="{B452E6D8-174D-E376-B366-78240423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 y="6014458"/>
            <a:ext cx="9144000" cy="8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001AE01F-2F83-C0A9-3137-F9F74FBE3DB1}"/>
              </a:ext>
            </a:extLst>
          </p:cNvPr>
          <p:cNvSpPr txBox="1"/>
          <p:nvPr/>
        </p:nvSpPr>
        <p:spPr>
          <a:xfrm>
            <a:off x="323528" y="1196752"/>
            <a:ext cx="8363272" cy="3539430"/>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and Frameworks:</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Natural Language toolkit,</a:t>
            </a:r>
          </a:p>
          <a:p>
            <a:pPr marL="0" marR="0" lvl="0" indent="0"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Langdetect</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TextBlob</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5827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0DFF37D-B0CF-4E59-8D49-B987B124E87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5059</TotalTime>
  <Words>843</Words>
  <Application>Microsoft Office PowerPoint</Application>
  <PresentationFormat>On-screen Show (4:3)</PresentationFormat>
  <Paragraphs>138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Default Design</vt:lpstr>
      <vt:lpstr>AI-POWERED MENTAL HEALTH CHATBOT</vt:lpstr>
      <vt:lpstr>OBJECTIVE</vt:lpstr>
      <vt:lpstr>PROBLEM IDENTIFICATION</vt:lpstr>
      <vt:lpstr>  LITERATURE REVIEW</vt:lpstr>
      <vt:lpstr>  LITERATURE REVIEW</vt:lpstr>
      <vt:lpstr>  LITERATURE REVIEW</vt:lpstr>
      <vt:lpstr>NOVELTY</vt:lpstr>
      <vt:lpstr>BLOCK DIAGRAM</vt:lpstr>
      <vt:lpstr>COMPONENTS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(should not be same as the title in the base paper)</dc:title>
  <dc:creator>mahameenakshis</dc:creator>
  <cp:lastModifiedBy>saran raj</cp:lastModifiedBy>
  <cp:revision>100</cp:revision>
  <dcterms:created xsi:type="dcterms:W3CDTF">2015-06-10T07:22:14Z</dcterms:created>
  <dcterms:modified xsi:type="dcterms:W3CDTF">2024-08-10T03:59:12Z</dcterms:modified>
</cp:coreProperties>
</file>