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Overlock"/>
      <p:regular r:id="rId15"/>
      <p:bold r:id="rId16"/>
      <p:italic r:id="rId17"/>
      <p:boldItalic r:id="rId18"/>
    </p:embeddedFont>
    <p:embeddedFont>
      <p:font typeface="Overlock Black"/>
      <p:bold r:id="rId19"/>
      <p:boldItalic r:id="rId20"/>
    </p:embeddedFont>
    <p:embeddedFont>
      <p:font typeface="Candara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A0A6749-4BA5-4F54-A1C8-0D738053BBF8}">
  <a:tblStyle styleId="{AA0A6749-4BA5-4F54-A1C8-0D738053BB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verlockBlack-boldItalic.fntdata"/><Relationship Id="rId11" Type="http://schemas.openxmlformats.org/officeDocument/2006/relationships/slide" Target="slides/slide5.xml"/><Relationship Id="rId22" Type="http://schemas.openxmlformats.org/officeDocument/2006/relationships/font" Target="fonts/Candara-bold.fntdata"/><Relationship Id="rId10" Type="http://schemas.openxmlformats.org/officeDocument/2006/relationships/slide" Target="slides/slide4.xml"/><Relationship Id="rId21" Type="http://schemas.openxmlformats.org/officeDocument/2006/relationships/font" Target="fonts/Candara-regular.fntdata"/><Relationship Id="rId13" Type="http://schemas.openxmlformats.org/officeDocument/2006/relationships/slide" Target="slides/slide7.xml"/><Relationship Id="rId24" Type="http://schemas.openxmlformats.org/officeDocument/2006/relationships/font" Target="fonts/Candara-boldItalic.fntdata"/><Relationship Id="rId12" Type="http://schemas.openxmlformats.org/officeDocument/2006/relationships/slide" Target="slides/slide6.xml"/><Relationship Id="rId23" Type="http://schemas.openxmlformats.org/officeDocument/2006/relationships/font" Target="fonts/Candar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Overlock-regular.fntdata"/><Relationship Id="rId14" Type="http://schemas.openxmlformats.org/officeDocument/2006/relationships/slide" Target="slides/slide8.xml"/><Relationship Id="rId17" Type="http://schemas.openxmlformats.org/officeDocument/2006/relationships/font" Target="fonts/Overlock-italic.fntdata"/><Relationship Id="rId16" Type="http://schemas.openxmlformats.org/officeDocument/2006/relationships/font" Target="fonts/Overlock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OverlockBlack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verlock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7a4f44e7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7a4f44e7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7a4f44e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7a4f44e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7a4f44e7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7a4f44e7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7a4f44e7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7a4f44e7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7a4f44e7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7a4f44e7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7a4f44e7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7a4f44e7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7a4f44e7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7a4f44e7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34325" y="966750"/>
            <a:ext cx="6403200" cy="160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lt2"/>
                </a:solidFill>
                <a:latin typeface="Overlock"/>
                <a:ea typeface="Overlock"/>
                <a:cs typeface="Overlock"/>
                <a:sym typeface="Overlock"/>
              </a:rPr>
              <a:t>Big Data Analytics                         </a:t>
            </a:r>
            <a:r>
              <a:rPr lang="en" sz="4200">
                <a:solidFill>
                  <a:schemeClr val="lt2"/>
                </a:solidFill>
                <a:latin typeface="Overlock"/>
                <a:ea typeface="Overlock"/>
                <a:cs typeface="Overlock"/>
                <a:sym typeface="Overlock"/>
              </a:rPr>
              <a:t>   </a:t>
            </a:r>
            <a:endParaRPr sz="3300">
              <a:solidFill>
                <a:schemeClr val="lt2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300">
                <a:solidFill>
                  <a:schemeClr val="lt2"/>
                </a:solidFill>
                <a:latin typeface="Overlock"/>
                <a:ea typeface="Overlock"/>
                <a:cs typeface="Overlock"/>
                <a:sym typeface="Overlock"/>
              </a:rPr>
              <a:t>Group-C</a:t>
            </a:r>
            <a:endParaRPr sz="3300">
              <a:solidFill>
                <a:schemeClr val="lt2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5324375" y="3063500"/>
            <a:ext cx="3757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Group C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1. Dhairya Kathpalia[2021H1540832P]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2. Himani Singh[2021H1540822P]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3. </a:t>
            </a:r>
            <a:r>
              <a:rPr lang="en" sz="1600">
                <a:solidFill>
                  <a:schemeClr val="lt1"/>
                </a:solidFill>
              </a:rPr>
              <a:t>Naman Dhameja[2021H1540829P]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4. Reshma Gadde</a:t>
            </a:r>
            <a:r>
              <a:rPr lang="en" sz="1600">
                <a:solidFill>
                  <a:schemeClr val="lt1"/>
                </a:solidFill>
              </a:rPr>
              <a:t>[2021H1540820P]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5. Vishva Bhalodiya</a:t>
            </a:r>
            <a:r>
              <a:rPr lang="en" sz="1600">
                <a:solidFill>
                  <a:schemeClr val="lt1"/>
                </a:solidFill>
              </a:rPr>
              <a:t>[2021H1540833P]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6. Vaibhav[2021H1540846P]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Introduction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Data Engineering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Approaches we followed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Final Model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Visualization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Conclusion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5403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Content: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619075"/>
            <a:ext cx="8520600" cy="42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2"/>
                </a:solidFill>
              </a:rPr>
              <a:t>We are using household power consumption Dataset which consists of measurements gathered in a house located in Paris, France between December 2006 and November 2010</a:t>
            </a:r>
            <a:r>
              <a:rPr lang="en" sz="4200">
                <a:solidFill>
                  <a:schemeClr val="lt2"/>
                </a:solidFill>
              </a:rPr>
              <a:t> </a:t>
            </a:r>
            <a:r>
              <a:rPr lang="en" sz="4800">
                <a:solidFill>
                  <a:schemeClr val="lt2"/>
                </a:solidFill>
              </a:rPr>
              <a:t>(47 months).</a:t>
            </a:r>
            <a:endParaRPr sz="4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907">
                <a:solidFill>
                  <a:schemeClr val="lt2"/>
                </a:solidFill>
              </a:rPr>
              <a:t>The documentation identifies the following variables of interest:</a:t>
            </a:r>
            <a:endParaRPr sz="4907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907">
                <a:solidFill>
                  <a:schemeClr val="lt2"/>
                </a:solidFill>
              </a:rPr>
              <a:t>date: Date in format dd/mm/yyyy</a:t>
            </a:r>
            <a:endParaRPr sz="4907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907">
                <a:solidFill>
                  <a:schemeClr val="lt2"/>
                </a:solidFill>
              </a:rPr>
              <a:t>time: time in format hh:mm:ss</a:t>
            </a:r>
            <a:endParaRPr sz="4907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907">
                <a:solidFill>
                  <a:schemeClr val="lt2"/>
                </a:solidFill>
              </a:rPr>
              <a:t>global_active_power: The total active power consumed by the household (kilowatts).</a:t>
            </a:r>
            <a:endParaRPr sz="4907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907">
                <a:solidFill>
                  <a:schemeClr val="lt2"/>
                </a:solidFill>
              </a:rPr>
              <a:t>global_reactive_power: The total reactive power consumed by the household (kilowatts). </a:t>
            </a:r>
            <a:endParaRPr sz="4907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907">
                <a:solidFill>
                  <a:schemeClr val="lt2"/>
                </a:solidFill>
              </a:rPr>
              <a:t>voltage: Average voltage (volts).</a:t>
            </a:r>
            <a:endParaRPr sz="4907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907">
                <a:solidFill>
                  <a:schemeClr val="lt2"/>
                </a:solidFill>
              </a:rPr>
              <a:t>global_intensity: Average current intensity (amps).</a:t>
            </a:r>
            <a:endParaRPr sz="4907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907">
                <a:solidFill>
                  <a:schemeClr val="lt2"/>
                </a:solidFill>
              </a:rPr>
              <a:t>sub_metering_1: Active energy for kitchen (watt-hours of active energy).</a:t>
            </a:r>
            <a:endParaRPr sz="4907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907">
                <a:solidFill>
                  <a:schemeClr val="lt2"/>
                </a:solidFill>
              </a:rPr>
              <a:t>sub_metering_2: Active energy for laundry (watt-hours of active energy).</a:t>
            </a:r>
            <a:endParaRPr sz="4907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907">
                <a:solidFill>
                  <a:schemeClr val="lt2"/>
                </a:solidFill>
              </a:rPr>
              <a:t>sub_metering_3: Active energy for climate control systems (watt-hours of active energy).</a:t>
            </a:r>
            <a:endParaRPr sz="4907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Introduction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236050" y="273325"/>
            <a:ext cx="8988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2"/>
                </a:solidFill>
              </a:rPr>
              <a:t>Data Engineering</a:t>
            </a:r>
            <a:endParaRPr sz="2500">
              <a:solidFill>
                <a:schemeClr val="lt2"/>
              </a:solidFill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571500" y="1292075"/>
            <a:ext cx="81750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1.</a:t>
            </a:r>
            <a:r>
              <a:rPr lang="en" sz="19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Load the data using Spark API form</a:t>
            </a:r>
            <a:r>
              <a:rPr lang="en" sz="19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at as a </a:t>
            </a:r>
            <a:r>
              <a:rPr lang="en" sz="19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pyspark.sql.dataframe.DataFrame</a:t>
            </a:r>
            <a:endParaRPr sz="19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2.Splitting the Date and time as </a:t>
            </a:r>
            <a:r>
              <a:rPr lang="en" sz="19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separate</a:t>
            </a:r>
            <a:r>
              <a:rPr lang="en" sz="19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columns for date as day,month,year and for time hour,minute</a:t>
            </a:r>
            <a:endParaRPr sz="19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3.Casting the datatypes in appropriate format</a:t>
            </a:r>
            <a:endParaRPr sz="19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3.</a:t>
            </a:r>
            <a:r>
              <a:rPr lang="en" sz="19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Handling</a:t>
            </a:r>
            <a:r>
              <a:rPr lang="en" sz="19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missing values</a:t>
            </a:r>
            <a:endParaRPr sz="19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4.Data transformation using Vector Assembler </a:t>
            </a:r>
            <a:endParaRPr sz="19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5.Standard Scaling of data for each feature or variable to unit variance</a:t>
            </a:r>
            <a:endParaRPr sz="19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39025" y="763250"/>
            <a:ext cx="73404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Approaches we Followed</a:t>
            </a:r>
            <a:endParaRPr sz="2400">
              <a:solidFill>
                <a:schemeClr val="lt2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1.Initially as the data is time series data we approach to apply 3,5,7,9 period moving average as the data is highly volatile we switched to regressor methods</a:t>
            </a:r>
            <a:endParaRPr sz="2000">
              <a:solidFill>
                <a:schemeClr val="lt2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2.We have used four kind of Regression methods</a:t>
            </a:r>
            <a:endParaRPr sz="2000">
              <a:solidFill>
                <a:schemeClr val="lt2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ndara"/>
              <a:buChar char="●"/>
            </a:pPr>
            <a:r>
              <a:rPr lang="en" sz="2000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Random Forest Regressor</a:t>
            </a:r>
            <a:endParaRPr sz="2000">
              <a:solidFill>
                <a:schemeClr val="lt2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ndara"/>
              <a:buChar char="●"/>
            </a:pPr>
            <a:r>
              <a:rPr lang="en" sz="2000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Linear regression</a:t>
            </a:r>
            <a:endParaRPr sz="2000">
              <a:solidFill>
                <a:schemeClr val="lt2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ndara"/>
              <a:buChar char="●"/>
            </a:pPr>
            <a:r>
              <a:rPr lang="en" sz="2000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Decision</a:t>
            </a:r>
            <a:r>
              <a:rPr lang="en" sz="2000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 tree Regression</a:t>
            </a:r>
            <a:endParaRPr sz="2000">
              <a:solidFill>
                <a:schemeClr val="lt2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ndara"/>
              <a:buChar char="●"/>
            </a:pPr>
            <a:r>
              <a:rPr lang="en" sz="2000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GBT</a:t>
            </a:r>
            <a:endParaRPr sz="2000">
              <a:solidFill>
                <a:schemeClr val="lt2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/>
        </p:nvSpPr>
        <p:spPr>
          <a:xfrm>
            <a:off x="62125" y="173925"/>
            <a:ext cx="9238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2"/>
                </a:solidFill>
              </a:rPr>
              <a:t>Visualizations</a:t>
            </a:r>
            <a:endParaRPr sz="2500">
              <a:solidFill>
                <a:schemeClr val="lt2"/>
              </a:solidFill>
            </a:endParaRPr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625" y="846050"/>
            <a:ext cx="8125224" cy="39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/>
        </p:nvSpPr>
        <p:spPr>
          <a:xfrm>
            <a:off x="555700" y="245550"/>
            <a:ext cx="73404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Conclusion:</a:t>
            </a:r>
            <a:endParaRPr sz="2200">
              <a:solidFill>
                <a:schemeClr val="lt2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</a:rPr>
              <a:t>Out of which Random Forest Regressor is best</a:t>
            </a:r>
            <a:r>
              <a:rPr lang="en" sz="2500">
                <a:solidFill>
                  <a:schemeClr val="lt2"/>
                </a:solidFill>
              </a:rPr>
              <a:t> </a:t>
            </a:r>
            <a:endParaRPr sz="2500">
              <a:solidFill>
                <a:schemeClr val="lt2"/>
              </a:solidFill>
            </a:endParaRPr>
          </a:p>
        </p:txBody>
      </p:sp>
      <p:graphicFrame>
        <p:nvGraphicFramePr>
          <p:cNvPr id="90" name="Google Shape;90;p19"/>
          <p:cNvGraphicFramePr/>
          <p:nvPr/>
        </p:nvGraphicFramePr>
        <p:xfrm>
          <a:off x="606400" y="1412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{AA0A6749-4BA5-4F54-A1C8-0D738053BBF8}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Model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RMSE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Linear Regression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0.22 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Random Forest Regressor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0.040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Decision Tree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 Regressor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0.12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GBT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 Regressor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0.13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/>
        </p:nvSpPr>
        <p:spPr>
          <a:xfrm>
            <a:off x="3593100" y="2240550"/>
            <a:ext cx="19578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2"/>
                </a:solidFill>
                <a:latin typeface="Overlock Black"/>
                <a:ea typeface="Overlock Black"/>
                <a:cs typeface="Overlock Black"/>
                <a:sym typeface="Overlock Black"/>
              </a:rPr>
              <a:t>Thank You</a:t>
            </a:r>
            <a:endParaRPr sz="3200">
              <a:solidFill>
                <a:schemeClr val="lt2"/>
              </a:solidFill>
              <a:latin typeface="Overlock Black"/>
              <a:ea typeface="Overlock Black"/>
              <a:cs typeface="Overlock Black"/>
              <a:sym typeface="Overlock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