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6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sp>
        <p:nvSpPr>
          <p:cNvPr id="1048592"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3"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39" name="Title 1"/>
          <p:cNvSpPr>
            <a:spLocks noGrp="1"/>
          </p:cNvSpPr>
          <p:nvPr>
            <p:ph type="title"/>
          </p:nvPr>
        </p:nvSpPr>
        <p:spPr/>
        <p:txBody>
          <a:bodyPr/>
          <a:p>
            <a:r>
              <a:rPr altLang="zh-CN" lang="en-US" smtClean="0"/>
              <a:t>Click to edit Master title style</a:t>
            </a:r>
            <a:endParaRPr dirty="0" lang="en-US"/>
          </a:p>
        </p:txBody>
      </p:sp>
      <p:sp>
        <p:nvSpPr>
          <p:cNvPr id="104864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2" name="Footer Placeholder 4"/>
          <p:cNvSpPr>
            <a:spLocks noGrp="1"/>
          </p:cNvSpPr>
          <p:nvPr>
            <p:ph type="ftr" sz="quarter" idx="11"/>
          </p:nvPr>
        </p:nvSpPr>
        <p:spPr/>
        <p:txBody>
          <a:bodyPr/>
          <a:p>
            <a:endParaRPr altLang="en-US" lang="zh-CN"/>
          </a:p>
        </p:txBody>
      </p:sp>
      <p:sp>
        <p:nvSpPr>
          <p:cNvPr id="104864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28"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9"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1" name="Footer Placeholder 4"/>
          <p:cNvSpPr>
            <a:spLocks noGrp="1"/>
          </p:cNvSpPr>
          <p:nvPr>
            <p:ph type="ftr" sz="quarter" idx="11"/>
          </p:nvPr>
        </p:nvSpPr>
        <p:spPr/>
        <p:txBody>
          <a:bodyPr/>
          <a:p>
            <a:endParaRPr altLang="en-US" lang="zh-CN"/>
          </a:p>
        </p:txBody>
      </p:sp>
      <p:sp>
        <p:nvSpPr>
          <p:cNvPr id="104863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99" name="Title 1"/>
          <p:cNvSpPr>
            <a:spLocks noGrp="1"/>
          </p:cNvSpPr>
          <p:nvPr>
            <p:ph type="title"/>
          </p:nvPr>
        </p:nvSpPr>
        <p:spPr/>
        <p:txBody>
          <a:bodyPr/>
          <a:p>
            <a:r>
              <a:rPr altLang="zh-CN" lang="en-US" smtClean="0"/>
              <a:t>Click to edit Master title style</a:t>
            </a:r>
            <a:endParaRPr dirty="0" lang="en-US"/>
          </a:p>
        </p:txBody>
      </p:sp>
      <p:sp>
        <p:nvSpPr>
          <p:cNvPr id="104860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2" name="Footer Placeholder 4"/>
          <p:cNvSpPr>
            <a:spLocks noGrp="1"/>
          </p:cNvSpPr>
          <p:nvPr>
            <p:ph type="ftr" sz="quarter" idx="11"/>
          </p:nvPr>
        </p:nvSpPr>
        <p:spPr/>
        <p:txBody>
          <a:bodyPr/>
          <a:p>
            <a:endParaRPr altLang="en-US" lang="zh-CN"/>
          </a:p>
        </p:txBody>
      </p:sp>
      <p:sp>
        <p:nvSpPr>
          <p:cNvPr id="104860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4"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5"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7" name="Footer Placeholder 4"/>
          <p:cNvSpPr>
            <a:spLocks noGrp="1"/>
          </p:cNvSpPr>
          <p:nvPr>
            <p:ph type="ftr" sz="quarter" idx="11"/>
          </p:nvPr>
        </p:nvSpPr>
        <p:spPr/>
        <p:txBody>
          <a:bodyPr/>
          <a:p>
            <a:endParaRPr altLang="en-US" lang="zh-CN"/>
          </a:p>
        </p:txBody>
      </p:sp>
      <p:sp>
        <p:nvSpPr>
          <p:cNvPr id="104864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49" name="Title 1"/>
          <p:cNvSpPr>
            <a:spLocks noGrp="1"/>
          </p:cNvSpPr>
          <p:nvPr>
            <p:ph type="title"/>
          </p:nvPr>
        </p:nvSpPr>
        <p:spPr/>
        <p:txBody>
          <a:bodyPr/>
          <a:p>
            <a:r>
              <a:rPr altLang="zh-CN" lang="en-US" smtClean="0"/>
              <a:t>Click to edit Master title style</a:t>
            </a:r>
            <a:endParaRPr dirty="0" lang="en-US"/>
          </a:p>
        </p:txBody>
      </p:sp>
      <p:sp>
        <p:nvSpPr>
          <p:cNvPr id="1048650"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1"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5"/>
          <p:cNvSpPr>
            <a:spLocks noGrp="1"/>
          </p:cNvSpPr>
          <p:nvPr>
            <p:ph type="ftr" sz="quarter" idx="11"/>
          </p:nvPr>
        </p:nvSpPr>
        <p:spPr/>
        <p:txBody>
          <a:bodyPr/>
          <a:p>
            <a:endParaRPr altLang="en-US" lang="zh-CN"/>
          </a:p>
        </p:txBody>
      </p:sp>
      <p:sp>
        <p:nvSpPr>
          <p:cNvPr id="104865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55"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6"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7"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8"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9"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0"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1" name="Footer Placeholder 7"/>
          <p:cNvSpPr>
            <a:spLocks noGrp="1"/>
          </p:cNvSpPr>
          <p:nvPr>
            <p:ph type="ftr" sz="quarter" idx="11"/>
          </p:nvPr>
        </p:nvSpPr>
        <p:spPr/>
        <p:txBody>
          <a:bodyPr/>
          <a:p>
            <a:endParaRPr altLang="en-US" lang="zh-CN"/>
          </a:p>
        </p:txBody>
      </p:sp>
      <p:sp>
        <p:nvSpPr>
          <p:cNvPr id="1048662"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6" name="Footer Placeholder 3"/>
          <p:cNvSpPr>
            <a:spLocks noGrp="1"/>
          </p:cNvSpPr>
          <p:nvPr>
            <p:ph type="ftr" sz="quarter" idx="11"/>
          </p:nvPr>
        </p:nvSpPr>
        <p:spPr/>
        <p:txBody>
          <a:bodyPr/>
          <a:p>
            <a:endParaRPr altLang="en-US" lang="zh-CN"/>
          </a:p>
        </p:txBody>
      </p:sp>
      <p:sp>
        <p:nvSpPr>
          <p:cNvPr id="1048627"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7" name="Footer Placeholder 5"/>
          <p:cNvSpPr>
            <a:spLocks noGrp="1"/>
          </p:cNvSpPr>
          <p:nvPr>
            <p:ph type="ftr" sz="quarter" idx="11"/>
          </p:nvPr>
        </p:nvSpPr>
        <p:spPr/>
        <p:txBody>
          <a:bodyPr/>
          <a:p>
            <a:endParaRPr altLang="en-US" lang="zh-CN"/>
          </a:p>
        </p:txBody>
      </p:sp>
      <p:sp>
        <p:nvSpPr>
          <p:cNvPr id="104866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3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4"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7" name="Footer Placeholder 5"/>
          <p:cNvSpPr>
            <a:spLocks noGrp="1"/>
          </p:cNvSpPr>
          <p:nvPr>
            <p:ph type="ftr" sz="quarter" idx="11"/>
          </p:nvPr>
        </p:nvSpPr>
        <p:spPr/>
        <p:txBody>
          <a:bodyPr/>
          <a:p>
            <a:endParaRPr altLang="en-US" lang="zh-CN"/>
          </a:p>
        </p:txBody>
      </p:sp>
      <p:sp>
        <p:nvSpPr>
          <p:cNvPr id="104863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1"/>
          <p:cNvSpPr>
            <a:spLocks noGrp="1"/>
          </p:cNvSpPr>
          <p:nvPr>
            <p:ph type="ctrTitle"/>
          </p:nvPr>
        </p:nvSpPr>
        <p:spPr/>
        <p:txBody>
          <a:bodyPr/>
          <a:p>
            <a:r>
              <a:rPr altLang="zh-CN" lang="en-US"/>
              <a:t>B</a:t>
            </a:r>
            <a:r>
              <a:rPr altLang="zh-CN" lang="en-US"/>
              <a:t>U</a:t>
            </a:r>
            <a:r>
              <a:rPr altLang="zh-CN" lang="en-US"/>
              <a:t>I</a:t>
            </a:r>
            <a:r>
              <a:rPr altLang="zh-CN" lang="en-US"/>
              <a:t>L</a:t>
            </a:r>
            <a:r>
              <a:rPr altLang="zh-CN" lang="en-US"/>
              <a:t>D</a:t>
            </a:r>
            <a:r>
              <a:rPr altLang="zh-CN" lang="en-US"/>
              <a:t>ING </a:t>
            </a:r>
            <a:r>
              <a:rPr altLang="zh-CN" lang="en-US"/>
              <a:t>A </a:t>
            </a:r>
            <a:r>
              <a:rPr altLang="zh-CN" lang="en-US"/>
              <a:t>S</a:t>
            </a:r>
            <a:r>
              <a:rPr altLang="zh-CN" lang="en-US"/>
              <a:t>M</a:t>
            </a:r>
            <a:r>
              <a:rPr altLang="zh-CN" lang="en-US"/>
              <a:t>A</a:t>
            </a:r>
            <a:r>
              <a:rPr altLang="zh-CN" lang="en-US"/>
              <a:t>R</a:t>
            </a:r>
            <a:r>
              <a:rPr altLang="zh-CN" lang="en-US"/>
              <a:t>T</a:t>
            </a:r>
            <a:r>
              <a:rPr altLang="zh-CN" lang="en-US"/>
              <a:t>E</a:t>
            </a:r>
            <a:r>
              <a:rPr altLang="zh-CN" lang="en-US"/>
              <a:t>R</a:t>
            </a:r>
            <a:r>
              <a:rPr altLang="zh-CN" lang="en-US"/>
              <a:t> </a:t>
            </a:r>
            <a:r>
              <a:rPr altLang="zh-CN" lang="en-US"/>
              <a:t>A</a:t>
            </a:r>
            <a:r>
              <a:rPr altLang="zh-CN" lang="en-US"/>
              <a:t>I</a:t>
            </a:r>
            <a:r>
              <a:rPr altLang="zh-CN" lang="en-US"/>
              <a:t>-</a:t>
            </a:r>
            <a:r>
              <a:rPr altLang="zh-CN" lang="en-US"/>
              <a:t>P</a:t>
            </a:r>
            <a:r>
              <a:rPr altLang="zh-CN" lang="en-US"/>
              <a:t>O</a:t>
            </a:r>
            <a:r>
              <a:rPr altLang="zh-CN" lang="en-US"/>
              <a:t>WERED </a:t>
            </a:r>
            <a:r>
              <a:rPr altLang="zh-CN" lang="en-US"/>
              <a:t>S</a:t>
            </a:r>
            <a:r>
              <a:rPr altLang="zh-CN" lang="en-US"/>
              <a:t>M</a:t>
            </a:r>
            <a:r>
              <a:rPr altLang="zh-CN" lang="en-US"/>
              <a:t>A</a:t>
            </a:r>
            <a:r>
              <a:rPr altLang="zh-CN" lang="en-US"/>
              <a:t>R</a:t>
            </a:r>
            <a:r>
              <a:rPr altLang="zh-CN" lang="en-US"/>
              <a:t>T </a:t>
            </a:r>
            <a:r>
              <a:rPr altLang="zh-CN" lang="en-US"/>
              <a:t>A</a:t>
            </a:r>
            <a:r>
              <a:rPr altLang="zh-CN" lang="en-US"/>
              <a:t>I</a:t>
            </a:r>
            <a:endParaRPr altLang="zh-CN" lang="en-US"/>
          </a:p>
        </p:txBody>
      </p:sp>
      <p:sp>
        <p:nvSpPr>
          <p:cNvPr id="1048598" name="Subtitle 2"/>
          <p:cNvSpPr>
            <a:spLocks noGrp="1"/>
          </p:cNvSpPr>
          <p:nvPr>
            <p:ph type="subTitle" idx="1"/>
          </p:nvPr>
        </p:nvSpPr>
        <p:spPr/>
        <p:txBody>
          <a:bodyPr/>
          <a:p>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0" name=""/>
          <p:cNvSpPr>
            <a:spLocks noGrp="1"/>
          </p:cNvSpPr>
          <p:nvPr>
            <p:ph type="title"/>
          </p:nvPr>
        </p:nvSpPr>
        <p:spPr/>
        <p:txBody>
          <a:bodyPr/>
          <a:p>
            <a:r>
              <a:rPr lang="en-US"/>
              <a:t>R</a:t>
            </a:r>
            <a:r>
              <a:rPr lang="en-US"/>
              <a:t>E</a:t>
            </a:r>
            <a:r>
              <a:rPr lang="en-US"/>
              <a:t>M</a:t>
            </a:r>
            <a:r>
              <a:rPr lang="en-US"/>
              <a:t>O</a:t>
            </a:r>
            <a:r>
              <a:rPr lang="en-US"/>
              <a:t>V</a:t>
            </a:r>
            <a:r>
              <a:rPr lang="en-US"/>
              <a:t>I</a:t>
            </a:r>
            <a:r>
              <a:rPr lang="en-US"/>
              <a:t>N</a:t>
            </a:r>
            <a:r>
              <a:rPr lang="en-US"/>
              <a:t>G </a:t>
            </a:r>
            <a:r>
              <a:rPr lang="en-US"/>
              <a:t>U</a:t>
            </a:r>
            <a:r>
              <a:rPr lang="en-US"/>
              <a:t>N</a:t>
            </a:r>
            <a:r>
              <a:rPr lang="en-US"/>
              <a:t>W</a:t>
            </a:r>
            <a:r>
              <a:rPr lang="en-US"/>
              <a:t>A</a:t>
            </a:r>
            <a:r>
              <a:rPr lang="en-US"/>
              <a:t>N</a:t>
            </a:r>
            <a:r>
              <a:rPr lang="en-US"/>
              <a:t>T</a:t>
            </a:r>
            <a:r>
              <a:rPr lang="en-US"/>
              <a:t>ED </a:t>
            </a:r>
            <a:r>
              <a:rPr lang="en-US"/>
              <a:t>C</a:t>
            </a:r>
            <a:r>
              <a:rPr lang="en-US"/>
              <a:t>O</a:t>
            </a:r>
            <a:r>
              <a:rPr lang="en-US"/>
              <a:t>L</a:t>
            </a:r>
            <a:r>
              <a:rPr lang="en-US"/>
              <a:t>U</a:t>
            </a:r>
            <a:r>
              <a:rPr lang="en-US"/>
              <a:t>M</a:t>
            </a:r>
            <a:r>
              <a:rPr lang="en-US"/>
              <a:t>N</a:t>
            </a:r>
            <a:r>
              <a:rPr lang="en-US"/>
              <a:t>S</a:t>
            </a:r>
            <a:endParaRPr lang="en-GB"/>
          </a:p>
        </p:txBody>
      </p:sp>
      <p:sp>
        <p:nvSpPr>
          <p:cNvPr id="1048621" name=""/>
          <p:cNvSpPr>
            <a:spLocks noGrp="1"/>
          </p:cNvSpPr>
          <p:nvPr>
            <p:ph idx="1"/>
          </p:nvPr>
        </p:nvSpPr>
        <p:spPr/>
        <p:txBody>
          <a:bodyPr/>
          <a:p>
            <a:r>
              <a:rPr lang="en-GB"/>
              <a:t>From the above figure, we can see that there are some unnamed columns and the label and text column name is not intuitive so let's fix those in this step</a:t>
            </a:r>
            <a:endParaRPr lang="en-GB"/>
          </a:p>
          <a:p>
            <a:endParaRPr lang="en-GB"/>
          </a:p>
          <a:p>
            <a:pPr algn="l" indent="-514350" marL="514350">
              <a:buFont typeface="+mj-lt"/>
              <a:buAutoNum type="arabicPeriod" startAt="1"/>
            </a:pPr>
            <a:r>
              <a:rPr lang="en-GB"/>
              <a:t>data = data.drop(["Unnamed: 2", "Unnamed: 3", "Unnamed: 4"], axis=1)</a:t>
            </a:r>
            <a:endParaRPr lang="en-GB"/>
          </a:p>
          <a:p>
            <a:pPr algn="l" indent="-514350" marL="514350">
              <a:buFont typeface="+mj-lt"/>
              <a:buAutoNum type="arabicPeriod" startAt="1"/>
            </a:pPr>
            <a:r>
              <a:rPr lang="en-GB"/>
              <a:t>data = data.rename(columns={"v2" : "text", "v1":"label"})</a:t>
            </a:r>
            <a:endParaRPr lang="en-GB"/>
          </a:p>
          <a:p>
            <a:pPr algn="l" indent="-514350" marL="514350">
              <a:buFont typeface="+mj-lt"/>
              <a:buAutoNum type="arabicPeriod" startAt="1"/>
            </a:pPr>
            <a:r>
              <a:rPr lang="en-GB"/>
              <a:t>data[1990:2000]</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
          <p:cNvSpPr txBox="1"/>
          <p:nvPr/>
        </p:nvSpPr>
        <p:spPr>
          <a:xfrm rot="21588642">
            <a:off x="506536" y="482612"/>
            <a:ext cx="7710034" cy="2758440"/>
          </a:xfrm>
          <a:prstGeom prst="rect"/>
        </p:spPr>
        <p:txBody>
          <a:bodyPr rtlCol="0" wrap="square">
            <a:spAutoFit/>
          </a:bodyPr>
          <a:p>
            <a:pPr indent="-514350" marL="514350">
              <a:buFont typeface="+mj-lt"/>
              <a:buAutoNum type="arabicPeriod" startAt="1"/>
            </a:pPr>
            <a:r>
              <a:rPr sz="2800" lang="en-GB">
                <a:solidFill>
                  <a:srgbClr val="000000"/>
                </a:solidFill>
              </a:rPr>
              <a:t>data['label'].value_counts()
# OUTPUT
ham     4825
spam     747
Name: label, dtype: int64</a:t>
            </a:r>
            <a:endParaRPr sz="2800" lang="en-GB">
              <a:solidFill>
                <a:srgbClr val="000000"/>
              </a:solidFill>
            </a:endParaRPr>
          </a:p>
        </p:txBody>
      </p:sp>
      <p:sp>
        <p:nvSpPr>
          <p:cNvPr id="1048623" name=""/>
          <p:cNvSpPr txBox="1"/>
          <p:nvPr/>
        </p:nvSpPr>
        <p:spPr>
          <a:xfrm>
            <a:off x="-44959" y="4146772"/>
            <a:ext cx="9188959" cy="1386841"/>
          </a:xfrm>
          <a:prstGeom prst="rect"/>
        </p:spPr>
        <p:txBody>
          <a:bodyPr rtlCol="0" wrap="square">
            <a:spAutoFit/>
          </a:bodyPr>
          <a:p>
            <a:r>
              <a:rPr sz="4000" lang="en-US">
                <a:solidFill>
                  <a:srgbClr val="000000"/>
                </a:solidFill>
              </a:rPr>
              <a:t>PRE CROSSING AND EXPLORING THE DATA SE</a:t>
            </a:r>
            <a:r>
              <a:rPr sz="4000" lang="en-US">
                <a:solidFill>
                  <a:srgbClr val="000000"/>
                </a:solidFill>
              </a:rPr>
              <a:t>T</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0" name=""/>
          <p:cNvSpPr txBox="1"/>
          <p:nvPr/>
        </p:nvSpPr>
        <p:spPr>
          <a:xfrm>
            <a:off x="460711" y="577506"/>
            <a:ext cx="8640103" cy="2313941"/>
          </a:xfrm>
          <a:prstGeom prst="rect"/>
        </p:spPr>
        <p:txBody>
          <a:bodyPr rtlCol="0" wrap="square">
            <a:spAutoFit/>
          </a:bodyPr>
          <a:p>
            <a:pPr indent="-514350" marL="514350">
              <a:buFont typeface="+mj-lt"/>
              <a:buAutoNum type="arabicPeriod" startAt="1"/>
            </a:pPr>
            <a:r>
              <a:rPr sz="2800" lang="en-GB">
                <a:solidFill>
                  <a:srgbClr val="000000"/>
                </a:solidFill>
              </a:rPr>
              <a:t># Import nltk packages and Punkt Tokenizer Models
import nltk
nltk.download("punkt")
import warnings
warnings.filterwarnings('ignore')</a:t>
            </a:r>
            <a:endParaRPr sz="2800" lang="en-GB">
              <a:solidFill>
                <a:srgbClr val="000000"/>
              </a:solidFill>
            </a:endParaRPr>
          </a:p>
        </p:txBody>
      </p:sp>
      <p:sp>
        <p:nvSpPr>
          <p:cNvPr id="1048591" name=""/>
          <p:cNvSpPr txBox="1"/>
          <p:nvPr/>
        </p:nvSpPr>
        <p:spPr>
          <a:xfrm>
            <a:off x="740218" y="3655882"/>
            <a:ext cx="9494693" cy="2758441"/>
          </a:xfrm>
          <a:prstGeom prst="rect"/>
        </p:spPr>
        <p:txBody>
          <a:bodyPr rtlCol="0" wrap="square">
            <a:spAutoFit/>
          </a:bodyPr>
          <a:p>
            <a:r>
              <a:rPr sz="2800" lang="en-US">
                <a:solidFill>
                  <a:srgbClr val="000000"/>
                </a:solidFill>
              </a:rPr>
              <a:t># Creating a corpus of spam messages</a:t>
            </a:r>
            <a:endParaRPr sz="2800" lang="en-GB">
              <a:solidFill>
                <a:srgbClr val="000000"/>
              </a:solidFill>
            </a:endParaRPr>
          </a:p>
          <a:p>
            <a:r>
              <a:rPr sz="2800" lang="en-US">
                <a:solidFill>
                  <a:srgbClr val="000000"/>
                </a:solidFill>
              </a:rPr>
              <a:t>for val in data[data['label'] == 'spam'].text:</a:t>
            </a:r>
            <a:endParaRPr sz="2800" lang="en-GB">
              <a:solidFill>
                <a:srgbClr val="000000"/>
              </a:solidFill>
            </a:endParaRPr>
          </a:p>
          <a:p>
            <a:r>
              <a:rPr sz="2800" lang="en-US">
                <a:solidFill>
                  <a:srgbClr val="000000"/>
                </a:solidFill>
              </a:rPr>
              <a:t>    text = val.lower()</a:t>
            </a:r>
            <a:endParaRPr sz="2800" lang="en-GB">
              <a:solidFill>
                <a:srgbClr val="000000"/>
              </a:solidFill>
            </a:endParaRPr>
          </a:p>
          <a:p>
            <a:r>
              <a:rPr sz="2800" lang="en-US">
                <a:solidFill>
                  <a:srgbClr val="000000"/>
                </a:solidFill>
              </a:rPr>
              <a:t>    tokens = nltk.word_tokenize(text)</a:t>
            </a:r>
            <a:endParaRPr sz="2800" lang="en-GB">
              <a:solidFill>
                <a:srgbClr val="000000"/>
              </a:solidFill>
            </a:endParaRPr>
          </a:p>
          <a:p>
            <a:r>
              <a:rPr sz="2800" lang="en-US">
                <a:solidFill>
                  <a:srgbClr val="000000"/>
                </a:solidFill>
              </a:rPr>
              <a:t>    for words in tokens:</a:t>
            </a:r>
            <a:endParaRPr sz="2800" lang="en-GB">
              <a:solidFill>
                <a:srgbClr val="000000"/>
              </a:solidFill>
            </a:endParaRPr>
          </a:p>
          <a:p>
            <a:r>
              <a:rPr sz="2800" lang="en-US">
                <a:solidFill>
                  <a:srgbClr val="000000"/>
                </a:solidFill>
              </a:rPr>
              <a:t>        spam_words = spam_words + words + ' '</a:t>
            </a:r>
            <a:endParaRPr sz="2800"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7" name=""/>
          <p:cNvSpPr txBox="1"/>
          <p:nvPr/>
        </p:nvSpPr>
        <p:spPr>
          <a:xfrm>
            <a:off x="1220931" y="785172"/>
            <a:ext cx="8481580" cy="2758440"/>
          </a:xfrm>
          <a:prstGeom prst="rect"/>
        </p:spPr>
        <p:txBody>
          <a:bodyPr rtlCol="0" wrap="square">
            <a:spAutoFit/>
          </a:bodyPr>
          <a:p>
            <a:r>
              <a:rPr sz="2800" lang="en-US">
                <a:solidFill>
                  <a:srgbClr val="000000"/>
                </a:solidFill>
              </a:rPr>
              <a:t># Creating a corpus of ham messages</a:t>
            </a:r>
            <a:endParaRPr sz="2800" lang="en-GB">
              <a:solidFill>
                <a:srgbClr val="000000"/>
              </a:solidFill>
            </a:endParaRPr>
          </a:p>
          <a:p>
            <a:r>
              <a:rPr sz="2800" lang="en-US">
                <a:solidFill>
                  <a:srgbClr val="000000"/>
                </a:solidFill>
              </a:rPr>
              <a:t>for val in data[data['label'] == 'ham'].text:</a:t>
            </a:r>
            <a:endParaRPr sz="2800" lang="en-GB">
              <a:solidFill>
                <a:srgbClr val="000000"/>
              </a:solidFill>
            </a:endParaRPr>
          </a:p>
          <a:p>
            <a:r>
              <a:rPr sz="2800" lang="en-US">
                <a:solidFill>
                  <a:srgbClr val="000000"/>
                </a:solidFill>
              </a:rPr>
              <a:t>    text = text.lower()</a:t>
            </a:r>
            <a:endParaRPr sz="2800" lang="en-GB">
              <a:solidFill>
                <a:srgbClr val="000000"/>
              </a:solidFill>
            </a:endParaRPr>
          </a:p>
          <a:p>
            <a:r>
              <a:rPr sz="2800" lang="en-US">
                <a:solidFill>
                  <a:srgbClr val="000000"/>
                </a:solidFill>
              </a:rPr>
              <a:t>    tokens = nltk.word_tokenize(text)</a:t>
            </a:r>
            <a:endParaRPr sz="2800" lang="en-GB">
              <a:solidFill>
                <a:srgbClr val="000000"/>
              </a:solidFill>
            </a:endParaRPr>
          </a:p>
          <a:p>
            <a:r>
              <a:rPr sz="2800" lang="en-US">
                <a:solidFill>
                  <a:srgbClr val="000000"/>
                </a:solidFill>
              </a:rPr>
              <a:t>    for words in tokens:</a:t>
            </a:r>
            <a:endParaRPr sz="2800" lang="en-GB">
              <a:solidFill>
                <a:srgbClr val="000000"/>
              </a:solidFill>
            </a:endParaRPr>
          </a:p>
          <a:p>
            <a:r>
              <a:rPr sz="2800" lang="en-US">
                <a:solidFill>
                  <a:srgbClr val="000000"/>
                </a:solidFill>
              </a:rPr>
              <a:t>        ham_words = ham_words + words + ' '</a:t>
            </a:r>
            <a:endParaRPr sz="2800" lang="en-GB">
              <a:solidFill>
                <a:srgbClr val="000000"/>
              </a:solidFill>
            </a:endParaRPr>
          </a:p>
        </p:txBody>
      </p:sp>
      <p:sp>
        <p:nvSpPr>
          <p:cNvPr id="1048588" name=""/>
          <p:cNvSpPr txBox="1"/>
          <p:nvPr/>
        </p:nvSpPr>
        <p:spPr>
          <a:xfrm>
            <a:off x="363679" y="3718607"/>
            <a:ext cx="8832274" cy="980441"/>
          </a:xfrm>
          <a:prstGeom prst="rect"/>
        </p:spPr>
        <p:txBody>
          <a:bodyPr rtlCol="0" wrap="square">
            <a:spAutoFit/>
          </a:bodyPr>
          <a:p>
            <a:r>
              <a:rPr sz="2800" lang="en-GB">
                <a:solidFill>
                  <a:srgbClr val="000000"/>
                </a:solidFill>
              </a:rPr>
              <a:t>let's use the above functions to create Spam word cloud and ham word cloud.</a:t>
            </a:r>
            <a:endParaRPr sz="2800" lang="en-GB">
              <a:solidFill>
                <a:srgbClr val="000000"/>
              </a:solidFill>
            </a:endParaRPr>
          </a:p>
        </p:txBody>
      </p:sp>
      <p:sp>
        <p:nvSpPr>
          <p:cNvPr id="1048589" name=""/>
          <p:cNvSpPr txBox="1"/>
          <p:nvPr/>
        </p:nvSpPr>
        <p:spPr>
          <a:xfrm>
            <a:off x="1220930" y="4699048"/>
            <a:ext cx="10157114" cy="1869440"/>
          </a:xfrm>
          <a:prstGeom prst="rect"/>
        </p:spPr>
        <p:txBody>
          <a:bodyPr rtlCol="0" wrap="square">
            <a:spAutoFit/>
          </a:bodyPr>
          <a:p>
            <a:r>
              <a:rPr sz="2800" lang="en-GB">
                <a:solidFill>
                  <a:srgbClr val="000000"/>
                </a:solidFill>
              </a:rPr>
              <a:t>spam_wordcloud = WordCloud(width=500, height=300).generate(spam_words)
ham_wordcloud = WordCloud(width=500, height=300).generate(ham_words)</a:t>
            </a:r>
            <a:endParaRPr sz="2800" lang="en-GB">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5" name=""/>
          <p:cNvSpPr txBox="1"/>
          <p:nvPr/>
        </p:nvSpPr>
        <p:spPr>
          <a:xfrm>
            <a:off x="306418" y="618642"/>
            <a:ext cx="11936558" cy="2758441"/>
          </a:xfrm>
          <a:prstGeom prst="rect"/>
        </p:spPr>
        <p:txBody>
          <a:bodyPr rtlCol="0" wrap="square">
            <a:spAutoFit/>
          </a:bodyPr>
          <a:p>
            <a:r>
              <a:rPr sz="2800" lang="en-GB">
                <a:solidFill>
                  <a:srgbClr val="000000"/>
                </a:solidFill>
              </a:rPr>
              <a:t>#Spam Word cloud
plt.figure( figsize=(10,8), facecolor='w')
plt.imshow(spam_wordcloud)
plt.axis("off")
plt.tight_layout(pad=0)
plt.show()</a:t>
            </a:r>
            <a:endParaRPr sz="2800" lang="en-GB">
              <a:solidFill>
                <a:srgbClr val="000000"/>
              </a:solidFill>
            </a:endParaRPr>
          </a:p>
        </p:txBody>
      </p:sp>
      <p:sp>
        <p:nvSpPr>
          <p:cNvPr id="1048586" name=""/>
          <p:cNvSpPr txBox="1"/>
          <p:nvPr/>
        </p:nvSpPr>
        <p:spPr>
          <a:xfrm>
            <a:off x="306418" y="3758082"/>
            <a:ext cx="7163234" cy="2758440"/>
          </a:xfrm>
          <a:prstGeom prst="rect"/>
        </p:spPr>
        <p:txBody>
          <a:bodyPr rtlCol="0" wrap="square">
            <a:spAutoFit/>
          </a:bodyPr>
          <a:p>
            <a:r>
              <a:rPr sz="2800" lang="en-GB">
                <a:solidFill>
                  <a:srgbClr val="000000"/>
                </a:solidFill>
              </a:rPr>
              <a:t>#Creating Ham wordcloud
plt.figure( figsize=(10,8), facecolor='g')
plt.imshow(ham_wordcloud)
plt.axis("off")
plt.tight_layout(pad=0)
plt.show()</a:t>
            </a:r>
            <a:endParaRPr sz="2800" lang="en-GB">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4" name=""/>
          <p:cNvSpPr txBox="1"/>
          <p:nvPr/>
        </p:nvSpPr>
        <p:spPr>
          <a:xfrm>
            <a:off x="201323" y="835521"/>
            <a:ext cx="8741353" cy="4155441"/>
          </a:xfrm>
          <a:prstGeom prst="rect"/>
        </p:spPr>
        <p:txBody>
          <a:bodyPr rtlCol="0" wrap="square">
            <a:spAutoFit/>
          </a:bodyPr>
          <a:p>
            <a:r>
              <a:rPr sz="3200" lang="en-GB">
                <a:solidFill>
                  <a:srgbClr val="000000"/>
                </a:solidFill>
              </a:rPr>
              <a:t>from the spam word cloud, we can see that "free" is most often used in spam.
Now, we can convert the spam and ham into 0 and 1 respectively so that the machine can understand.
data = data.replace(['ham','spam'],[0, 1])
data.head(10)</a:t>
            </a:r>
            <a:endParaRPr sz="2800" lang="en-GB">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75" name=""/>
          <p:cNvSpPr txBox="1"/>
          <p:nvPr/>
        </p:nvSpPr>
        <p:spPr>
          <a:xfrm>
            <a:off x="2285999" y="2849879"/>
            <a:ext cx="5455227" cy="1158241"/>
          </a:xfrm>
          <a:prstGeom prst="rect"/>
        </p:spPr>
        <p:txBody>
          <a:bodyPr rtlCol="0" wrap="square">
            <a:spAutoFit/>
          </a:bodyPr>
          <a:p>
            <a:r>
              <a:rPr sz="6600" lang="en-GB">
                <a:solidFill>
                  <a:srgbClr val="000000"/>
                </a:solidFill>
              </a:rPr>
              <a:t>THAN</a:t>
            </a:r>
            <a:r>
              <a:rPr sz="6600" lang="en-GB">
                <a:solidFill>
                  <a:srgbClr val="000000"/>
                </a:solidFill>
              </a:rPr>
              <a:t>K</a:t>
            </a:r>
            <a:r>
              <a:rPr sz="6600" lang="en-US">
                <a:solidFill>
                  <a:srgbClr val="000000"/>
                </a:solidFill>
              </a:rPr>
              <a:t> </a:t>
            </a:r>
            <a:r>
              <a:rPr sz="6600" lang="en-US">
                <a:solidFill>
                  <a:srgbClr val="000000"/>
                </a:solidFill>
              </a:rPr>
              <a:t>YOU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
          <p:cNvSpPr>
            <a:spLocks noGrp="1"/>
          </p:cNvSpPr>
          <p:nvPr>
            <p:ph type="title"/>
          </p:nvPr>
        </p:nvSpPr>
        <p:spPr/>
        <p:txBody>
          <a:bodyPr/>
          <a:p>
            <a:r>
              <a:rPr lang="en-US"/>
              <a:t>I</a:t>
            </a:r>
            <a:r>
              <a:rPr lang="en-US"/>
              <a:t>n</a:t>
            </a:r>
            <a:r>
              <a:rPr lang="en-US"/>
              <a:t>t</a:t>
            </a:r>
            <a:r>
              <a:rPr lang="en-US"/>
              <a:t>r</a:t>
            </a:r>
            <a:r>
              <a:rPr lang="en-US"/>
              <a:t>o</a:t>
            </a:r>
            <a:r>
              <a:rPr lang="en-US"/>
              <a:t>duction </a:t>
            </a:r>
            <a:endParaRPr lang="en-GB"/>
          </a:p>
        </p:txBody>
      </p:sp>
      <p:sp>
        <p:nvSpPr>
          <p:cNvPr id="1048605" name=""/>
          <p:cNvSpPr>
            <a:spLocks noGrp="1"/>
          </p:cNvSpPr>
          <p:nvPr>
            <p:ph idx="1"/>
          </p:nvPr>
        </p:nvSpPr>
        <p:spPr/>
        <p:txBody>
          <a:bodyPr>
            <a:normAutofit/>
          </a:bodyPr>
          <a:p>
            <a:r>
              <a:rPr lang="en-GB"/>
              <a:t>The upsurge in the volume of unwanted emails called spam has created an intense need for the development of more dependable and robust antispam filters. Any promotional messages or advertisements that end up in our inbox can be categorised as spam as they don't provide any value and often irritates us.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
          <p:cNvSpPr>
            <a:spLocks noGrp="1"/>
          </p:cNvSpPr>
          <p:nvPr>
            <p:ph type="title"/>
          </p:nvPr>
        </p:nvSpPr>
        <p:spPr/>
        <p:txBody>
          <a:bodyPr/>
          <a:p>
            <a:r>
              <a:rPr lang="en-US"/>
              <a:t>Load and simplify the dataset</a:t>
            </a:r>
            <a:endParaRPr lang="en-GB"/>
          </a:p>
        </p:txBody>
      </p:sp>
      <p:sp>
        <p:nvSpPr>
          <p:cNvPr id="1048607" name=""/>
          <p:cNvSpPr>
            <a:spLocks noGrp="1"/>
          </p:cNvSpPr>
          <p:nvPr>
            <p:ph idx="1"/>
          </p:nvPr>
        </p:nvSpPr>
        <p:spPr>
          <a:xfrm>
            <a:off x="445948" y="1824909"/>
            <a:ext cx="7666609" cy="4326096"/>
          </a:xfrm>
        </p:spPr>
        <p:txBody>
          <a:bodyPr/>
          <a:p>
            <a:pPr indent="0" marL="0">
              <a:buNone/>
            </a:pPr>
            <a:r>
              <a:rPr altLang="en-US" lang="en-GB"/>
              <a:t>•</a:t>
            </a:r>
            <a:r>
              <a:rPr lang="en-GB"/>
              <a:t>Our SMS text messages dataset has 5 columns if you read it in pandas: v1 (containing the class labels ham/spam for each text message), v2 (containing the text messages themselves), and three Unnamed columns which have no use. We’ll rename the v1 and v2 columns to class_label and message respectively while getting rid of the rest of the columns.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
          <p:cNvSpPr>
            <a:spLocks noGrp="1"/>
          </p:cNvSpPr>
          <p:nvPr>
            <p:ph type="title"/>
          </p:nvPr>
        </p:nvSpPr>
        <p:spPr/>
        <p:txBody>
          <a:bodyPr/>
          <a:p>
            <a:r>
              <a:rPr lang="en-US"/>
              <a:t>A</a:t>
            </a:r>
            <a:r>
              <a:rPr lang="en-US"/>
              <a:t>R</a:t>
            </a:r>
            <a:r>
              <a:rPr lang="en-US"/>
              <a:t>T</a:t>
            </a:r>
            <a:r>
              <a:rPr lang="en-US"/>
              <a:t>I</a:t>
            </a:r>
            <a:r>
              <a:rPr lang="en-US"/>
              <a:t>FICIAL </a:t>
            </a:r>
            <a:r>
              <a:rPr lang="en-US"/>
              <a:t>I</a:t>
            </a:r>
            <a:r>
              <a:rPr lang="en-US"/>
              <a:t>N</a:t>
            </a:r>
            <a:r>
              <a:rPr lang="en-US"/>
              <a:t>T</a:t>
            </a:r>
            <a:r>
              <a:rPr lang="en-US"/>
              <a:t>E</a:t>
            </a:r>
            <a:r>
              <a:rPr lang="en-US"/>
              <a:t>LLIGENCE </a:t>
            </a:r>
            <a:endParaRPr lang="en-GB"/>
          </a:p>
        </p:txBody>
      </p:sp>
      <p:sp>
        <p:nvSpPr>
          <p:cNvPr id="1048609" name=""/>
          <p:cNvSpPr>
            <a:spLocks noGrp="1"/>
          </p:cNvSpPr>
          <p:nvPr>
            <p:ph idx="1"/>
          </p:nvPr>
        </p:nvSpPr>
        <p:spPr>
          <a:xfrm>
            <a:off x="628650" y="1903565"/>
            <a:ext cx="7886700" cy="4351338"/>
          </a:xfrm>
        </p:spPr>
        <p:txBody>
          <a:bodyPr>
            <a:normAutofit/>
          </a:bodyPr>
          <a:p>
            <a:pPr indent="0" marL="0">
              <a:buNone/>
            </a:pPr>
            <a:r>
              <a:rPr lang="en-GB"/>
              <a:t>– For business purposes, email is the most widely utilized mode of official communication. Despite the availability of other forms of communication, email usage continues to rise. In today’s world, automated email management is critical since the volume of emails grows by the day. More than 55 percent of all emails have been recognized as spam. This demonstrates that spammers waste email users’ time and resources while producing no meaningful results. Spammers employ sophisticated and inventive strategies to carry out their criminal actions via spam emails. As a result, it is critical to comprehend the many spam email classification tactics and mechanisms. The main focus of this paper is on spam classification using machine learning algorithms. Furthermore, this research includes a thorough examination and evaluation of research on several machine learning methodologies and email properties used in various Machine Learning approaches. Future study goals and obstacles in the subject of spam classification are also discussed, which may be valuable to future researchers.</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
          <p:cNvSpPr>
            <a:spLocks noGrp="1"/>
          </p:cNvSpPr>
          <p:nvPr>
            <p:ph type="title"/>
          </p:nvPr>
        </p:nvSpPr>
        <p:spPr/>
        <p:txBody>
          <a:bodyPr/>
          <a:p>
            <a:r>
              <a:rPr lang="en-US"/>
              <a:t>O</a:t>
            </a:r>
            <a:r>
              <a:rPr lang="en-US"/>
              <a:t>b</a:t>
            </a:r>
            <a:r>
              <a:rPr lang="en-US"/>
              <a:t>j</a:t>
            </a:r>
            <a:r>
              <a:rPr lang="en-US"/>
              <a:t>e</a:t>
            </a:r>
            <a:r>
              <a:rPr lang="en-US"/>
              <a:t>ctive </a:t>
            </a:r>
            <a:endParaRPr lang="en-GB"/>
          </a:p>
        </p:txBody>
      </p:sp>
      <p:sp>
        <p:nvSpPr>
          <p:cNvPr id="1048611" name=""/>
          <p:cNvSpPr>
            <a:spLocks noGrp="1"/>
          </p:cNvSpPr>
          <p:nvPr>
            <p:ph idx="1"/>
          </p:nvPr>
        </p:nvSpPr>
        <p:spPr/>
        <p:txBody>
          <a:bodyPr/>
          <a:p>
            <a:pPr indent="0" marL="0">
              <a:buNone/>
            </a:pPr>
            <a:endParaRPr lang="en-GB"/>
          </a:p>
          <a:p>
            <a:r>
              <a:rPr lang="en-GB"/>
              <a:t>Machine learning algorithms use statistical models to classify data. In the case of spam detection, a trained machine learning model must be able to determine whether the sequence of words found in an email is closer to those found in spam emails or safe ones.</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
          <p:cNvSpPr>
            <a:spLocks noGrp="1"/>
          </p:cNvSpPr>
          <p:nvPr>
            <p:ph type="title"/>
          </p:nvPr>
        </p:nvSpPr>
        <p:spPr/>
        <p:txBody>
          <a:bodyPr/>
          <a:p>
            <a:r>
              <a:rPr lang="en-US"/>
              <a:t>D</a:t>
            </a:r>
            <a:r>
              <a:rPr lang="en-US"/>
              <a:t>A</a:t>
            </a:r>
            <a:r>
              <a:rPr lang="en-US"/>
              <a:t>T</a:t>
            </a:r>
            <a:r>
              <a:rPr lang="en-US"/>
              <a:t>A</a:t>
            </a:r>
            <a:r>
              <a:rPr lang="en-US"/>
              <a:t> </a:t>
            </a:r>
            <a:r>
              <a:rPr lang="en-US"/>
              <a:t>P</a:t>
            </a:r>
            <a:r>
              <a:rPr lang="en-US"/>
              <a:t>R</a:t>
            </a:r>
            <a:r>
              <a:rPr lang="en-US"/>
              <a:t>O</a:t>
            </a:r>
            <a:r>
              <a:rPr lang="en-US"/>
              <a:t>C</a:t>
            </a:r>
            <a:r>
              <a:rPr lang="en-US"/>
              <a:t>E</a:t>
            </a:r>
            <a:r>
              <a:rPr lang="en-US"/>
              <a:t>S</a:t>
            </a:r>
            <a:r>
              <a:rPr lang="en-US"/>
              <a:t>S</a:t>
            </a:r>
            <a:r>
              <a:rPr lang="en-US"/>
              <a:t>ING </a:t>
            </a:r>
            <a:endParaRPr lang="en-GB"/>
          </a:p>
        </p:txBody>
      </p:sp>
      <p:sp>
        <p:nvSpPr>
          <p:cNvPr id="1048613" name=""/>
          <p:cNvSpPr>
            <a:spLocks noGrp="1"/>
          </p:cNvSpPr>
          <p:nvPr>
            <p:ph idx="1"/>
          </p:nvPr>
        </p:nvSpPr>
        <p:spPr>
          <a:xfrm>
            <a:off x="628649" y="1418374"/>
            <a:ext cx="7886700" cy="4351338"/>
          </a:xfrm>
        </p:spPr>
        <p:txBody>
          <a:bodyPr>
            <a:normAutofit/>
          </a:bodyPr>
          <a:p>
            <a:pPr indent="0" marL="0">
              <a:buNone/>
            </a:pPr>
            <a:endParaRPr lang="en-GB"/>
          </a:p>
          <a:p>
            <a:pPr indent="0" marL="0">
              <a:buNone/>
            </a:pPr>
            <a:r>
              <a:rPr lang="en-GB"/>
              <a:t>Import the required packages</a:t>
            </a:r>
            <a:endParaRPr lang="en-GB"/>
          </a:p>
          <a:p>
            <a:pPr indent="0" marL="0">
              <a:buNone/>
            </a:pPr>
            <a:r>
              <a:rPr lang="en-GB"/>
              <a:t>Loading the Dataset</a:t>
            </a:r>
            <a:endParaRPr lang="en-GB"/>
          </a:p>
          <a:p>
            <a:pPr indent="0" marL="0">
              <a:buNone/>
            </a:pPr>
            <a:r>
              <a:rPr lang="en-GB"/>
              <a:t>Remove the unwanted data columns</a:t>
            </a:r>
            <a:endParaRPr lang="en-GB"/>
          </a:p>
          <a:p>
            <a:pPr indent="0" marL="0">
              <a:buNone/>
            </a:pPr>
            <a:r>
              <a:rPr lang="en-GB"/>
              <a:t>Preprocessing and Exploring the Dataset</a:t>
            </a:r>
            <a:endParaRPr lang="en-GB"/>
          </a:p>
          <a:p>
            <a:pPr indent="0" marL="0">
              <a:buNone/>
            </a:pPr>
            <a:r>
              <a:rPr lang="en-GB"/>
              <a:t>Build word cloud to see which message is spam and which is not.</a:t>
            </a:r>
            <a:endParaRPr lang="en-GB"/>
          </a:p>
          <a:p>
            <a:pPr indent="0" marL="0">
              <a:buNone/>
            </a:pPr>
            <a:r>
              <a:rPr lang="en-GB"/>
              <a:t>Remove the stop words and punctuations</a:t>
            </a:r>
            <a:endParaRPr lang="en-GB"/>
          </a:p>
          <a:p>
            <a:pPr indent="0" marL="0">
              <a:buNone/>
            </a:pPr>
            <a:r>
              <a:rPr lang="en-GB"/>
              <a:t>Convert the text data into vectors</a:t>
            </a:r>
            <a:endParaRPr lang="en-GB"/>
          </a:p>
          <a:p>
            <a:pPr indent="0" marL="0">
              <a:buNone/>
            </a:pPr>
            <a:r>
              <a:rPr lang="en-GB"/>
              <a:t>Building a sms spam classification model</a:t>
            </a:r>
            <a:endParaRPr lang="en-GB"/>
          </a:p>
          <a:p>
            <a:pPr indent="0" marL="0">
              <a:buNone/>
            </a:pPr>
            <a:r>
              <a:rPr lang="en-GB"/>
              <a:t>Split the data into train and test sets</a:t>
            </a:r>
            <a:endParaRPr lang="en-GB"/>
          </a:p>
          <a:p>
            <a:pPr indent="0" marL="0">
              <a:buNone/>
            </a:pPr>
            <a:r>
              <a:rPr lang="en-GB"/>
              <a:t>Use Sklearn built-in classifiers to build the models</a:t>
            </a:r>
            <a:endParaRPr lang="en-GB"/>
          </a:p>
          <a:p>
            <a:pPr indent="0" marL="0">
              <a:buNone/>
            </a:pPr>
            <a:r>
              <a:rPr lang="en-GB"/>
              <a:t>Train the data on the model</a:t>
            </a:r>
            <a:endParaRPr lang="en-GB"/>
          </a:p>
          <a:p>
            <a:pPr indent="0" marL="0">
              <a:buNone/>
            </a:pPr>
            <a:r>
              <a:rPr lang="en-GB"/>
              <a:t>Make predictions on new data</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
          <p:cNvSpPr>
            <a:spLocks noGrp="1"/>
          </p:cNvSpPr>
          <p:nvPr>
            <p:ph type="title"/>
          </p:nvPr>
        </p:nvSpPr>
        <p:spPr/>
        <p:txBody>
          <a:bodyPr/>
          <a:p>
            <a:r>
              <a:rPr lang="en-US"/>
              <a:t>E</a:t>
            </a:r>
            <a:r>
              <a:rPr lang="en-US"/>
              <a:t>X</a:t>
            </a:r>
            <a:r>
              <a:rPr lang="en-US"/>
              <a:t>P</a:t>
            </a:r>
            <a:r>
              <a:rPr lang="en-US"/>
              <a:t>L</a:t>
            </a:r>
            <a:r>
              <a:rPr lang="en-US"/>
              <a:t>O</a:t>
            </a:r>
            <a:r>
              <a:rPr lang="en-US"/>
              <a:t>RE </a:t>
            </a:r>
            <a:r>
              <a:rPr lang="en-US"/>
              <a:t>T</a:t>
            </a:r>
            <a:r>
              <a:rPr lang="en-US"/>
              <a:t>H</a:t>
            </a:r>
            <a:r>
              <a:rPr lang="en-US"/>
              <a:t>E </a:t>
            </a:r>
            <a:r>
              <a:rPr lang="en-US"/>
              <a:t>D</a:t>
            </a:r>
            <a:r>
              <a:rPr lang="en-US"/>
              <a:t>A</a:t>
            </a:r>
            <a:r>
              <a:rPr lang="en-US"/>
              <a:t>T</a:t>
            </a:r>
            <a:r>
              <a:rPr lang="en-US"/>
              <a:t>A</a:t>
            </a:r>
            <a:r>
              <a:rPr lang="en-US"/>
              <a:t>S</a:t>
            </a:r>
            <a:r>
              <a:rPr lang="en-US"/>
              <a:t>E</a:t>
            </a:r>
            <a:r>
              <a:rPr lang="en-US"/>
              <a:t>T</a:t>
            </a:r>
            <a:endParaRPr lang="en-GB"/>
          </a:p>
        </p:txBody>
      </p:sp>
      <p:sp>
        <p:nvSpPr>
          <p:cNvPr id="1048615" name=""/>
          <p:cNvSpPr>
            <a:spLocks noGrp="1"/>
          </p:cNvSpPr>
          <p:nvPr>
            <p:ph idx="1"/>
          </p:nvPr>
        </p:nvSpPr>
        <p:spPr/>
        <p:txBody>
          <a:bodyPr/>
          <a:p>
            <a:r>
              <a:rPr lang="en-GB"/>
              <a:t>It’s a good idea to carry out some Exploratory Data Analysis (EDA) in a classification problem to visualize, get some information out of, or find any issues with your data before you start working with it. We’ll look at how many spam/ham messages we have and create a bar chart for it.</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
          <p:cNvSpPr>
            <a:spLocks noGrp="1"/>
          </p:cNvSpPr>
          <p:nvPr>
            <p:ph type="title"/>
          </p:nvPr>
        </p:nvSpPr>
        <p:spPr/>
        <p:txBody>
          <a:bodyPr>
            <a:normAutofit/>
          </a:bodyPr>
          <a:p>
            <a:r>
              <a:rPr lang="en-US"/>
              <a:t>The existing model of the system</a:t>
            </a:r>
            <a:endParaRPr lang="en-GB"/>
          </a:p>
        </p:txBody>
      </p:sp>
      <p:sp>
        <p:nvSpPr>
          <p:cNvPr id="1048617" name=""/>
          <p:cNvSpPr>
            <a:spLocks noGrp="1"/>
          </p:cNvSpPr>
          <p:nvPr>
            <p:ph idx="1"/>
          </p:nvPr>
        </p:nvSpPr>
        <p:spPr/>
        <p:txBody>
          <a:bodyPr>
            <a:normAutofit/>
          </a:bodyPr>
          <a:p>
            <a:pPr indent="0" marL="0">
              <a:buNone/>
            </a:pPr>
            <a:endParaRPr lang="en-GB"/>
          </a:p>
          <a:p>
            <a:r>
              <a:rPr lang="en-GB"/>
              <a:t>Spam refers to the term, which is related to undesired content with low-quality information, Spam referred to the major drawback of mobile business. When comes to spam detection in the campus network they did the analysis using Incremental Learning. For Collecting Spam detection on web pages. Moreover Sending out a Spam message was also analyzed. Data Collection was done privately by a limited company. From the data Collection. There also anti-spam filter system was evolved. Many parallel and distributed computing system has also processed this spam system. Machine learning algorithm provides accurate result. Text Mining analysis done separates ham and spam separately.</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
          <p:cNvSpPr>
            <a:spLocks noGrp="1"/>
          </p:cNvSpPr>
          <p:nvPr>
            <p:ph type="title"/>
          </p:nvPr>
        </p:nvSpPr>
        <p:spPr/>
        <p:txBody>
          <a:bodyPr/>
          <a:p>
            <a:r>
              <a:rPr lang="en-US"/>
              <a:t>Proposed model of the system</a:t>
            </a:r>
            <a:endParaRPr lang="en-GB"/>
          </a:p>
        </p:txBody>
      </p:sp>
      <p:sp>
        <p:nvSpPr>
          <p:cNvPr id="1048619" name=""/>
          <p:cNvSpPr>
            <a:spLocks noGrp="1"/>
          </p:cNvSpPr>
          <p:nvPr>
            <p:ph idx="1"/>
          </p:nvPr>
        </p:nvSpPr>
        <p:spPr/>
        <p:txBody>
          <a:bodyPr>
            <a:normAutofit/>
          </a:bodyPr>
          <a:p>
            <a:r>
              <a:rPr lang="en-US"/>
              <a:t>As we look at spam detection systems that use Machine Learning (ML) techniques, it’s vital to take a look at the history of ML in the field as well as the many methods that are now used to identify spam. Researchers have discovered that the content of spam emails, as well as their operational procedures, evolve with time. As a result, the tactics that are currently effective may become obsolete in the near future. The conceptual drift [8] is a term used to describe this occurrence. Machine Learning is an engineering approach that allows computational instruments to behave without being explicitly programmed. Because of the ML system’s ability to evolve, limiting concept drift, this strategy is a significant help in detecting and combating spam. </a:t>
            </a:r>
            <a:endParaRPr lang="en-GB"/>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RMX2040</dc:creator>
  <dcterms:created xsi:type="dcterms:W3CDTF">2015-05-10T13:30:45Z</dcterms:created>
  <dcterms:modified xsi:type="dcterms:W3CDTF">2023-10-09T13:36:18Z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3b383039d87b4cdb808b0a8d98f52ebd</vt:lpwstr>
  </property>
</Properties>
</file>