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20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8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3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egory:Neighborhoods_in_San_Dieg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227EFF-8828-45D9-B06B-772BC4279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1" y="-1"/>
            <a:ext cx="12192012" cy="9645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283921-4DC1-4516-9677-F1E5DA34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b">
            <a:normAutofit/>
          </a:bodyPr>
          <a:lstStyle/>
          <a:p>
            <a:pPr algn="ctr"/>
            <a:r>
              <a:rPr lang="en-US" sz="2600" b="1" dirty="0"/>
              <a:t>COURSERA CAPSTONE </a:t>
            </a:r>
            <a:br>
              <a:rPr lang="en-US" sz="2600" b="1" dirty="0"/>
            </a:br>
            <a:r>
              <a:rPr lang="en-US" sz="2600" b="1" dirty="0"/>
              <a:t>IBM APPLIED DATA SCIENCE CAPSTONE </a:t>
            </a:r>
            <a:br>
              <a:rPr lang="en-US" sz="2600" b="1" dirty="0"/>
            </a:br>
            <a:r>
              <a:rPr lang="en-US" sz="2600" b="1" dirty="0"/>
              <a:t>OPENING A NEW Indian RESTAURANT IN </a:t>
            </a:r>
            <a:br>
              <a:rPr lang="en-US" sz="2600" b="1" dirty="0"/>
            </a:br>
            <a:r>
              <a:rPr lang="en-US" sz="2600" b="1" dirty="0"/>
              <a:t>SAN DIEGO, CALIFORNIA</a:t>
            </a:r>
            <a:br>
              <a:rPr lang="en-US" sz="2600" b="1" dirty="0"/>
            </a:br>
            <a:endParaRPr lang="en-IN" sz="2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D87BB-F386-44B6-BD2A-853BD479C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endParaRPr lang="en-IN" sz="2000" dirty="0"/>
          </a:p>
          <a:p>
            <a:pPr algn="ctr"/>
            <a:br>
              <a:rPr lang="en-US" sz="2000" b="1" dirty="0"/>
            </a:br>
            <a:r>
              <a:rPr lang="en-US" sz="2000" b="1" dirty="0"/>
              <a:t>By: Vishvajit Indurkar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1148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E522-B81F-4E75-8A0D-8A4F5AD2C0FB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838F-185F-4999-BA5C-D369A19D9987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 Location of the Indian Restaurant is one of the most important decisions that will determine whether the restaurant will be a success or a failure</a:t>
            </a:r>
          </a:p>
          <a:p>
            <a:r>
              <a:rPr lang="en-US" dirty="0"/>
              <a:t>Objective: To analyze and select the best locations in San Diego, CA to open a new Indian Restaurant</a:t>
            </a:r>
          </a:p>
          <a:p>
            <a:r>
              <a:rPr lang="en-US" dirty="0"/>
              <a:t>This project is timely as the city is currently suffering from oversupply of Indian Restaurants</a:t>
            </a:r>
          </a:p>
          <a:p>
            <a:r>
              <a:rPr lang="en-US" dirty="0"/>
              <a:t>Business question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San Diego, if a property developer is looking to open a new Indian Restaurant, where would you recommend that they open it?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57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8113-69FE-49C6-9CCD-78A63F854D88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0FE4-BCEA-48B4-A282-001CAD6BE17B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Data required </a:t>
            </a:r>
          </a:p>
          <a:p>
            <a:pPr marL="457200" lvl="1" indent="0">
              <a:buNone/>
            </a:pPr>
            <a:r>
              <a:rPr lang="en-US" dirty="0"/>
              <a:t>• List of </a:t>
            </a:r>
            <a:r>
              <a:rPr lang="en-US" dirty="0" err="1"/>
              <a:t>neighbourhoods</a:t>
            </a:r>
            <a:r>
              <a:rPr lang="en-US" dirty="0"/>
              <a:t> in San Diego </a:t>
            </a:r>
          </a:p>
          <a:p>
            <a:pPr marL="457200" lvl="1" indent="0">
              <a:buNone/>
            </a:pPr>
            <a:r>
              <a:rPr lang="en-US" dirty="0"/>
              <a:t>• Latitude and longitude coordinates of the </a:t>
            </a:r>
            <a:r>
              <a:rPr lang="en-US" dirty="0" err="1"/>
              <a:t>neighbourhoods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• Venue data, particularly data related to Indian restaurants</a:t>
            </a:r>
          </a:p>
          <a:p>
            <a:pPr marL="0" indent="0">
              <a:buNone/>
            </a:pPr>
            <a:r>
              <a:rPr lang="en-US" dirty="0"/>
              <a:t>•  Sources of data ➢ </a:t>
            </a:r>
          </a:p>
          <a:p>
            <a:pPr marL="457200" lvl="1" indent="0">
              <a:buNone/>
            </a:pPr>
            <a:r>
              <a:rPr lang="en-US" dirty="0"/>
              <a:t>• Wikipedia page for </a:t>
            </a:r>
            <a:r>
              <a:rPr lang="en-US" dirty="0" err="1"/>
              <a:t>neighbourhoods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https://en.wikipedia.org/wiki/Category:Neighborhoods_in_San_Diego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• Geocoder package for latitude and longitude coordinates </a:t>
            </a:r>
          </a:p>
          <a:p>
            <a:pPr marL="457200" lvl="1" indent="0">
              <a:buNone/>
            </a:pPr>
            <a:r>
              <a:rPr lang="en-US" dirty="0"/>
              <a:t>• Foursquare API for venue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2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C4AD-09D1-4EC9-8367-19890C9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EE67-4EC4-4131-8B94-291881862A68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 Web scraping Wikipedia page for neighborhoods list </a:t>
            </a:r>
          </a:p>
          <a:p>
            <a:pPr marL="0" indent="0">
              <a:buNone/>
            </a:pPr>
            <a:r>
              <a:rPr lang="en-US" dirty="0"/>
              <a:t>• Get latitude and longitude coordinates using Geocoder </a:t>
            </a:r>
          </a:p>
          <a:p>
            <a:pPr marL="0" indent="0">
              <a:buNone/>
            </a:pPr>
            <a:r>
              <a:rPr lang="en-US" dirty="0"/>
              <a:t>• Use Foursquare API to get venue data</a:t>
            </a:r>
          </a:p>
          <a:p>
            <a:pPr marL="0" indent="0">
              <a:buNone/>
            </a:pPr>
            <a:r>
              <a:rPr lang="en-US" dirty="0"/>
              <a:t>• Group data by neighborhood and taking the mean of the frequency of occurrence of each venue category • Filter venue category by Indian restaurants</a:t>
            </a:r>
          </a:p>
          <a:p>
            <a:pPr marL="0" indent="0">
              <a:buNone/>
            </a:pPr>
            <a:r>
              <a:rPr lang="en-US" dirty="0"/>
              <a:t>• Perform clustering on the data by using k-means clustering</a:t>
            </a:r>
          </a:p>
          <a:p>
            <a:pPr marL="0" indent="0">
              <a:buNone/>
            </a:pPr>
            <a:r>
              <a:rPr lang="en-US" dirty="0"/>
              <a:t>• Visualize the clusters in a map using Folium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91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800D-B9C3-4BF0-83BA-F8F3A6E2D16E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4CBB-1994-465D-BC2F-85DBCC112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2478023"/>
            <a:ext cx="10975471" cy="375838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 Categorized the neighborhoods into 3 clusters: </a:t>
            </a:r>
          </a:p>
          <a:p>
            <a:pPr marL="0" indent="0">
              <a:buNone/>
            </a:pPr>
            <a:r>
              <a:rPr lang="en-US" sz="1100" dirty="0"/>
              <a:t>❑ Cluster 1: Neighborhoods with low number to no existence of Indian Restaurants</a:t>
            </a:r>
          </a:p>
          <a:p>
            <a:pPr marL="0" indent="0">
              <a:buNone/>
            </a:pPr>
            <a:r>
              <a:rPr lang="en-US" sz="1100" dirty="0"/>
              <a:t>❑ Cluster 2: Neighborhoods with moderate number of Indian Restaurants</a:t>
            </a:r>
          </a:p>
          <a:p>
            <a:pPr marL="0" indent="0">
              <a:buNone/>
            </a:pPr>
            <a:r>
              <a:rPr lang="en-US" sz="1100" dirty="0"/>
              <a:t>❑ Cluster 0: Neighborhoods with high concentration of Indian Restaurants</a:t>
            </a:r>
            <a:endParaRPr lang="en-IN" sz="11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15A6E-F538-41BE-9263-A91353EEEB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7236" y="2478024"/>
            <a:ext cx="5016460" cy="34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4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86AD-79C8-4846-B0A5-C3EB68D08A39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3E45-0D57-40FC-95F6-53770D69C962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/>
          </a:bodyPr>
          <a:lstStyle/>
          <a:p>
            <a:r>
              <a:rPr lang="en-US" dirty="0"/>
              <a:t>Most of the Indian restaurants are concentrated in the central area of San Diego </a:t>
            </a:r>
          </a:p>
          <a:p>
            <a:r>
              <a:rPr lang="en-US" dirty="0"/>
              <a:t>Highest number is in cluster 0 and moderate number in cluster 2</a:t>
            </a:r>
          </a:p>
          <a:p>
            <a:r>
              <a:rPr lang="en-US" dirty="0"/>
              <a:t>Cluster 1 has very low number to no Indian Restaurants in the neighborhoods</a:t>
            </a:r>
          </a:p>
          <a:p>
            <a:r>
              <a:rPr lang="en-US" dirty="0"/>
              <a:t>Over saturation of Indian restaurants are mostly visible in the central area of the city, with the suburbs having only a few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86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020B-191F-4725-AECE-0D05DBC3A034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6DC34-9738-4554-9BE4-1B149DB40061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dirty="0"/>
              <a:t>• Open new Indian Restaurants in neighborhoods in cluster 1 with little to no competition </a:t>
            </a:r>
          </a:p>
          <a:p>
            <a:pPr marL="0" indent="0">
              <a:buNone/>
            </a:pPr>
            <a:r>
              <a:rPr lang="en-US" dirty="0"/>
              <a:t>• We can also open in neighborhoods in cluster 2 with moderate competition along with a unique selling point to stand out from the competition</a:t>
            </a:r>
          </a:p>
          <a:p>
            <a:pPr marL="0" indent="0">
              <a:buNone/>
            </a:pPr>
            <a:r>
              <a:rPr lang="en-US" dirty="0"/>
              <a:t>• Avoid neighborhoods in cluster 2, they already have a high concentration of Indian Restaurants and intense </a:t>
            </a:r>
            <a:r>
              <a:rPr lang="en-US" dirty="0" err="1"/>
              <a:t>competitio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43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421D-9020-4386-9AA8-47AC79D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66F4-CF47-46B9-832E-F56CAA82191C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dirty="0"/>
              <a:t>• Answer to business question: The neighborhoods in cluster 0 are the most preferred locations to open a new Indian Restaurant</a:t>
            </a:r>
          </a:p>
          <a:p>
            <a:pPr marL="0" indent="0">
              <a:buNone/>
            </a:pPr>
            <a:r>
              <a:rPr lang="en-US" dirty="0"/>
              <a:t>• The findings of this project will help the relevant stakeholders to capitalize on locations with a high potential for success. while avoiding overcrowded areas in their decisions to open a new Indian Restaurant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2979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2430"/>
      </a:dk2>
      <a:lt2>
        <a:srgbClr val="E2E5E8"/>
      </a:lt2>
      <a:accent1>
        <a:srgbClr val="C89A6B"/>
      </a:accent1>
      <a:accent2>
        <a:srgbClr val="CA776F"/>
      </a:accent2>
      <a:accent3>
        <a:srgbClr val="D389A2"/>
      </a:accent3>
      <a:accent4>
        <a:srgbClr val="CA6FB3"/>
      </a:accent4>
      <a:accent5>
        <a:srgbClr val="C789D3"/>
      </a:accent5>
      <a:accent6>
        <a:srgbClr val="956FCA"/>
      </a:accent6>
      <a:hlink>
        <a:srgbClr val="6084A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Wingdings</vt:lpstr>
      <vt:lpstr>AccentBoxVTI</vt:lpstr>
      <vt:lpstr>COURSERA CAPSTONE  IBM APPLIED DATA SCIENCE CAPSTONE  OPENING A NEW Indian RESTAURANT IN  SAN DIEGO, CALIFORNIA 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 IBM APPLIED DATA SCIENCE CAPSTONE  OPENING A NEW Indian RESTAURANT IN  SAN DIEGO, CALIFORNIA </dc:title>
  <dc:creator>vishvajit Indurkar</dc:creator>
  <cp:lastModifiedBy>vishvajit Indurkar</cp:lastModifiedBy>
  <cp:revision>7</cp:revision>
  <dcterms:created xsi:type="dcterms:W3CDTF">2020-07-28T04:34:06Z</dcterms:created>
  <dcterms:modified xsi:type="dcterms:W3CDTF">2020-07-28T06:12:33Z</dcterms:modified>
</cp:coreProperties>
</file>