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70" r:id="rId10"/>
    <p:sldId id="271" r:id="rId11"/>
    <p:sldId id="27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Count_Employess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Sheet1!$A$12:$A$18</c:f>
              <c:strCache>
                <c:ptCount val="7"/>
                <c:pt idx="0">
                  <c:v>Staff</c:v>
                </c:pt>
                <c:pt idx="1">
                  <c:v>Senior Engineer</c:v>
                </c:pt>
                <c:pt idx="2">
                  <c:v>Engineer</c:v>
                </c:pt>
                <c:pt idx="3">
                  <c:v>Senior Staff</c:v>
                </c:pt>
                <c:pt idx="4">
                  <c:v>Technique Leader</c:v>
                </c:pt>
                <c:pt idx="5">
                  <c:v>Assistant Engineer</c:v>
                </c:pt>
                <c:pt idx="6">
                  <c:v>Manager</c:v>
                </c:pt>
              </c:strCache>
            </c:strRef>
          </c:cat>
          <c:val>
            <c:numRef>
              <c:f>Sheet1!$B$12:$B$18</c:f>
              <c:numCache>
                <c:formatCode>General</c:formatCode>
                <c:ptCount val="7"/>
                <c:pt idx="0">
                  <c:v>107384</c:v>
                </c:pt>
                <c:pt idx="1">
                  <c:v>97747</c:v>
                </c:pt>
                <c:pt idx="2">
                  <c:v>47303</c:v>
                </c:pt>
                <c:pt idx="3">
                  <c:v>26583</c:v>
                </c:pt>
                <c:pt idx="4">
                  <c:v>15148</c:v>
                </c:pt>
                <c:pt idx="5">
                  <c:v>5835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C1-43A6-8DFB-47464D211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1653152"/>
        <c:axId val="1491651488"/>
      </c:barChart>
      <c:catAx>
        <c:axId val="149165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651488"/>
        <c:crosses val="autoZero"/>
        <c:auto val="1"/>
        <c:lblAlgn val="ctr"/>
        <c:lblOffset val="100"/>
        <c:noMultiLvlLbl val="0"/>
      </c:catAx>
      <c:valAx>
        <c:axId val="149165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65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75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1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7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05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9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22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2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7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4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6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5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4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8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C3DD3-F4B3-4926-93FE-2243016E04D4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45A5F4E-E4D7-4E2E-BD7F-9F774D47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1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726-BFF2-4336-8AF0-8C5AA28E1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  <a:br>
              <a:rPr lang="en-US" dirty="0"/>
            </a:br>
            <a:r>
              <a:rPr lang="en-US" dirty="0"/>
              <a:t>Capstone Project-1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35CE2-0425-4CA5-B2AD-BBE9498FB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– </a:t>
            </a:r>
            <a:r>
              <a:rPr lang="en-US" dirty="0" err="1"/>
              <a:t>vishvak</a:t>
            </a:r>
            <a:r>
              <a:rPr lang="en-US" dirty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24267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AE4D1A6-490E-CC73-D313-C62183CA4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F5070DB-8F82-C1D3-2830-E49E728E5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94791-319D-E150-CF05-E2BB6989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12" y="1580716"/>
            <a:ext cx="8428078" cy="4574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2D2A1-8B20-71E0-AD30-65F2FC26EC04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Male and Female Managers.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91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3B1BAC-869D-4B09-AF79-7181B58DB654}"/>
              </a:ext>
            </a:extLst>
          </p:cNvPr>
          <p:cNvSpPr/>
          <p:nvPr/>
        </p:nvSpPr>
        <p:spPr>
          <a:xfrm>
            <a:off x="1693223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ML Output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617593-C3AD-4D3A-BA1B-E76776C2B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58659"/>
              </p:ext>
            </p:extLst>
          </p:nvPr>
        </p:nvGraphicFramePr>
        <p:xfrm>
          <a:off x="2032000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40801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0099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0.9002268488178656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34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0.09977315118213437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4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0.8104083793325443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8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0.9002268488178656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43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0.8529596135710857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8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83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E57E4B-9CBE-2FEA-5A96-62786C8514D9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Challenges Faced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94499-DABF-77FA-71F8-FECE18AE0B5B}"/>
              </a:ext>
            </a:extLst>
          </p:cNvPr>
          <p:cNvSpPr txBox="1"/>
          <p:nvPr/>
        </p:nvSpPr>
        <p:spPr>
          <a:xfrm>
            <a:off x="742208" y="1288473"/>
            <a:ext cx="745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Importing Data from Local to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Transfer using SQOOP.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ML Lib for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Creating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42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C0711-5A94-5BB5-DC51-85D3ED0AF92A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Steps Ahead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952FB-E1B0-8614-477B-78777BBED538}"/>
              </a:ext>
            </a:extLst>
          </p:cNvPr>
          <p:cNvSpPr txBox="1"/>
          <p:nvPr/>
        </p:nvSpPr>
        <p:spPr>
          <a:xfrm>
            <a:off x="1104405" y="1407226"/>
            <a:ext cx="9983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by the company to access its employee retention.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to find out the reasons why employees are leaving the company.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reasons found out may be used to rectify the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7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273B50-CFED-97C6-1720-C51FED9DBFB6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Business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F778D-947D-1E4A-A7F8-3F3D80F63A8F}"/>
              </a:ext>
            </a:extLst>
          </p:cNvPr>
          <p:cNvSpPr txBox="1"/>
          <p:nvPr/>
        </p:nvSpPr>
        <p:spPr>
          <a:xfrm>
            <a:off x="338447" y="2113807"/>
            <a:ext cx="120000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Exploratory Data Analysis of provided Data Set.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Using the data set to come up with meaningful insights.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Using Machine Learning to come up with the various reasons for the employees leaving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50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C17E22-EA28-1522-7FE1-E9728A87F3B7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Technology Stack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E2C63-8B90-7E60-0098-BC2623FC8A74}"/>
              </a:ext>
            </a:extLst>
          </p:cNvPr>
          <p:cNvSpPr txBox="1"/>
          <p:nvPr/>
        </p:nvSpPr>
        <p:spPr>
          <a:xfrm>
            <a:off x="48126" y="88830"/>
            <a:ext cx="48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0B3DC5-B608-805C-5340-07230C619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92806"/>
              </p:ext>
            </p:extLst>
          </p:nvPr>
        </p:nvGraphicFramePr>
        <p:xfrm>
          <a:off x="1239253" y="1054316"/>
          <a:ext cx="8992938" cy="570743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496469">
                  <a:extLst>
                    <a:ext uri="{9D8B030D-6E8A-4147-A177-3AD203B41FA5}">
                      <a16:colId xmlns:a16="http://schemas.microsoft.com/office/drawing/2014/main" val="3699105348"/>
                    </a:ext>
                  </a:extLst>
                </a:gridCol>
                <a:gridCol w="4496469">
                  <a:extLst>
                    <a:ext uri="{9D8B030D-6E8A-4147-A177-3AD203B41FA5}">
                      <a16:colId xmlns:a16="http://schemas.microsoft.com/office/drawing/2014/main" val="3757794071"/>
                    </a:ext>
                  </a:extLst>
                </a:gridCol>
              </a:tblGrid>
              <a:tr h="882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MySQL (to create database) 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89196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Linux Commands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90060"/>
                  </a:ext>
                </a:extLst>
              </a:tr>
              <a:tr h="849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Sqoop (Transfer data from MySQL Server to HDFS/Hive)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46535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HDFS (to store the data)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44782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Hive (to create database)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24206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Impala (to perform the EDA)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95885"/>
                  </a:ext>
                </a:extLst>
              </a:tr>
              <a:tr h="678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baseline="0" dirty="0" err="1">
                          <a:solidFill>
                            <a:srgbClr val="000000"/>
                          </a:solidFill>
                        </a:rPr>
                        <a:t>SparkSQL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 (to perform the EDA) 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31814"/>
                  </a:ext>
                </a:extLst>
              </a:tr>
              <a:tr h="581192">
                <a:tc>
                  <a:txBody>
                    <a:bodyPr/>
                    <a:lstStyle/>
                    <a:p>
                      <a:r>
                        <a:rPr lang="en-IN" sz="1400" b="0" u="none" strike="noStrike" baseline="0" dirty="0" err="1">
                          <a:solidFill>
                            <a:srgbClr val="000000"/>
                          </a:solidFill>
                        </a:rPr>
                        <a:t>SparkML</a:t>
                      </a: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</a:rPr>
                        <a:t> (to perform model building)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949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EA081FB-2C6E-FB02-827A-EC758ADE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37" y="1140587"/>
            <a:ext cx="767399" cy="767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013AD-7632-DA62-1C31-6E8638A19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92" y="1959761"/>
            <a:ext cx="1061286" cy="586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D3FBD-C20E-CD17-CC5A-E48F44E0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53" y="2648432"/>
            <a:ext cx="1808118" cy="767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31F480-8BD1-BF2D-04A0-5D89B854A6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2" b="26421"/>
          <a:stretch/>
        </p:blipFill>
        <p:spPr>
          <a:xfrm>
            <a:off x="7377194" y="3481624"/>
            <a:ext cx="1916414" cy="590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BFA6AE-EB5F-704B-E5F0-B53501026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37" y="4178443"/>
            <a:ext cx="1803234" cy="642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AAC548-EF99-DD7F-9F84-10D866638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53" y="4820959"/>
            <a:ext cx="701842" cy="642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DB6A67-B95E-9577-4BCD-CD671B3005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 b="30064"/>
          <a:stretch/>
        </p:blipFill>
        <p:spPr>
          <a:xfrm>
            <a:off x="7376592" y="5483692"/>
            <a:ext cx="1917016" cy="6704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990F85-CC42-8C31-BAE3-1AF5714F73F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t="13883" r="9394" b="26993"/>
          <a:stretch/>
        </p:blipFill>
        <p:spPr>
          <a:xfrm>
            <a:off x="7375853" y="6187612"/>
            <a:ext cx="1708485" cy="5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4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181D0-E444-9323-3E89-90E3A93E0CA9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Set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7BC64-F503-6C6E-029A-B6CF7775F827}"/>
              </a:ext>
            </a:extLst>
          </p:cNvPr>
          <p:cNvSpPr txBox="1"/>
          <p:nvPr/>
        </p:nvSpPr>
        <p:spPr>
          <a:xfrm>
            <a:off x="807522" y="1288473"/>
            <a:ext cx="454824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Various CSV used: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Departments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Department Managers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Department Employees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Employees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Salaries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Titles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17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CAAA26-33CC-0B94-ACB7-A3FC7AEBA311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0918C-3015-6F9A-A74A-B2C314A82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190266"/>
            <a:ext cx="9715500" cy="56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38BCD4-3E5A-4798-232B-AE274B741EB7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Pipeline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18BCA-010C-0609-0118-919185438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0" t="29957" r="27850" b="34805"/>
          <a:stretch/>
        </p:blipFill>
        <p:spPr>
          <a:xfrm>
            <a:off x="682588" y="1252847"/>
            <a:ext cx="10940932" cy="44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35FBF6-2927-0E80-D6BC-3375A85F8FEC}"/>
              </a:ext>
            </a:extLst>
          </p:cNvPr>
          <p:cNvSpPr/>
          <p:nvPr/>
        </p:nvSpPr>
        <p:spPr>
          <a:xfrm>
            <a:off x="1567542" y="106877"/>
            <a:ext cx="88055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Outputs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68F460-A11C-F2B6-C651-37DFAB40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71" y="2149434"/>
            <a:ext cx="67341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CC70E9-5045-6D6D-9C9A-B66CDD1CA988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Salary Distribution among the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37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9048A830-4063-6C47-47CF-5DFCFA5C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61" y="2048494"/>
            <a:ext cx="66960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24FD5-98DB-99DA-4273-D59414CB7C6C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Average Salary Title Wise.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38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61F3575-FF0B-68CF-765C-2BEF28E26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480828"/>
              </p:ext>
            </p:extLst>
          </p:nvPr>
        </p:nvGraphicFramePr>
        <p:xfrm>
          <a:off x="2571007" y="2057400"/>
          <a:ext cx="6733309" cy="389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45BDB6-9BFF-2837-09F1-E4D9E7FE91D6}"/>
              </a:ext>
            </a:extLst>
          </p:cNvPr>
          <p:cNvSpPr txBox="1"/>
          <p:nvPr/>
        </p:nvSpPr>
        <p:spPr>
          <a:xfrm>
            <a:off x="979714" y="1122540"/>
            <a:ext cx="72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Title Distribution among the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180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232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Data Engineering Capstone Project-1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nikunj tomar</dc:creator>
  <cp:lastModifiedBy>Vishvak G</cp:lastModifiedBy>
  <cp:revision>3</cp:revision>
  <dcterms:created xsi:type="dcterms:W3CDTF">2022-05-19T06:38:37Z</dcterms:created>
  <dcterms:modified xsi:type="dcterms:W3CDTF">2022-05-19T15:49:15Z</dcterms:modified>
</cp:coreProperties>
</file>