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5e3a95b6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c5e3a95b6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5e3a95b6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fc5e3a95b6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c5e3a95b6_2_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5e3a95b6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fc5e3a95b6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to viral and bacterial infections is an important topic especially the last couple years. And research into long-term multi-generation infection resistance is what our question is based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compared gene expression of white blood cell generating genes down several generation of mice to arrive at our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 Flour Beetle, Nemotode, and some primates</a:t>
            </a:r>
            <a:endParaRPr/>
          </a:p>
        </p:txBody>
      </p:sp>
      <p:sp>
        <p:nvSpPr>
          <p:cNvPr id="165" name="Google Shape;165;gfc5e3a95b6_2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5e3a95b6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c5e3a95b6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fc5e3a95b6_2_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5e3a95b6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fc5e3a95b6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c5e3a95b6_2_1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5e3a95b6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fc5e3a95b6_2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c5e3a95b6_2_1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89504" y="369651"/>
            <a:ext cx="7886700" cy="731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Arial"/>
              <a:buNone/>
              <a:defRPr b="1" i="0" sz="1575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038640" y="1397575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50"/>
              <a:buFont typeface="Arial"/>
              <a:buNone/>
              <a:defRPr sz="1050">
                <a:solidFill>
                  <a:srgbClr val="00206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>
                <a:solidFill>
                  <a:srgbClr val="00206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900"/>
              <a:buFont typeface="Arial"/>
              <a:buNone/>
              <a:defRPr sz="900">
                <a:solidFill>
                  <a:srgbClr val="00206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  <a:defRPr sz="800"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0" y="1101209"/>
            <a:ext cx="3378820" cy="0"/>
          </a:xfrm>
          <a:prstGeom prst="straightConnector1">
            <a:avLst/>
          </a:prstGeom>
          <a:noFill/>
          <a:ln cap="flat" cmpd="sng" w="12700">
            <a:solidFill>
              <a:srgbClr val="F3702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2" y="132466"/>
            <a:ext cx="8142051" cy="23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050"/>
              <a:buChar char="•"/>
              <a:defRPr b="1" i="0" sz="10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7143" y="1"/>
            <a:ext cx="354060" cy="35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cbi.nlm.nih.gov/pmc/articles/PMC4240996/" TargetMode="External"/><Relationship Id="rId4" Type="http://schemas.openxmlformats.org/officeDocument/2006/relationships/hyperlink" Target="https://www.science.org/doi/10.1126/sciadv.abf3114" TargetMode="External"/><Relationship Id="rId5" Type="http://schemas.openxmlformats.org/officeDocument/2006/relationships/hyperlink" Target="https://www.frontiersin.org/articles/10.3389/fimmu.2019.01938/fu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NA illustration" id="149" name="Google Shape;149;p28"/>
          <p:cNvPicPr preferRelativeResize="0"/>
          <p:nvPr/>
        </p:nvPicPr>
        <p:blipFill rotWithShape="1">
          <a:blip r:embed="rId3">
            <a:alphaModFix amt="50000"/>
          </a:blip>
          <a:srcRect b="0" l="17282" r="717" t="0"/>
          <a:stretch/>
        </p:blipFill>
        <p:spPr>
          <a:xfrm>
            <a:off x="20" y="1"/>
            <a:ext cx="91439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ctrTitle"/>
          </p:nvPr>
        </p:nvSpPr>
        <p:spPr>
          <a:xfrm>
            <a:off x="1143000" y="841772"/>
            <a:ext cx="6858000" cy="2175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Genomic Analysis of </a:t>
            </a:r>
            <a:r>
              <a:rPr lang="en" sz="5000">
                <a:solidFill>
                  <a:srgbClr val="FFFFFF"/>
                </a:solidFill>
              </a:rPr>
              <a:t>Trained Intergenerational Resistance to Infections in Mice</a:t>
            </a:r>
            <a:endParaRPr sz="5000"/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1143000" y="3119553"/>
            <a:ext cx="6858000" cy="823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Justin Hui, Arham Khan, Vishvak Seenichamy, Sophie Lesher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Team #3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11/24/2021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89504" y="1"/>
            <a:ext cx="78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766050"/>
            <a:ext cx="78867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Our Dataset</a:t>
            </a:r>
            <a:r>
              <a:rPr lang="en" sz="1600"/>
              <a:t>: From the Myeloid Cell Biology lab in Germany - mice were infected with a sublethal systemic Candida albicans infection and immune responsiveness was measured.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Our question</a:t>
            </a:r>
            <a:r>
              <a:rPr lang="en" sz="1600"/>
              <a:t>: </a:t>
            </a:r>
            <a:r>
              <a:rPr b="1" lang="en" sz="1600"/>
              <a:t>Does immunity to a fungal infection in male mice gets passed down to their offspring?</a:t>
            </a:r>
            <a:r>
              <a:rPr lang="en" sz="1600"/>
              <a:t> (whether infection immunity could be genetically inherited or not).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Two groups</a:t>
            </a:r>
            <a:r>
              <a:rPr lang="en" sz="1600"/>
              <a:t>: </a:t>
            </a:r>
            <a:r>
              <a:rPr b="1" lang="en" sz="1600"/>
              <a:t>Infected</a:t>
            </a:r>
            <a:r>
              <a:rPr lang="en" sz="1600"/>
              <a:t> and </a:t>
            </a:r>
            <a:r>
              <a:rPr b="1" lang="en" sz="1600"/>
              <a:t>control</a:t>
            </a:r>
            <a:r>
              <a:rPr lang="en" sz="1600"/>
              <a:t> groups, alongside their offspring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Measuring</a:t>
            </a:r>
            <a:r>
              <a:rPr lang="en" sz="1600"/>
              <a:t>: the degree to which infection resistance propagates to the mice’s progeny.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RNA-seq gene expression data from 26 samples to:</a:t>
            </a:r>
            <a:endParaRPr sz="1450"/>
          </a:p>
          <a:p>
            <a:pPr indent="-3206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measure differential gene expression between groups</a:t>
            </a:r>
            <a:endParaRPr sz="1450"/>
          </a:p>
          <a:p>
            <a:pPr indent="-3206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principal component analysis / t-SNE projection</a:t>
            </a:r>
            <a:endParaRPr sz="14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3144587"/>
            <a:ext cx="5156925" cy="18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375" y="2972075"/>
            <a:ext cx="3468075" cy="2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89504" y="369651"/>
            <a:ext cx="7886700" cy="731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1038640" y="1397575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31126"/>
              <a:buFont typeface="Arial"/>
              <a:buNone/>
            </a:pPr>
            <a:r>
              <a:rPr b="1" lang="en" sz="3855">
                <a:highlight>
                  <a:schemeClr val="lt1"/>
                </a:highlight>
              </a:rPr>
              <a:t>Do mice demonstrate intergenerational inheritance with respect to infection resistance, when only the paternal mice get infected with C. Albicans?</a:t>
            </a:r>
            <a:endParaRPr b="1" sz="385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31126"/>
              <a:buFont typeface="Arial"/>
              <a:buNone/>
            </a:pPr>
            <a:r>
              <a:t/>
            </a:r>
            <a:endParaRPr sz="3855">
              <a:highlight>
                <a:schemeClr val="lt1"/>
              </a:highlight>
            </a:endParaRPr>
          </a:p>
          <a:p>
            <a:pPr indent="-3081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55">
                <a:highlight>
                  <a:schemeClr val="lt1"/>
                </a:highlight>
              </a:rPr>
              <a:t>Research into long-term intergenerational infection resistance is particularly important in 2021</a:t>
            </a:r>
            <a:endParaRPr sz="3855">
              <a:highlight>
                <a:schemeClr val="lt1"/>
              </a:highlight>
            </a:endParaRPr>
          </a:p>
          <a:p>
            <a:pPr indent="-3081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55">
                <a:highlight>
                  <a:schemeClr val="lt1"/>
                </a:highlight>
              </a:rPr>
              <a:t>We compared gene expression of common monocyte progenitors cross-generationally in order to arrive at our results</a:t>
            </a:r>
            <a:endParaRPr sz="3855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5">
                <a:highlight>
                  <a:schemeClr val="lt1"/>
                </a:highlight>
              </a:rPr>
              <a:t>Our Hypothesis:</a:t>
            </a:r>
            <a:endParaRPr b="1" sz="3855">
              <a:highlight>
                <a:schemeClr val="lt1"/>
              </a:highlight>
            </a:endParaRPr>
          </a:p>
          <a:p>
            <a:pPr indent="-3081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55">
                <a:highlight>
                  <a:schemeClr val="lt1"/>
                </a:highlight>
              </a:rPr>
              <a:t>Based on various articles in other species [1][2][3], we believe that intergenerational inheritance is </a:t>
            </a:r>
            <a:r>
              <a:rPr lang="en" sz="3855">
                <a:highlight>
                  <a:schemeClr val="lt1"/>
                </a:highlight>
              </a:rPr>
              <a:t>possible in progeny of mice where only the paternal side is infected with C. Albicans. </a:t>
            </a:r>
            <a:endParaRPr sz="325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">
                <a:highlight>
                  <a:schemeClr val="lt1"/>
                </a:highlight>
              </a:rPr>
              <a:t>[1] </a:t>
            </a:r>
            <a:r>
              <a:rPr lang="en" sz="273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https://www.ncbi.nlm.nih.gov/pmc/articles/PMC4240996/</a:t>
            </a:r>
            <a:endParaRPr sz="273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">
                <a:highlight>
                  <a:schemeClr val="lt1"/>
                </a:highlight>
              </a:rPr>
              <a:t>[2] </a:t>
            </a:r>
            <a:r>
              <a:rPr lang="en" sz="273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https://www.science.org/doi/10.1126/sciadv.abf3114</a:t>
            </a:r>
            <a:r>
              <a:rPr lang="en" sz="2730">
                <a:highlight>
                  <a:schemeClr val="lt1"/>
                </a:highlight>
              </a:rPr>
              <a:t>   </a:t>
            </a:r>
            <a:endParaRPr sz="273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">
                <a:highlight>
                  <a:schemeClr val="lt1"/>
                </a:highlight>
              </a:rPr>
              <a:t>[3] </a:t>
            </a:r>
            <a:r>
              <a:rPr lang="en" sz="273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https://www.frontiersin.org/articles/10.3389/fimmu.2019.01938/full</a:t>
            </a:r>
            <a:r>
              <a:rPr lang="en" sz="2730">
                <a:highlight>
                  <a:schemeClr val="lt1"/>
                </a:highlight>
              </a:rPr>
              <a:t> </a:t>
            </a:r>
            <a:endParaRPr sz="2730">
              <a:highlight>
                <a:schemeClr val="lt1"/>
              </a:highlight>
            </a:endParaRPr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9454" y="1"/>
            <a:ext cx="78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"/>
              <a:t>Differential Expression and Enrichment Analysis</a:t>
            </a: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601" y="2372000"/>
            <a:ext cx="2427600" cy="2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625" y="0"/>
            <a:ext cx="3058126" cy="22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389050" y="731700"/>
            <a:ext cx="5525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ClusterProfiler (Gene Ontology) - 357 enriched observations. These selected genes are of interest and can be used in further experiments to find exact significance in the outcome.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ClusterProfiler (Disease Ontology) - There are no found diseases found from our samples in the clusterProfiler DOSE library. Even when the p-value is increased from .01 to .1 and our minimum value is set to 1, there are still 0 enriched terms found. This may be because our dataset is somewhat unusual and/or underpowered.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gProfiler2 (Gene Ontology) - We found many samples that presented as significant when using a p-value of 0.05 - the default in gProfiler2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TopGO (Gene Ontology) - results appear to match the enrichment analysis of the other gene ontology methods.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- The black-colored samples represent the infected group and white-colored for the control group.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Volcano Plot - no data point that was statistically significant.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89504" y="369651"/>
            <a:ext cx="7886700" cy="731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"/>
              <a:t>Clustering &amp; Enrichment Analysis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61640" y="1180588"/>
            <a:ext cx="746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1453575"/>
            <a:ext cx="2460225" cy="2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253573" y="1180596"/>
            <a:ext cx="59841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538" y="1414925"/>
            <a:ext cx="1979275" cy="23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15615" y="1101188"/>
            <a:ext cx="746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clustering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6868040" y="1101188"/>
            <a:ext cx="74682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70375"/>
            <a:ext cx="2399850" cy="23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6">
            <a:alphaModFix/>
          </a:blip>
          <a:srcRect b="0" l="5870" r="-5870" t="0"/>
          <a:stretch/>
        </p:blipFill>
        <p:spPr>
          <a:xfrm>
            <a:off x="6992025" y="1453575"/>
            <a:ext cx="2223500" cy="2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140650" y="3684000"/>
            <a:ext cx="41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X-squared = 6.6667, df = 6, p-value = .3528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2253575" y="3684000"/>
            <a:ext cx="342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X-squared = 6.3077, df = 5, p-value = 0.2774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515625" y="3676350"/>
            <a:ext cx="317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X-squared = 6.0384, df = 6, p-value = 0.1388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6868050" y="3728550"/>
            <a:ext cx="209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X-squared = 6, df = 4, p-value = 0.1991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72150" y="4189150"/>
            <a:ext cx="59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89504" y="369651"/>
            <a:ext cx="7886700" cy="731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lang="en"/>
              <a:t>Conclusions &amp; Future Work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1038640" y="1397575"/>
            <a:ext cx="7468200" cy="3507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original question -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 mice demonstrate intergenerational inheritance with respect to infection resistance, when only the paternal mice get infected with C. Albicans?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hypothesis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Based on various articles in other species [1][2][3], we believe that intergenerational inheritance is possible in progeny of mice where only the paternal side is infected with C. Albicans.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our results from our enriched ontology analysis and clustering analysis we conclude that the data supports our hypothesis: </a:t>
            </a:r>
            <a:r>
              <a:rPr lang="en" sz="1500">
                <a:highlight>
                  <a:schemeClr val="lt1"/>
                </a:highlight>
              </a:rPr>
              <a:t>mice do demonstrate intergenerational inheritance of infection resistance when exposed to C. Albicans.</a:t>
            </a:r>
            <a:endParaRPr sz="1500"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our work done thus far, new questions that we propose would be as follows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resistance to infection resistance of C. Albicans get passed down to 5 or greater generations?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progeny of infected mice also show enhanced protection against E. Coli, does this actually get passed down in generations greater than the 3 recorded?</a:t>
            </a:r>
            <a:endParaRPr sz="1500"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