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3" r:id="rId5"/>
    <p:sldId id="264" r:id="rId6"/>
    <p:sldId id="259" r:id="rId7"/>
    <p:sldId id="260" r:id="rId8"/>
    <p:sldId id="265" r:id="rId9"/>
    <p:sldId id="266" r:id="rId10"/>
    <p:sldId id="267" r:id="rId11"/>
    <p:sldId id="268" r:id="rId12"/>
    <p:sldId id="269" r:id="rId13"/>
    <p:sldId id="270" r:id="rId14"/>
    <p:sldId id="272" r:id="rId15"/>
    <p:sldId id="277" r:id="rId16"/>
    <p:sldId id="281"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61FFF2-6A30-3841-85F3-B4D669E354F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2334521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1FFF2-6A30-3841-85F3-B4D669E354F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290352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1FFF2-6A30-3841-85F3-B4D669E354F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1836373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1FFF2-6A30-3841-85F3-B4D669E354F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F1F5A-63F3-3F40-AF63-BF6DCEB6916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50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1FFF2-6A30-3841-85F3-B4D669E354F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1248569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61FFF2-6A30-3841-85F3-B4D669E354FE}"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1994489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61FFF2-6A30-3841-85F3-B4D669E354FE}"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780831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1FFF2-6A30-3841-85F3-B4D669E354F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2406976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1FFF2-6A30-3841-85F3-B4D669E354F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63563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1FFF2-6A30-3841-85F3-B4D669E354F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179472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1FFF2-6A30-3841-85F3-B4D669E354F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327063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1FFF2-6A30-3841-85F3-B4D669E354F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308636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1FFF2-6A30-3841-85F3-B4D669E354F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110449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61FFF2-6A30-3841-85F3-B4D669E354FE}"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414801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61FFF2-6A30-3841-85F3-B4D669E354FE}"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68665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161FFF2-6A30-3841-85F3-B4D669E354FE}"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372130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1FFF2-6A30-3841-85F3-B4D669E354F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156982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61FFF2-6A30-3841-85F3-B4D669E354F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F1F5A-63F3-3F40-AF63-BF6DCEB69165}" type="slidenum">
              <a:rPr lang="en-US" smtClean="0"/>
              <a:t>‹#›</a:t>
            </a:fld>
            <a:endParaRPr lang="en-US"/>
          </a:p>
        </p:txBody>
      </p:sp>
    </p:spTree>
    <p:extLst>
      <p:ext uri="{BB962C8B-B14F-4D97-AF65-F5344CB8AC3E}">
        <p14:creationId xmlns:p14="http://schemas.microsoft.com/office/powerpoint/2010/main" val="389789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161FFF2-6A30-3841-85F3-B4D669E354FE}" type="datetimeFigureOut">
              <a:rPr lang="en-US" smtClean="0"/>
              <a:t>11/6/2023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C5F1F5A-63F3-3F40-AF63-BF6DCEB69165}" type="slidenum">
              <a:rPr lang="en-US" smtClean="0"/>
              <a:t>‹#›</a:t>
            </a:fld>
            <a:endParaRPr lang="en-US"/>
          </a:p>
        </p:txBody>
      </p:sp>
    </p:spTree>
    <p:extLst>
      <p:ext uri="{BB962C8B-B14F-4D97-AF65-F5344CB8AC3E}">
        <p14:creationId xmlns:p14="http://schemas.microsoft.com/office/powerpoint/2010/main" val="187722834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D067-3B33-2115-8AB3-B258404C7EBD}"/>
              </a:ext>
            </a:extLst>
          </p:cNvPr>
          <p:cNvSpPr>
            <a:spLocks noGrp="1"/>
          </p:cNvSpPr>
          <p:nvPr>
            <p:ph type="ctrTitle"/>
          </p:nvPr>
        </p:nvSpPr>
        <p:spPr/>
        <p:txBody>
          <a:bodyPr/>
          <a:lstStyle/>
          <a:p>
            <a:r>
              <a:rPr lang="en-IN" dirty="0"/>
              <a:t>CALORIES BURNT PREDICTION</a:t>
            </a:r>
            <a:endParaRPr lang="en-US" dirty="0"/>
          </a:p>
        </p:txBody>
      </p:sp>
      <p:sp>
        <p:nvSpPr>
          <p:cNvPr id="3" name="Subtitle 2">
            <a:extLst>
              <a:ext uri="{FF2B5EF4-FFF2-40B4-BE49-F238E27FC236}">
                <a16:creationId xmlns:a16="http://schemas.microsoft.com/office/drawing/2014/main" id="{6140ACF6-15FB-FFD9-5CC8-120E0D8A5204}"/>
              </a:ext>
            </a:extLst>
          </p:cNvPr>
          <p:cNvSpPr>
            <a:spLocks noGrp="1"/>
          </p:cNvSpPr>
          <p:nvPr>
            <p:ph type="subTitle" idx="1"/>
          </p:nvPr>
        </p:nvSpPr>
        <p:spPr/>
        <p:txBody>
          <a:bodyPr>
            <a:normAutofit fontScale="92500" lnSpcReduction="10000"/>
          </a:bodyPr>
          <a:lstStyle/>
          <a:p>
            <a:pPr marL="342900" indent="-342900">
              <a:buFont typeface="Arial" panose="020B0604020202020204" pitchFamily="34" charset="0"/>
              <a:buChar char="•"/>
            </a:pPr>
            <a:r>
              <a:rPr lang="en-IN" dirty="0"/>
              <a:t>M. VISHVAKSENA-2203A52207</a:t>
            </a:r>
          </a:p>
          <a:p>
            <a:pPr marL="342900" indent="-342900">
              <a:buFont typeface="Arial" panose="020B0604020202020204" pitchFamily="34" charset="0"/>
              <a:buChar char="•"/>
            </a:pPr>
            <a:r>
              <a:rPr lang="en-IN" dirty="0"/>
              <a:t>B.SAI VARDHAN REDDY-2203A52139</a:t>
            </a:r>
          </a:p>
          <a:p>
            <a:pPr marL="342900" indent="-342900">
              <a:buFont typeface="Arial" panose="020B0604020202020204" pitchFamily="34" charset="0"/>
              <a:buChar char="•"/>
            </a:pPr>
            <a:r>
              <a:rPr lang="en-IN" dirty="0"/>
              <a:t>T.CHARAN TEJ-2203A52182</a:t>
            </a:r>
          </a:p>
          <a:p>
            <a:endParaRPr lang="en-IN"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82956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DD72-B10E-2F15-FBD0-6CE8FB21467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SUPPORT VECTOR MACHINE</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21C679F-35E6-F217-7F0F-AB73CFAB21DA}"/>
              </a:ext>
            </a:extLst>
          </p:cNvPr>
          <p:cNvSpPr>
            <a:spLocks noGrp="1"/>
          </p:cNvSpPr>
          <p:nvPr>
            <p:ph idx="1"/>
          </p:nvPr>
        </p:nvSpPr>
        <p:spPr/>
        <p:txBody>
          <a:bodyPr>
            <a:normAutofit/>
          </a:bodyPr>
          <a:lstStyle/>
          <a:p>
            <a:r>
              <a:rPr lang="en-IN" dirty="0"/>
              <a:t>Support Vector Machine (SVM) is a powerful and versatile machine learning algorithm primarily used for classification and regression tasks. It’s particularly well-suited for both linear and nonlinear classification problems and is known for its ability to find an optimal </a:t>
            </a:r>
            <a:r>
              <a:rPr lang="en-IN" dirty="0" err="1"/>
              <a:t>hyperplane</a:t>
            </a:r>
            <a:r>
              <a:rPr lang="en-IN" dirty="0"/>
              <a:t> or decision boundary that maximizes the margin between different classes. Here are the key concepts and characteristics of SVM:
</a:t>
            </a:r>
            <a:r>
              <a:rPr lang="en-IN" dirty="0" err="1"/>
              <a:t>Hyperplane</a:t>
            </a:r>
            <a:r>
              <a:rPr lang="en-IN" dirty="0"/>
              <a:t>: In SVM, the goal in classification is to find a </a:t>
            </a:r>
            <a:r>
              <a:rPr lang="en-IN" dirty="0" err="1"/>
              <a:t>hyperplane</a:t>
            </a:r>
            <a:r>
              <a:rPr lang="en-IN" dirty="0"/>
              <a:t> that best separates the data points of different classes. This </a:t>
            </a:r>
            <a:r>
              <a:rPr lang="en-IN" dirty="0" err="1"/>
              <a:t>hyperplane</a:t>
            </a:r>
            <a:r>
              <a:rPr lang="en-IN" dirty="0"/>
              <a:t> is chosen to maximize the margin, which is the distance between the </a:t>
            </a:r>
            <a:r>
              <a:rPr lang="en-IN" dirty="0" err="1"/>
              <a:t>hyperplane</a:t>
            </a:r>
            <a:r>
              <a:rPr lang="en-IN" dirty="0"/>
              <a:t> and the nearest data points (support vectors) of each class.</a:t>
            </a:r>
            <a:endParaRPr lang="en-US" dirty="0"/>
          </a:p>
        </p:txBody>
      </p:sp>
    </p:spTree>
    <p:extLst>
      <p:ext uri="{BB962C8B-B14F-4D97-AF65-F5344CB8AC3E}">
        <p14:creationId xmlns:p14="http://schemas.microsoft.com/office/powerpoint/2010/main" val="209283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BC94-0340-3648-2ADF-97FA5DDC39EB}"/>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LASSO REGRESSION</a:t>
            </a:r>
          </a:p>
        </p:txBody>
      </p:sp>
      <p:sp>
        <p:nvSpPr>
          <p:cNvPr id="3" name="Content Placeholder 2">
            <a:extLst>
              <a:ext uri="{FF2B5EF4-FFF2-40B4-BE49-F238E27FC236}">
                <a16:creationId xmlns:a16="http://schemas.microsoft.com/office/drawing/2014/main" id="{920CAC31-951D-ED73-1947-B6CE2CF8570F}"/>
              </a:ext>
            </a:extLst>
          </p:cNvPr>
          <p:cNvSpPr>
            <a:spLocks noGrp="1"/>
          </p:cNvSpPr>
          <p:nvPr>
            <p:ph idx="1"/>
          </p:nvPr>
        </p:nvSpPr>
        <p:spPr/>
        <p:txBody>
          <a:bodyPr/>
          <a:lstStyle/>
          <a:p>
            <a:r>
              <a:rPr lang="en-US" b="0" i="0" dirty="0">
                <a:solidFill>
                  <a:schemeClr val="tx1">
                    <a:lumMod val="95000"/>
                    <a:lumOff val="5000"/>
                  </a:schemeClr>
                </a:solidFill>
                <a:effectLst/>
                <a:latin typeface="Söhne"/>
              </a:rPr>
              <a:t>Lasso regression, short for "Least Absolute Shrinkage and Selection Operator," is a machine learning technique used for feature selection and regularization in linear regression models.</a:t>
            </a:r>
          </a:p>
          <a:p>
            <a:r>
              <a:rPr lang="en-US" b="0" i="0" dirty="0">
                <a:solidFill>
                  <a:schemeClr val="tx1">
                    <a:lumMod val="95000"/>
                    <a:lumOff val="5000"/>
                  </a:schemeClr>
                </a:solidFill>
                <a:effectLst/>
                <a:latin typeface="Söhne"/>
              </a:rPr>
              <a:t>Lasso regression is particularly useful when dealing with datasets that have a large number of features (high dimensionality).</a:t>
            </a:r>
            <a:endParaRPr lang="en-US" dirty="0">
              <a:solidFill>
                <a:schemeClr val="tx1">
                  <a:lumMod val="95000"/>
                  <a:lumOff val="5000"/>
                </a:schemeClr>
              </a:solidFill>
              <a:latin typeface="Söhne"/>
            </a:endParaRPr>
          </a:p>
          <a:p>
            <a:r>
              <a:rPr lang="en-US" b="0" i="0" dirty="0">
                <a:solidFill>
                  <a:schemeClr val="tx1">
                    <a:lumMod val="95000"/>
                    <a:lumOff val="5000"/>
                  </a:schemeClr>
                </a:solidFill>
                <a:effectLst/>
                <a:latin typeface="Söhne"/>
              </a:rPr>
              <a:t>In summary, Lasso regression is a valuable tool for both feature selection and regularization in machine learning, helping to prevent overfitting and enhance the predictive power of linear regression models</a:t>
            </a:r>
            <a:r>
              <a:rPr lang="en-US" b="0" i="0" dirty="0">
                <a:solidFill>
                  <a:srgbClr val="374151"/>
                </a:solidFill>
                <a:effectLst/>
                <a:latin typeface="Söhne"/>
              </a:rPr>
              <a:t>.</a:t>
            </a:r>
            <a:endParaRPr lang="en-US" dirty="0"/>
          </a:p>
        </p:txBody>
      </p:sp>
    </p:spTree>
    <p:extLst>
      <p:ext uri="{BB962C8B-B14F-4D97-AF65-F5344CB8AC3E}">
        <p14:creationId xmlns:p14="http://schemas.microsoft.com/office/powerpoint/2010/main" val="20198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BE13-CDF6-F01B-6D07-2573C1602D33}"/>
              </a:ext>
            </a:extLst>
          </p:cNvPr>
          <p:cNvSpPr>
            <a:spLocks noGrp="1"/>
          </p:cNvSpPr>
          <p:nvPr>
            <p:ph type="title"/>
          </p:nvPr>
        </p:nvSpPr>
        <p:spPr/>
        <p:txBody>
          <a:bodyPr/>
          <a:lstStyle/>
          <a:p>
            <a:r>
              <a:rPr lang="en-US" b="1" u="sng" dirty="0"/>
              <a:t>RIDGE REGRESSION</a:t>
            </a:r>
          </a:p>
        </p:txBody>
      </p:sp>
      <p:sp>
        <p:nvSpPr>
          <p:cNvPr id="3" name="Content Placeholder 2">
            <a:extLst>
              <a:ext uri="{FF2B5EF4-FFF2-40B4-BE49-F238E27FC236}">
                <a16:creationId xmlns:a16="http://schemas.microsoft.com/office/drawing/2014/main" id="{C2648D71-714C-B87F-D090-5D8C6AE3D89E}"/>
              </a:ext>
            </a:extLst>
          </p:cNvPr>
          <p:cNvSpPr>
            <a:spLocks noGrp="1"/>
          </p:cNvSpPr>
          <p:nvPr>
            <p:ph idx="1"/>
          </p:nvPr>
        </p:nvSpPr>
        <p:spPr/>
        <p:txBody>
          <a:bodyPr>
            <a:normAutofit fontScale="92500"/>
          </a:bodyPr>
          <a:lstStyle/>
          <a:p>
            <a:r>
              <a:rPr lang="en-US" b="0" i="0" dirty="0">
                <a:solidFill>
                  <a:schemeClr val="tx1">
                    <a:lumMod val="95000"/>
                    <a:lumOff val="5000"/>
                  </a:schemeClr>
                </a:solidFill>
                <a:effectLst/>
                <a:latin typeface="Söhne"/>
              </a:rPr>
              <a:t>Ridge regression is a machine learning technique used for linear regression tasks, primarily in the context of supervised learning.</a:t>
            </a:r>
          </a:p>
          <a:p>
            <a:r>
              <a:rPr lang="en-US" b="0" i="0" dirty="0">
                <a:solidFill>
                  <a:schemeClr val="tx1">
                    <a:lumMod val="95000"/>
                    <a:lumOff val="5000"/>
                  </a:schemeClr>
                </a:solidFill>
                <a:effectLst/>
                <a:latin typeface="Söhne"/>
              </a:rPr>
              <a:t>In ridge regression, a penalty term is added to the traditional linear regression cost function. This penalty term, often referred to as L2 regularization, encourages the model to keep the coefficients of the independent variables small. As a result, ridge regression can help prevent the model from fitting noise in the data and can provide more stable and generalizable predictions.</a:t>
            </a:r>
          </a:p>
          <a:p>
            <a:r>
              <a:rPr lang="en-US" b="0" i="0" dirty="0">
                <a:solidFill>
                  <a:schemeClr val="tx1">
                    <a:lumMod val="95000"/>
                    <a:lumOff val="5000"/>
                  </a:schemeClr>
                </a:solidFill>
                <a:effectLst/>
                <a:latin typeface="Söhne"/>
              </a:rPr>
              <a:t>Ridge regression is commonly used in situations where there are many correlated independent variables or when there is a risk of overfitting in the linear regression model.</a:t>
            </a:r>
          </a:p>
        </p:txBody>
      </p:sp>
    </p:spTree>
    <p:extLst>
      <p:ext uri="{BB962C8B-B14F-4D97-AF65-F5344CB8AC3E}">
        <p14:creationId xmlns:p14="http://schemas.microsoft.com/office/powerpoint/2010/main" val="336856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AB2-2A4F-D11E-83DD-8E9F610BF3C6}"/>
              </a:ext>
            </a:extLst>
          </p:cNvPr>
          <p:cNvSpPr>
            <a:spLocks noGrp="1"/>
          </p:cNvSpPr>
          <p:nvPr>
            <p:ph type="title"/>
          </p:nvPr>
        </p:nvSpPr>
        <p:spPr>
          <a:xfrm>
            <a:off x="838200" y="423174"/>
            <a:ext cx="10515600" cy="1325563"/>
          </a:xfrm>
        </p:spPr>
        <p:txBody>
          <a:bodyPr/>
          <a:lstStyle/>
          <a:p>
            <a:r>
              <a:rPr lang="en-US" b="1" u="sng" dirty="0">
                <a:effectLst>
                  <a:outerShdw blurRad="38100" dist="38100" dir="2700000" algn="tl">
                    <a:srgbClr val="000000">
                      <a:alpha val="43137"/>
                    </a:srgbClr>
                  </a:outerShdw>
                </a:effectLst>
              </a:rPr>
              <a:t>K-NEAREST NEIGHBOUR</a:t>
            </a:r>
          </a:p>
        </p:txBody>
      </p:sp>
      <p:sp>
        <p:nvSpPr>
          <p:cNvPr id="3" name="Content Placeholder 2">
            <a:extLst>
              <a:ext uri="{FF2B5EF4-FFF2-40B4-BE49-F238E27FC236}">
                <a16:creationId xmlns:a16="http://schemas.microsoft.com/office/drawing/2014/main" id="{B04EE1C4-F845-BFD1-8908-4DB8E9744DAC}"/>
              </a:ext>
            </a:extLst>
          </p:cNvPr>
          <p:cNvSpPr>
            <a:spLocks noGrp="1"/>
          </p:cNvSpPr>
          <p:nvPr>
            <p:ph idx="1"/>
          </p:nvPr>
        </p:nvSpPr>
        <p:spPr/>
        <p:txBody>
          <a:bodyPr>
            <a:normAutofit/>
          </a:bodyPr>
          <a:lstStyle/>
          <a:p>
            <a:r>
              <a:rPr lang="en-US" dirty="0"/>
              <a:t>K-Nearest Neighbors (KNN) is a simple and intuitive machine learning algorithm used for classification and regression tasks.</a:t>
            </a:r>
          </a:p>
          <a:p>
            <a:r>
              <a:rPr lang="en-US" dirty="0"/>
              <a:t> It works by finding the K closest data points in a training dataset to a given input and making predictions based on the majority class (for classification) or the average value (for regression) of those neighbors. </a:t>
            </a:r>
          </a:p>
          <a:p>
            <a:r>
              <a:rPr lang="en-US" dirty="0"/>
              <a:t>KNN relies on the distance metric, such as Euclidean distance, to measure the similarity between data points. It is a non-parametric method, meaning it doesn't assume any specific underlying data distribution, and it can be used for both supervised and unsupervised learning tasks.</a:t>
            </a:r>
          </a:p>
        </p:txBody>
      </p:sp>
    </p:spTree>
    <p:extLst>
      <p:ext uri="{BB962C8B-B14F-4D97-AF65-F5344CB8AC3E}">
        <p14:creationId xmlns:p14="http://schemas.microsoft.com/office/powerpoint/2010/main" val="1589223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02AA-D081-A8C8-BBBC-49DA29C58034}"/>
              </a:ext>
            </a:extLst>
          </p:cNvPr>
          <p:cNvSpPr>
            <a:spLocks noGrp="1"/>
          </p:cNvSpPr>
          <p:nvPr>
            <p:ph type="title"/>
          </p:nvPr>
        </p:nvSpPr>
        <p:spPr/>
        <p:txBody>
          <a:bodyPr/>
          <a:lstStyle/>
          <a:p>
            <a:r>
              <a:rPr lang="en-IN" b="1" u="sng" dirty="0"/>
              <a:t>LIBRARIES USED</a:t>
            </a:r>
            <a:endParaRPr lang="en-US" b="1" u="sng" dirty="0"/>
          </a:p>
        </p:txBody>
      </p:sp>
      <p:sp>
        <p:nvSpPr>
          <p:cNvPr id="3" name="Content Placeholder 2">
            <a:extLst>
              <a:ext uri="{FF2B5EF4-FFF2-40B4-BE49-F238E27FC236}">
                <a16:creationId xmlns:a16="http://schemas.microsoft.com/office/drawing/2014/main" id="{4C81EE1A-ED70-10C9-42B3-52DBBE181C06}"/>
              </a:ext>
            </a:extLst>
          </p:cNvPr>
          <p:cNvSpPr>
            <a:spLocks noGrp="1"/>
          </p:cNvSpPr>
          <p:nvPr>
            <p:ph idx="1"/>
          </p:nvPr>
        </p:nvSpPr>
        <p:spPr/>
        <p:txBody>
          <a:bodyPr>
            <a:normAutofit/>
          </a:bodyPr>
          <a:lstStyle/>
          <a:p>
            <a:r>
              <a:rPr lang="en-IN" b="1" dirty="0"/>
              <a:t>PANDAS</a:t>
            </a:r>
            <a:r>
              <a:rPr lang="en-IN" dirty="0"/>
              <a:t>: to load the dataset
</a:t>
            </a:r>
            <a:r>
              <a:rPr lang="en-IN" b="1" dirty="0" err="1"/>
              <a:t>MATPLOTLIB.PYPLOT</a:t>
            </a:r>
            <a:r>
              <a:rPr lang="en-IN" dirty="0" err="1"/>
              <a:t>:to</a:t>
            </a:r>
            <a:r>
              <a:rPr lang="en-IN" dirty="0"/>
              <a:t> implement graphs
</a:t>
            </a:r>
            <a:r>
              <a:rPr lang="en-IN" b="1" dirty="0" err="1"/>
              <a:t>SKLEARN.MODEL_SELECECTION</a:t>
            </a:r>
            <a:r>
              <a:rPr lang="en-IN" dirty="0" err="1"/>
              <a:t>:for</a:t>
            </a:r>
            <a:r>
              <a:rPr lang="en-IN" dirty="0"/>
              <a:t> test and train split
</a:t>
            </a:r>
            <a:r>
              <a:rPr lang="en-IN" b="1" dirty="0" err="1"/>
              <a:t>SKLEARN.SVM:</a:t>
            </a:r>
            <a:r>
              <a:rPr lang="en-IN" dirty="0" err="1"/>
              <a:t>for</a:t>
            </a:r>
            <a:r>
              <a:rPr lang="en-IN" dirty="0"/>
              <a:t> logistic regression in classification</a:t>
            </a:r>
          </a:p>
          <a:p>
            <a:r>
              <a:rPr lang="en-IN" b="1" dirty="0" err="1">
                <a:solidFill>
                  <a:srgbClr val="000000"/>
                </a:solidFill>
                <a:effectLst/>
                <a:latin typeface="Courier New" panose="02070309020205020404" pitchFamily="49" charset="0"/>
              </a:rPr>
              <a:t>sklearn.linear_model</a:t>
            </a:r>
            <a:r>
              <a:rPr lang="en-IN" b="1" dirty="0">
                <a:solidFill>
                  <a:srgbClr val="000000"/>
                </a:solidFill>
                <a:effectLst/>
                <a:latin typeface="Courier New" panose="02070309020205020404" pitchFamily="49" charset="0"/>
              </a:rPr>
              <a:t> FOR </a:t>
            </a:r>
            <a:r>
              <a:rPr lang="en-IN" b="1" dirty="0" err="1">
                <a:solidFill>
                  <a:srgbClr val="000000"/>
                </a:solidFill>
                <a:effectLst/>
                <a:latin typeface="Courier New" panose="02070309020205020404" pitchFamily="49" charset="0"/>
              </a:rPr>
              <a:t>LinearRegression</a:t>
            </a:r>
            <a:endParaRPr lang="en-IN" b="1" dirty="0">
              <a:solidFill>
                <a:srgbClr val="000000"/>
              </a:solidFill>
              <a:effectLst/>
              <a:latin typeface="Courier New" panose="02070309020205020404" pitchFamily="49" charset="0"/>
            </a:endParaRPr>
          </a:p>
          <a:p>
            <a:r>
              <a:rPr lang="en-IN" b="1" dirty="0" err="1">
                <a:solidFill>
                  <a:srgbClr val="000000"/>
                </a:solidFill>
                <a:effectLst/>
                <a:latin typeface="Courier New" panose="02070309020205020404" pitchFamily="49" charset="0"/>
              </a:rPr>
              <a:t>sklearn.metrics</a:t>
            </a:r>
            <a:r>
              <a:rPr lang="en-IN" b="1" dirty="0">
                <a:solidFill>
                  <a:srgbClr val="000000"/>
                </a:solidFill>
                <a:effectLst/>
                <a:latin typeface="Courier New" panose="02070309020205020404" pitchFamily="49" charset="0"/>
              </a:rPr>
              <a:t> </a:t>
            </a:r>
            <a:r>
              <a:rPr lang="en-IN" b="1" dirty="0">
                <a:solidFill>
                  <a:srgbClr val="AF00DB"/>
                </a:solidFill>
                <a:latin typeface="Courier New" panose="02070309020205020404" pitchFamily="49" charset="0"/>
              </a:rPr>
              <a:t>FOR </a:t>
            </a:r>
            <a:r>
              <a:rPr lang="en-IN" b="1" dirty="0" err="1">
                <a:solidFill>
                  <a:srgbClr val="000000"/>
                </a:solidFill>
                <a:effectLst/>
                <a:latin typeface="Courier New" panose="02070309020205020404" pitchFamily="49" charset="0"/>
              </a:rPr>
              <a:t>mean_squared_error</a:t>
            </a:r>
            <a:endParaRPr lang="en-IN" b="1" dirty="0">
              <a:solidFill>
                <a:srgbClr val="000000"/>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198487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5BAF-070F-4188-45D7-C739183FA044}"/>
              </a:ext>
            </a:extLst>
          </p:cNvPr>
          <p:cNvSpPr>
            <a:spLocks noGrp="1"/>
          </p:cNvSpPr>
          <p:nvPr>
            <p:ph type="title"/>
          </p:nvPr>
        </p:nvSpPr>
        <p:spPr/>
        <p:txBody>
          <a:bodyPr/>
          <a:lstStyle/>
          <a:p>
            <a:r>
              <a:rPr lang="en-IN" b="1" u="sng" dirty="0"/>
              <a:t>RESULT ANALYSIS</a:t>
            </a:r>
            <a:endParaRPr lang="en-US" b="1" u="sng" dirty="0"/>
          </a:p>
        </p:txBody>
      </p:sp>
      <p:sp>
        <p:nvSpPr>
          <p:cNvPr id="3" name="Content Placeholder 2">
            <a:extLst>
              <a:ext uri="{FF2B5EF4-FFF2-40B4-BE49-F238E27FC236}">
                <a16:creationId xmlns:a16="http://schemas.microsoft.com/office/drawing/2014/main" id="{2330D81A-F578-CABC-DF0E-E897C9EB395B}"/>
              </a:ext>
            </a:extLst>
          </p:cNvPr>
          <p:cNvSpPr>
            <a:spLocks noGrp="1"/>
          </p:cNvSpPr>
          <p:nvPr>
            <p:ph idx="1"/>
          </p:nvPr>
        </p:nvSpPr>
        <p:spPr>
          <a:xfrm>
            <a:off x="630381" y="1515850"/>
            <a:ext cx="10515600" cy="4351338"/>
          </a:xfrm>
        </p:spPr>
        <p:txBody>
          <a:bodyPr>
            <a:normAutofit/>
          </a:bodyPr>
          <a:lstStyle/>
          <a:p>
            <a:r>
              <a:rPr lang="en-IN" dirty="0"/>
              <a:t>Comparison of the results from different sources:
My results:
LINEAR REGRESSION:</a:t>
            </a:r>
          </a:p>
          <a:p>
            <a:pPr marL="0" indent="0">
              <a:buNone/>
            </a:pPr>
            <a:r>
              <a:rPr lang="en-IN" b="0" i="0" dirty="0">
                <a:solidFill>
                  <a:srgbClr val="212121"/>
                </a:solidFill>
                <a:effectLst/>
                <a:latin typeface="Courier New" panose="02070309020205020404" pitchFamily="49" charset="0"/>
              </a:rPr>
              <a:t>Mean Squared Error: 0.06606897290334093</a:t>
            </a:r>
          </a:p>
          <a:p>
            <a:r>
              <a:rPr lang="en-IN" dirty="0"/>
              <a:t>SUPPORT VECTOR MACHINE</a:t>
            </a:r>
          </a:p>
          <a:p>
            <a:pPr marL="0" indent="0">
              <a:buNone/>
            </a:pPr>
            <a:r>
              <a:rPr lang="en-IN" b="0" i="0" dirty="0">
                <a:solidFill>
                  <a:srgbClr val="212121"/>
                </a:solidFill>
                <a:effectLst/>
                <a:latin typeface="Courier New" panose="02070309020205020404" pitchFamily="49" charset="0"/>
              </a:rPr>
              <a:t>Mean Squared Error: 0.06678272885915795</a:t>
            </a:r>
          </a:p>
          <a:p>
            <a:r>
              <a:rPr lang="en-IN" dirty="0"/>
              <a:t>LASSO REGRESSSION</a:t>
            </a:r>
          </a:p>
          <a:p>
            <a:r>
              <a:rPr lang="en-IN" b="0" i="0" dirty="0">
                <a:solidFill>
                  <a:srgbClr val="212121"/>
                </a:solidFill>
                <a:effectLst/>
                <a:latin typeface="Courier New" panose="02070309020205020404" pitchFamily="49" charset="0"/>
              </a:rPr>
              <a:t>Mean Squared Error: 0.08385658483591739</a:t>
            </a:r>
            <a:endParaRPr lang="en-IN" dirty="0"/>
          </a:p>
        </p:txBody>
      </p:sp>
    </p:spTree>
    <p:extLst>
      <p:ext uri="{BB962C8B-B14F-4D97-AF65-F5344CB8AC3E}">
        <p14:creationId xmlns:p14="http://schemas.microsoft.com/office/powerpoint/2010/main" val="157730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A5D8-AB4F-844C-3355-33D50243EEEF}"/>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FEF7A2B1-03DE-6688-CDEE-EA2735D1749E}"/>
              </a:ext>
            </a:extLst>
          </p:cNvPr>
          <p:cNvSpPr>
            <a:spLocks noGrp="1"/>
          </p:cNvSpPr>
          <p:nvPr>
            <p:ph idx="1"/>
          </p:nvPr>
        </p:nvSpPr>
        <p:spPr/>
        <p:txBody>
          <a:bodyPr/>
          <a:lstStyle/>
          <a:p>
            <a:r>
              <a:rPr lang="en-IN" dirty="0"/>
              <a:t>RIDGE REGRESSION</a:t>
            </a:r>
          </a:p>
          <a:p>
            <a:pPr marL="0" indent="0">
              <a:buNone/>
            </a:pPr>
            <a:r>
              <a:rPr lang="en-IN" b="0" i="0" dirty="0">
                <a:solidFill>
                  <a:srgbClr val="212121"/>
                </a:solidFill>
                <a:effectLst/>
                <a:latin typeface="Courier New" panose="02070309020205020404" pitchFamily="49" charset="0"/>
              </a:rPr>
              <a:t>Mean Squared Error: 0.06820871183853372</a:t>
            </a:r>
          </a:p>
          <a:p>
            <a:r>
              <a:rPr lang="en-IN" b="1" i="0" dirty="0">
                <a:solidFill>
                  <a:schemeClr val="tx1">
                    <a:lumMod val="95000"/>
                    <a:lumOff val="5000"/>
                  </a:schemeClr>
                </a:solidFill>
                <a:effectLst/>
                <a:latin typeface="Courier New" panose="02070309020205020404" pitchFamily="49" charset="0"/>
              </a:rPr>
              <a:t>K-NEARES</a:t>
            </a:r>
            <a:r>
              <a:rPr lang="en-IN" b="1" dirty="0">
                <a:solidFill>
                  <a:schemeClr val="tx1">
                    <a:lumMod val="95000"/>
                    <a:lumOff val="5000"/>
                  </a:schemeClr>
                </a:solidFill>
                <a:latin typeface="Courier New" panose="02070309020205020404" pitchFamily="49" charset="0"/>
              </a:rPr>
              <a:t>T NEIGHBOUR</a:t>
            </a:r>
          </a:p>
          <a:p>
            <a:pPr marL="0" indent="0">
              <a:buNone/>
            </a:pPr>
            <a:r>
              <a:rPr lang="en-IN" b="0" i="0" dirty="0">
                <a:solidFill>
                  <a:srgbClr val="212121"/>
                </a:solidFill>
                <a:effectLst/>
                <a:latin typeface="Courier New" panose="02070309020205020404" pitchFamily="49" charset="0"/>
              </a:rPr>
              <a:t>Mean Squared Error: 0.11995110942027856</a:t>
            </a:r>
            <a:endParaRPr lang="en-IN" b="1" i="0" dirty="0">
              <a:solidFill>
                <a:schemeClr val="tx1">
                  <a:lumMod val="95000"/>
                  <a:lumOff val="5000"/>
                </a:schemeClr>
              </a:solidFill>
              <a:effectLst/>
              <a:latin typeface="Courier New" panose="02070309020205020404" pitchFamily="49" charset="0"/>
            </a:endParaRPr>
          </a:p>
        </p:txBody>
      </p:sp>
    </p:spTree>
    <p:extLst>
      <p:ext uri="{BB962C8B-B14F-4D97-AF65-F5344CB8AC3E}">
        <p14:creationId xmlns:p14="http://schemas.microsoft.com/office/powerpoint/2010/main" val="229596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1B1E-BA7D-2E73-2634-8A66E403FAC6}"/>
              </a:ext>
            </a:extLst>
          </p:cNvPr>
          <p:cNvSpPr>
            <a:spLocks noGrp="1"/>
          </p:cNvSpPr>
          <p:nvPr>
            <p:ph type="title"/>
          </p:nvPr>
        </p:nvSpPr>
        <p:spPr/>
        <p:txBody>
          <a:bodyPr/>
          <a:lstStyle/>
          <a:p>
            <a:r>
              <a:rPr lang="en-IN" b="1" i="1" u="sng" dirty="0"/>
              <a:t>GitHub link</a:t>
            </a:r>
            <a:endParaRPr lang="en-US" b="1" i="1" u="sng" dirty="0"/>
          </a:p>
        </p:txBody>
      </p:sp>
      <p:sp>
        <p:nvSpPr>
          <p:cNvPr id="3" name="Content Placeholder 2">
            <a:extLst>
              <a:ext uri="{FF2B5EF4-FFF2-40B4-BE49-F238E27FC236}">
                <a16:creationId xmlns:a16="http://schemas.microsoft.com/office/drawing/2014/main" id="{D73A9E97-3493-7A3F-6E45-6B17CB23F66C}"/>
              </a:ext>
            </a:extLst>
          </p:cNvPr>
          <p:cNvSpPr>
            <a:spLocks noGrp="1"/>
          </p:cNvSpPr>
          <p:nvPr>
            <p:ph idx="1"/>
          </p:nvPr>
        </p:nvSpPr>
        <p:spPr/>
        <p:txBody>
          <a:bodyPr/>
          <a:lstStyle/>
          <a:p>
            <a:r>
              <a:rPr lang="en-IN" dirty="0"/>
              <a:t>https://github.com/Vishvaksena2207/STAT-ML-PROJRCT-2207</a:t>
            </a:r>
            <a:endParaRPr lang="en-US" dirty="0"/>
          </a:p>
        </p:txBody>
      </p:sp>
    </p:spTree>
    <p:extLst>
      <p:ext uri="{BB962C8B-B14F-4D97-AF65-F5344CB8AC3E}">
        <p14:creationId xmlns:p14="http://schemas.microsoft.com/office/powerpoint/2010/main" val="347067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0A07-3B11-49A3-D54A-D5B07327C738}"/>
              </a:ext>
            </a:extLst>
          </p:cNvPr>
          <p:cNvSpPr>
            <a:spLocks noGrp="1"/>
          </p:cNvSpPr>
          <p:nvPr>
            <p:ph type="title"/>
          </p:nvPr>
        </p:nvSpPr>
        <p:spPr/>
        <p:txBody>
          <a:bodyPr>
            <a:normAutofit fontScale="90000"/>
          </a:bodyPr>
          <a:lstStyle/>
          <a:p>
            <a:r>
              <a:rPr lang="en-IN" dirty="0"/>
              <a:t>INTRODUCTION
</a:t>
            </a:r>
            <a:endParaRPr lang="en-US" dirty="0"/>
          </a:p>
        </p:txBody>
      </p:sp>
      <p:sp>
        <p:nvSpPr>
          <p:cNvPr id="3" name="Content Placeholder 2">
            <a:extLst>
              <a:ext uri="{FF2B5EF4-FFF2-40B4-BE49-F238E27FC236}">
                <a16:creationId xmlns:a16="http://schemas.microsoft.com/office/drawing/2014/main" id="{FBD31E98-C110-BA6F-7A78-5B2D3739191C}"/>
              </a:ext>
            </a:extLst>
          </p:cNvPr>
          <p:cNvSpPr>
            <a:spLocks noGrp="1"/>
          </p:cNvSpPr>
          <p:nvPr>
            <p:ph idx="1"/>
          </p:nvPr>
        </p:nvSpPr>
        <p:spPr/>
        <p:txBody>
          <a:bodyPr>
            <a:normAutofit fontScale="85000" lnSpcReduction="10000"/>
          </a:bodyPr>
          <a:lstStyle/>
          <a:p>
            <a:r>
              <a:rPr lang="en-IN" dirty="0"/>
              <a:t>The ability to accurately predict the number of calories a person has burnt during a workout can help individuals to better manage their weight and improve their overall health.
 In this project, we aim to develop a machine learning model using Python that can predict the number of calories burnt by a person during a workout
We will use a dataset that includes features such as duration of workout, height, weight, age, and body temperature to train and test our model.
The project will involve data </a:t>
            </a:r>
            <a:r>
              <a:rPr lang="en-IN" dirty="0" err="1"/>
              <a:t>preprocessing</a:t>
            </a:r>
            <a:r>
              <a:rPr lang="en-IN" dirty="0"/>
              <a:t>, exploratory data analysis, model selection, and model evaluation.</a:t>
            </a:r>
          </a:p>
          <a:p>
            <a:r>
              <a:rPr lang="en-IN" dirty="0"/>
              <a:t> The ultimate goal of this project is to develop a model that can accurately </a:t>
            </a:r>
            <a:r>
              <a:rPr lang="en-IN" dirty="0" err="1"/>
              <a:t>pevaluation</a:t>
            </a:r>
            <a:r>
              <a:rPr lang="en-IN" dirty="0"/>
              <a:t> number of calories burnt by a person </a:t>
            </a:r>
            <a:endParaRPr lang="en-US" dirty="0"/>
          </a:p>
        </p:txBody>
      </p:sp>
    </p:spTree>
    <p:extLst>
      <p:ext uri="{BB962C8B-B14F-4D97-AF65-F5344CB8AC3E}">
        <p14:creationId xmlns:p14="http://schemas.microsoft.com/office/powerpoint/2010/main" val="292994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80B4-222E-71E3-FF45-235A0CD204CA}"/>
              </a:ext>
            </a:extLst>
          </p:cNvPr>
          <p:cNvSpPr>
            <a:spLocks noGrp="1"/>
          </p:cNvSpPr>
          <p:nvPr>
            <p:ph type="title"/>
          </p:nvPr>
        </p:nvSpPr>
        <p:spPr/>
        <p:txBody>
          <a:bodyPr>
            <a:normAutofit/>
          </a:bodyPr>
          <a:lstStyle/>
          <a:p>
            <a:r>
              <a:rPr lang="en-IN" dirty="0"/>
              <a:t>.DATASET EXPLANATION</a:t>
            </a:r>
            <a:endParaRPr lang="en-US" dirty="0"/>
          </a:p>
        </p:txBody>
      </p:sp>
      <p:sp>
        <p:nvSpPr>
          <p:cNvPr id="3" name="Content Placeholder 2">
            <a:extLst>
              <a:ext uri="{FF2B5EF4-FFF2-40B4-BE49-F238E27FC236}">
                <a16:creationId xmlns:a16="http://schemas.microsoft.com/office/drawing/2014/main" id="{DF49E496-34E2-EB55-8B84-4A6C6FCBAEC1}"/>
              </a:ext>
            </a:extLst>
          </p:cNvPr>
          <p:cNvSpPr>
            <a:spLocks noGrp="1"/>
          </p:cNvSpPr>
          <p:nvPr>
            <p:ph idx="1"/>
          </p:nvPr>
        </p:nvSpPr>
        <p:spPr/>
        <p:txBody>
          <a:bodyPr>
            <a:normAutofit fontScale="55000" lnSpcReduction="20000"/>
          </a:bodyPr>
          <a:lstStyle/>
          <a:p>
            <a:r>
              <a:rPr lang="en-US" dirty="0"/>
              <a:t>This dataset contains information about the obesity classification of individuals. The data was collected from a variety of sources, including medical records, surveys, and self-reported data. </a:t>
            </a:r>
          </a:p>
          <a:p>
            <a:r>
              <a:rPr lang="en-US" dirty="0" err="1"/>
              <a:t>Source:Kaggle</a:t>
            </a:r>
            <a:r>
              <a:rPr lang="en-US" dirty="0"/>
              <a:t> </a:t>
            </a:r>
            <a:endParaRPr lang="en-IN" dirty="0"/>
          </a:p>
          <a:p>
            <a:r>
              <a:rPr lang="en-US" dirty="0"/>
              <a:t>It contains the below columns:</a:t>
            </a:r>
            <a:endParaRPr lang="en-IN" dirty="0"/>
          </a:p>
          <a:p>
            <a:r>
              <a:rPr lang="en-US" dirty="0"/>
              <a:t>ID: A unique identifier for each individual</a:t>
            </a:r>
            <a:endParaRPr lang="en-IN" dirty="0"/>
          </a:p>
          <a:p>
            <a:r>
              <a:rPr lang="en-US" dirty="0"/>
              <a:t>Age: The age of the individual</a:t>
            </a:r>
            <a:endParaRPr lang="en-IN" dirty="0"/>
          </a:p>
          <a:p>
            <a:r>
              <a:rPr lang="en-US" dirty="0"/>
              <a:t>Gender: The gender of the individual</a:t>
            </a:r>
            <a:endParaRPr lang="en-IN" dirty="0"/>
          </a:p>
          <a:p>
            <a:r>
              <a:rPr lang="en-US" dirty="0"/>
              <a:t>Height: The height of the individual in centimeters</a:t>
            </a:r>
            <a:endParaRPr lang="en-IN" dirty="0"/>
          </a:p>
          <a:p>
            <a:r>
              <a:rPr lang="en-US" dirty="0"/>
              <a:t>Weight: The weight of the individual in </a:t>
            </a:r>
            <a:r>
              <a:rPr lang="en-IN" dirty="0"/>
              <a:t>kilograms</a:t>
            </a:r>
          </a:p>
          <a:p>
            <a:r>
              <a:rPr lang="en-IN" dirty="0"/>
              <a:t> Duration: the duration of work out</a:t>
            </a:r>
          </a:p>
          <a:p>
            <a:r>
              <a:rPr lang="en-IN" dirty="0" err="1"/>
              <a:t>Heartrate:The</a:t>
            </a:r>
            <a:r>
              <a:rPr lang="en-IN" dirty="0"/>
              <a:t> heart rate of the individual</a:t>
            </a:r>
          </a:p>
          <a:p>
            <a:r>
              <a:rPr lang="en-IN" dirty="0"/>
              <a:t>Body Temperature: the body temperature of the individual is given</a:t>
            </a:r>
          </a:p>
          <a:p>
            <a:r>
              <a:rPr lang="en-IN" dirty="0" err="1"/>
              <a:t>Calories:The</a:t>
            </a:r>
            <a:r>
              <a:rPr lang="en-IN" dirty="0"/>
              <a:t> calories of the individual is given</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353552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A27A-7F38-0FCD-230E-2E037649C7E9}"/>
              </a:ext>
            </a:extLst>
          </p:cNvPr>
          <p:cNvSpPr>
            <a:spLocks noGrp="1"/>
          </p:cNvSpPr>
          <p:nvPr>
            <p:ph type="title"/>
          </p:nvPr>
        </p:nvSpPr>
        <p:spPr/>
        <p:txBody>
          <a:bodyPr>
            <a:normAutofit/>
          </a:bodyPr>
          <a:lstStyle/>
          <a:p>
            <a:r>
              <a:rPr lang="en-US" sz="800" dirty="0"/>
              <a:t>.</a:t>
            </a:r>
          </a:p>
        </p:txBody>
      </p:sp>
      <p:pic>
        <p:nvPicPr>
          <p:cNvPr id="4" name="Picture 4">
            <a:extLst>
              <a:ext uri="{FF2B5EF4-FFF2-40B4-BE49-F238E27FC236}">
                <a16:creationId xmlns:a16="http://schemas.microsoft.com/office/drawing/2014/main" id="{20FE1073-E14D-82B4-ACE1-D13170B4D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520" y="1127994"/>
            <a:ext cx="4549318" cy="5027850"/>
          </a:xfrm>
        </p:spPr>
      </p:pic>
      <p:pic>
        <p:nvPicPr>
          <p:cNvPr id="5" name="Picture 5">
            <a:extLst>
              <a:ext uri="{FF2B5EF4-FFF2-40B4-BE49-F238E27FC236}">
                <a16:creationId xmlns:a16="http://schemas.microsoft.com/office/drawing/2014/main" id="{C5C469BA-40CE-BD88-2EA8-A8B2E876D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441" y="969074"/>
            <a:ext cx="4549318" cy="5186770"/>
          </a:xfrm>
          <a:prstGeom prst="rect">
            <a:avLst/>
          </a:prstGeom>
        </p:spPr>
      </p:pic>
    </p:spTree>
    <p:extLst>
      <p:ext uri="{BB962C8B-B14F-4D97-AF65-F5344CB8AC3E}">
        <p14:creationId xmlns:p14="http://schemas.microsoft.com/office/powerpoint/2010/main" val="238719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8CBC-8653-1517-6582-908557AD592A}"/>
              </a:ext>
            </a:extLst>
          </p:cNvPr>
          <p:cNvSpPr>
            <a:spLocks noGrp="1"/>
          </p:cNvSpPr>
          <p:nvPr>
            <p:ph type="title"/>
          </p:nvPr>
        </p:nvSpPr>
        <p:spPr/>
        <p:txBody>
          <a:bodyPr/>
          <a:lstStyle/>
          <a:p>
            <a:endParaRPr lang="en-US" dirty="0"/>
          </a:p>
        </p:txBody>
      </p:sp>
      <p:pic>
        <p:nvPicPr>
          <p:cNvPr id="4" name="Picture 5">
            <a:extLst>
              <a:ext uri="{FF2B5EF4-FFF2-40B4-BE49-F238E27FC236}">
                <a16:creationId xmlns:a16="http://schemas.microsoft.com/office/drawing/2014/main" id="{832A7243-EF89-8535-715B-89FC2F9D50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29" y="58139"/>
            <a:ext cx="5957471" cy="6434736"/>
          </a:xfrm>
        </p:spPr>
      </p:pic>
      <p:pic>
        <p:nvPicPr>
          <p:cNvPr id="6" name="Picture 6">
            <a:extLst>
              <a:ext uri="{FF2B5EF4-FFF2-40B4-BE49-F238E27FC236}">
                <a16:creationId xmlns:a16="http://schemas.microsoft.com/office/drawing/2014/main" id="{253DACA1-D988-5876-8EB8-07AFDF464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689" y="58140"/>
            <a:ext cx="5403273" cy="6434735"/>
          </a:xfrm>
          <a:prstGeom prst="rect">
            <a:avLst/>
          </a:prstGeom>
        </p:spPr>
      </p:pic>
    </p:spTree>
    <p:extLst>
      <p:ext uri="{BB962C8B-B14F-4D97-AF65-F5344CB8AC3E}">
        <p14:creationId xmlns:p14="http://schemas.microsoft.com/office/powerpoint/2010/main" val="62147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177B-6BC2-D221-232D-E7298C77264A}"/>
              </a:ext>
            </a:extLst>
          </p:cNvPr>
          <p:cNvSpPr>
            <a:spLocks noGrp="1"/>
          </p:cNvSpPr>
          <p:nvPr>
            <p:ph type="title"/>
          </p:nvPr>
        </p:nvSpPr>
        <p:spPr/>
        <p:txBody>
          <a:bodyPr/>
          <a:lstStyle/>
          <a:p>
            <a:r>
              <a:rPr lang="en-US" dirty="0"/>
              <a:t>.</a:t>
            </a:r>
          </a:p>
        </p:txBody>
      </p:sp>
      <p:pic>
        <p:nvPicPr>
          <p:cNvPr id="4" name="Picture 4">
            <a:extLst>
              <a:ext uri="{FF2B5EF4-FFF2-40B4-BE49-F238E27FC236}">
                <a16:creationId xmlns:a16="http://schemas.microsoft.com/office/drawing/2014/main" id="{B4C51A80-A2F2-0BFC-3F05-3815B81F25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51" y="519177"/>
            <a:ext cx="5616042" cy="5619156"/>
          </a:xfrm>
        </p:spPr>
      </p:pic>
      <p:pic>
        <p:nvPicPr>
          <p:cNvPr id="5" name="Picture 5">
            <a:extLst>
              <a:ext uri="{FF2B5EF4-FFF2-40B4-BE49-F238E27FC236}">
                <a16:creationId xmlns:a16="http://schemas.microsoft.com/office/drawing/2014/main" id="{4D6E16C5-280E-370E-462E-1028C6013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19421"/>
            <a:ext cx="5748684" cy="5418667"/>
          </a:xfrm>
          <a:prstGeom prst="rect">
            <a:avLst/>
          </a:prstGeom>
        </p:spPr>
      </p:pic>
    </p:spTree>
    <p:extLst>
      <p:ext uri="{BB962C8B-B14F-4D97-AF65-F5344CB8AC3E}">
        <p14:creationId xmlns:p14="http://schemas.microsoft.com/office/powerpoint/2010/main" val="383964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B922-FAED-C724-CA99-2DBF314A0122}"/>
              </a:ext>
            </a:extLst>
          </p:cNvPr>
          <p:cNvSpPr>
            <a:spLocks noGrp="1"/>
          </p:cNvSpPr>
          <p:nvPr>
            <p:ph type="title"/>
          </p:nvPr>
        </p:nvSpPr>
        <p:spPr/>
        <p:txBody>
          <a:bodyPr/>
          <a:lstStyle/>
          <a:p>
            <a:r>
              <a:rPr lang="en-US" dirty="0"/>
              <a:t>.</a:t>
            </a:r>
          </a:p>
        </p:txBody>
      </p:sp>
      <p:pic>
        <p:nvPicPr>
          <p:cNvPr id="4" name="Picture 4">
            <a:extLst>
              <a:ext uri="{FF2B5EF4-FFF2-40B4-BE49-F238E27FC236}">
                <a16:creationId xmlns:a16="http://schemas.microsoft.com/office/drawing/2014/main" id="{00B360A2-9F65-8319-54BD-D6D9FC693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452309"/>
            <a:ext cx="8452495" cy="5733337"/>
          </a:xfrm>
        </p:spPr>
      </p:pic>
    </p:spTree>
    <p:extLst>
      <p:ext uri="{BB962C8B-B14F-4D97-AF65-F5344CB8AC3E}">
        <p14:creationId xmlns:p14="http://schemas.microsoft.com/office/powerpoint/2010/main" val="122835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C5DC18-9984-2289-4B41-19EB5CD6E72B}"/>
              </a:ext>
            </a:extLst>
          </p:cNvPr>
          <p:cNvSpPr>
            <a:spLocks noGrp="1"/>
          </p:cNvSpPr>
          <p:nvPr>
            <p:ph type="title"/>
          </p:nvPr>
        </p:nvSpPr>
        <p:spPr/>
        <p:txBody>
          <a:bodyPr/>
          <a:lstStyle/>
          <a:p>
            <a:r>
              <a:rPr lang="en-IN" b="1" dirty="0"/>
              <a:t>IMPLEMENTATION</a:t>
            </a:r>
            <a:endParaRPr lang="en-US" b="1" dirty="0"/>
          </a:p>
        </p:txBody>
      </p:sp>
      <p:sp>
        <p:nvSpPr>
          <p:cNvPr id="3" name="Content Placeholder 2">
            <a:extLst>
              <a:ext uri="{FF2B5EF4-FFF2-40B4-BE49-F238E27FC236}">
                <a16:creationId xmlns:a16="http://schemas.microsoft.com/office/drawing/2014/main" id="{8AE10C96-F54E-826D-017C-6E16A529EC33}"/>
              </a:ext>
            </a:extLst>
          </p:cNvPr>
          <p:cNvSpPr>
            <a:spLocks noGrp="1"/>
          </p:cNvSpPr>
          <p:nvPr>
            <p:ph idx="1"/>
          </p:nvPr>
        </p:nvSpPr>
        <p:spPr/>
        <p:txBody>
          <a:bodyPr/>
          <a:lstStyle/>
          <a:p>
            <a:r>
              <a:rPr lang="en-IN" dirty="0"/>
              <a:t> There are 5 methods to find the mean squared error</a:t>
            </a:r>
          </a:p>
          <a:p>
            <a:r>
              <a:rPr lang="en-IN" dirty="0"/>
              <a:t>They are:
linear Regression
Support Vector Machine
lasso regression</a:t>
            </a:r>
          </a:p>
          <a:p>
            <a:r>
              <a:rPr lang="en-IN" dirty="0"/>
              <a:t>Ridge regression</a:t>
            </a:r>
          </a:p>
          <a:p>
            <a:r>
              <a:rPr lang="en-IN" dirty="0"/>
              <a:t>k-nearest neighbours</a:t>
            </a:r>
          </a:p>
          <a:p>
            <a:endParaRPr lang="en-IN" dirty="0"/>
          </a:p>
          <a:p>
            <a:pPr marL="0" indent="0">
              <a:buNone/>
            </a:pPr>
            <a:endParaRPr lang="en-US" dirty="0"/>
          </a:p>
        </p:txBody>
      </p:sp>
    </p:spTree>
    <p:extLst>
      <p:ext uri="{BB962C8B-B14F-4D97-AF65-F5344CB8AC3E}">
        <p14:creationId xmlns:p14="http://schemas.microsoft.com/office/powerpoint/2010/main" val="22445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52C6-A5BC-BAB9-4DD7-3CD4749A0D50}"/>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LINEAR REGRESSION</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AA002E-D559-51AC-782A-9440689E2A4A}"/>
              </a:ext>
            </a:extLst>
          </p:cNvPr>
          <p:cNvSpPr>
            <a:spLocks noGrp="1"/>
          </p:cNvSpPr>
          <p:nvPr>
            <p:ph idx="1"/>
          </p:nvPr>
        </p:nvSpPr>
        <p:spPr>
          <a:xfrm>
            <a:off x="487680" y="1715956"/>
            <a:ext cx="11389360" cy="4949004"/>
          </a:xfrm>
        </p:spPr>
        <p:txBody>
          <a:bodyPr>
            <a:normAutofit/>
          </a:bodyPr>
          <a:lstStyle/>
          <a:p>
            <a:r>
              <a:rPr lang="en-US" b="0" i="0" dirty="0">
                <a:solidFill>
                  <a:schemeClr val="tx1">
                    <a:lumMod val="95000"/>
                    <a:lumOff val="5000"/>
                  </a:schemeClr>
                </a:solidFill>
                <a:effectLst/>
                <a:latin typeface="Söhne"/>
              </a:rPr>
              <a:t>Linear regression is a statistical method used for modeling the relationship between a dependent variable (or target) and one or more independent variables (or predictors).</a:t>
            </a:r>
          </a:p>
          <a:p>
            <a:r>
              <a:rPr lang="en-US" b="0" i="0" dirty="0">
                <a:solidFill>
                  <a:schemeClr val="tx1">
                    <a:lumMod val="95000"/>
                    <a:lumOff val="5000"/>
                  </a:schemeClr>
                </a:solidFill>
                <a:effectLst/>
                <a:latin typeface="Söhne"/>
              </a:rPr>
              <a:t> It assumes a linear relationship between the variables, meaning that the change in the dependent variable is proportional to the changes in the independent variables.</a:t>
            </a:r>
          </a:p>
          <a:p>
            <a:r>
              <a:rPr lang="en-US" b="0" i="0" dirty="0">
                <a:solidFill>
                  <a:schemeClr val="tx1">
                    <a:lumMod val="95000"/>
                    <a:lumOff val="5000"/>
                  </a:schemeClr>
                </a:solidFill>
                <a:effectLst/>
                <a:latin typeface="Söhne"/>
              </a:rPr>
              <a:t> The goal of linear regression is to find the best-fitting line (or hyperplane in higher dimensions) that minimizes the difference between the predicted values and the actual data points, typically using a technique called least squares. This line can be used for making predictions or understanding the strength and direction of the relationships between variables. Linear regression is widely used in various fields, including economics, finance, and machine learning..</a:t>
            </a:r>
            <a:endParaRPr lang="en-US" dirty="0">
              <a:solidFill>
                <a:schemeClr val="tx1">
                  <a:lumMod val="95000"/>
                  <a:lumOff val="5000"/>
                </a:schemeClr>
              </a:solidFill>
            </a:endParaRPr>
          </a:p>
        </p:txBody>
      </p:sp>
    </p:spTree>
    <p:extLst>
      <p:ext uri="{BB962C8B-B14F-4D97-AF65-F5344CB8AC3E}">
        <p14:creationId xmlns:p14="http://schemas.microsoft.com/office/powerpoint/2010/main" val="34454353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TotalTime>
  <Words>993</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Courier New</vt:lpstr>
      <vt:lpstr>Söhne</vt:lpstr>
      <vt:lpstr>Tw Cen MT</vt:lpstr>
      <vt:lpstr>Droplet</vt:lpstr>
      <vt:lpstr>CALORIES BURNT PREDICTION</vt:lpstr>
      <vt:lpstr>INTRODUCTION
</vt:lpstr>
      <vt:lpstr>.DATASET EXPLANATION</vt:lpstr>
      <vt:lpstr>.</vt:lpstr>
      <vt:lpstr>PowerPoint Presentation</vt:lpstr>
      <vt:lpstr>.</vt:lpstr>
      <vt:lpstr>.</vt:lpstr>
      <vt:lpstr>IMPLEMENTATION</vt:lpstr>
      <vt:lpstr>LINEAR REGRESSION</vt:lpstr>
      <vt:lpstr>SUPPORT VECTOR MACHINE</vt:lpstr>
      <vt:lpstr>LASSO REGRESSION</vt:lpstr>
      <vt:lpstr>RIDGE REGRESSION</vt:lpstr>
      <vt:lpstr>K-NEAREST NEIGHBOUR</vt:lpstr>
      <vt:lpstr>LIBRARIES USED</vt:lpstr>
      <vt:lpstr>RESULT ANALYSIS</vt:lpstr>
      <vt:lpstr>.</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CALORIES BURNT PREDICTION</dc:title>
  <dc:creator>919182502838</dc:creator>
  <cp:lastModifiedBy>bunny mateti</cp:lastModifiedBy>
  <cp:revision>3</cp:revision>
  <dcterms:created xsi:type="dcterms:W3CDTF">2023-09-25T07:16:54Z</dcterms:created>
  <dcterms:modified xsi:type="dcterms:W3CDTF">2023-11-06T09:40:54Z</dcterms:modified>
</cp:coreProperties>
</file>