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7"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dirty="0"/>
              <a:t>Graphs for job-industry-category and wealth-segment are appended as appendix.</a:t>
            </a:r>
            <a:endParaRPr lang="ko-KR" altLang="en-US" dirty="0"/>
          </a:p>
        </p:txBody>
      </p:sp>
    </p:spTree>
    <p:extLst>
      <p:ext uri="{BB962C8B-B14F-4D97-AF65-F5344CB8AC3E}">
        <p14:creationId xmlns:p14="http://schemas.microsoft.com/office/powerpoint/2010/main" val="264247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339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218035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dirty="0"/>
              <a:t>Additional supporting graphs and tables are</a:t>
            </a:r>
            <a:r>
              <a:rPr lang="en-US" altLang="ko-KR" baseline="0" dirty="0"/>
              <a:t> appended.</a:t>
            </a:r>
            <a:endParaRPr lang="ko-KR" altLang="en-US" dirty="0"/>
          </a:p>
        </p:txBody>
      </p:sp>
    </p:spTree>
    <p:extLst>
      <p:ext uri="{BB962C8B-B14F-4D97-AF65-F5344CB8AC3E}">
        <p14:creationId xmlns:p14="http://schemas.microsoft.com/office/powerpoint/2010/main" val="303577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dirty="0"/>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4936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Business Line - Sprocket Central Pty Ltd</a:t>
            </a:r>
            <a:endParaRPr dirty="0"/>
          </a:p>
        </p:txBody>
      </p:sp>
      <p:sp>
        <p:nvSpPr>
          <p:cNvPr id="124" name="Shape 73"/>
          <p:cNvSpPr/>
          <p:nvPr/>
        </p:nvSpPr>
        <p:spPr>
          <a:xfrm>
            <a:off x="258034" y="1839702"/>
            <a:ext cx="3761073" cy="224923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lnSpc>
                <a:spcPct val="150000"/>
              </a:lnSpc>
            </a:pPr>
            <a:r>
              <a:rPr lang="en-US" sz="1300" dirty="0">
                <a:latin typeface="Times New Roman" panose="02020603050405020304" pitchFamily="18" charset="0"/>
                <a:cs typeface="Times New Roman" panose="02020603050405020304" pitchFamily="18" charset="0"/>
              </a:rPr>
              <a:t>Sprocket Central Pty Ltd is specializing in high-quality bikes and accessible cycling accessories to riders. Here’s the graph showing profit generated by the brands in each state of Australia. More than 47% of the benefits come from New South Wale state where WeareA2B, </a:t>
            </a:r>
            <a:r>
              <a:rPr lang="en-US" sz="1300" dirty="0" err="1">
                <a:latin typeface="Times New Roman" panose="02020603050405020304" pitchFamily="18" charset="0"/>
                <a:cs typeface="Times New Roman" panose="02020603050405020304" pitchFamily="18" charset="0"/>
              </a:rPr>
              <a:t>Solex</a:t>
            </a:r>
            <a:r>
              <a:rPr lang="en-US" sz="1300" dirty="0">
                <a:latin typeface="Times New Roman" panose="02020603050405020304" pitchFamily="18" charset="0"/>
                <a:cs typeface="Times New Roman" panose="02020603050405020304" pitchFamily="18" charset="0"/>
              </a:rPr>
              <a:t>, and Trek Bicycles products are selling at a high quantity. </a:t>
            </a:r>
            <a:endParaRPr sz="1300" dirty="0">
              <a:latin typeface="Times New Roman" panose="02020603050405020304" pitchFamily="18" charset="0"/>
              <a:cs typeface="Times New Roman" panose="02020603050405020304" pitchFamily="18" charset="0"/>
            </a:endParaRPr>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12C37671-A467-4E10-BA79-1F8772B00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030" y="1604740"/>
            <a:ext cx="4969972" cy="324738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71031"/>
            <a:ext cx="4821065" cy="72664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altLang="ko-KR" sz="1600" dirty="0"/>
              <a:t>Factors Contributing to Major Source of Profit</a:t>
            </a:r>
          </a:p>
          <a:p>
            <a:endParaRPr sz="1600" dirty="0"/>
          </a:p>
        </p:txBody>
      </p:sp>
      <p:sp>
        <p:nvSpPr>
          <p:cNvPr id="133" name="Shape 82"/>
          <p:cNvSpPr/>
          <p:nvPr/>
        </p:nvSpPr>
        <p:spPr>
          <a:xfrm>
            <a:off x="205026" y="2079291"/>
            <a:ext cx="3218658" cy="223673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altLang="ko-KR" sz="1300" dirty="0">
                <a:latin typeface="Times New Roman" panose="02020603050405020304" pitchFamily="18" charset="0"/>
                <a:cs typeface="Times New Roman" panose="02020603050405020304" pitchFamily="18" charset="0"/>
              </a:rPr>
              <a:t>Age: Age groups between 40 - 47 generated relatively high profit.</a:t>
            </a:r>
          </a:p>
          <a:p>
            <a:pPr marL="285750" indent="-285750">
              <a:buFont typeface="Arial" panose="020B0604020202020204" pitchFamily="34" charset="0"/>
              <a:buChar char="•"/>
            </a:pPr>
            <a:endParaRPr lang="en-US" altLang="ko-KR"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300" dirty="0">
                <a:latin typeface="Times New Roman" panose="02020603050405020304" pitchFamily="18" charset="0"/>
                <a:cs typeface="Times New Roman" panose="02020603050405020304" pitchFamily="18" charset="0"/>
              </a:rPr>
              <a:t>Job Industry Category: About 65% of the profit comes from Manufacturing, Financial Services and Health.</a:t>
            </a:r>
          </a:p>
          <a:p>
            <a:pPr marL="285750" indent="-285750">
              <a:buFont typeface="Arial" panose="020B0604020202020204" pitchFamily="34" charset="0"/>
              <a:buChar char="•"/>
            </a:pPr>
            <a:endParaRPr lang="en-US" altLang="ko-KR"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300" dirty="0">
                <a:latin typeface="Times New Roman" panose="02020603050405020304" pitchFamily="18" charset="0"/>
                <a:cs typeface="Times New Roman" panose="02020603050405020304" pitchFamily="18" charset="0"/>
              </a:rPr>
              <a:t>Wealth Segment: More than 50% of the profit comes from Mass Customer.</a:t>
            </a:r>
          </a:p>
        </p:txBody>
      </p:sp>
      <p:grpSp>
        <p:nvGrpSpPr>
          <p:cNvPr id="136" name="Shape 83"/>
          <p:cNvGrpSpPr/>
          <p:nvPr/>
        </p:nvGrpSpPr>
        <p:grpSpPr>
          <a:xfrm>
            <a:off x="4969923"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FD1E7EE-E3F2-44C7-8552-9409A3DEB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630" y="3111383"/>
            <a:ext cx="4276370" cy="1996677"/>
          </a:xfrm>
          <a:prstGeom prst="rect">
            <a:avLst/>
          </a:prstGeom>
        </p:spPr>
      </p:pic>
      <p:pic>
        <p:nvPicPr>
          <p:cNvPr id="6" name="Picture 5">
            <a:extLst>
              <a:ext uri="{FF2B5EF4-FFF2-40B4-BE49-F238E27FC236}">
                <a16:creationId xmlns:a16="http://schemas.microsoft.com/office/drawing/2014/main" id="{9835C11F-40C2-4263-A5C8-52EDD159E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0552" y="820524"/>
            <a:ext cx="3924640" cy="229085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856445"/>
            <a:ext cx="8565600" cy="8925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Labelling of Dataset and Setting Up Model with Random Forest Classifier</a:t>
            </a:r>
            <a:endParaRPr dirty="0"/>
          </a:p>
        </p:txBody>
      </p:sp>
      <p:sp>
        <p:nvSpPr>
          <p:cNvPr id="142" name="Shape 91"/>
          <p:cNvSpPr/>
          <p:nvPr/>
        </p:nvSpPr>
        <p:spPr>
          <a:xfrm>
            <a:off x="151262" y="1723630"/>
            <a:ext cx="4134600" cy="33857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Considering the factors contributing to the major profit, Customer Demographic dataset was labeled with 1 for the major-profit generating customers and 0 for the marginal or zero-profit generating customers. Out of 4000 samples, number of label 0 is 2480 and number of label 1 is 1520.</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dataset is split into train/valid set and trained with different classifiers. Here’s the graph showing the accuracy of all the models trained, from which Gradient Boosting Classifier has 94.7% accuracy. So it was chosen as a model to train. With the trained model, the prediction is done on the New Customer List dataset.  </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grpSp>
        <p:nvGrpSpPr>
          <p:cNvPr id="10" name="Shape 92"/>
          <p:cNvGrpSpPr/>
          <p:nvPr/>
        </p:nvGrpSpPr>
        <p:grpSpPr>
          <a:xfrm>
            <a:off x="4969923" y="2179310"/>
            <a:ext cx="3800702" cy="2634717"/>
            <a:chOff x="0" y="0"/>
            <a:chExt cx="3800700" cy="2649300"/>
          </a:xfrm>
        </p:grpSpPr>
        <p:sp>
          <p:nvSpPr>
            <p:cNvPr id="11"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pic>
        <p:nvPicPr>
          <p:cNvPr id="3" name="Picture 2">
            <a:extLst>
              <a:ext uri="{FF2B5EF4-FFF2-40B4-BE49-F238E27FC236}">
                <a16:creationId xmlns:a16="http://schemas.microsoft.com/office/drawing/2014/main" id="{D069AA9E-91CB-481A-82B7-2189CE668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139" y="1264420"/>
            <a:ext cx="3943987" cy="387891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 y="204547"/>
            <a:ext cx="9144000" cy="544202"/>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89201" y="33168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dirty="0"/>
          </a:p>
        </p:txBody>
      </p:sp>
      <p:sp>
        <p:nvSpPr>
          <p:cNvPr id="150" name="Shape 99"/>
          <p:cNvSpPr/>
          <p:nvPr/>
        </p:nvSpPr>
        <p:spPr>
          <a:xfrm>
            <a:off x="205025" y="1083299"/>
            <a:ext cx="8565600" cy="4936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353225" y="1091714"/>
            <a:ext cx="4134600" cy="4164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dirty="0"/>
          </a:p>
        </p:txBody>
      </p:sp>
      <p:grpSp>
        <p:nvGrpSpPr>
          <p:cNvPr id="154" name="Shape 101"/>
          <p:cNvGrpSpPr/>
          <p:nvPr/>
        </p:nvGrpSpPr>
        <p:grpSpPr>
          <a:xfrm>
            <a:off x="4969923" y="2022471"/>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1" y="-26266"/>
            <a:ext cx="9144000"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2" name="제목 1"/>
          <p:cNvSpPr>
            <a:spLocks noGrp="1"/>
          </p:cNvSpPr>
          <p:nvPr>
            <p:ph type="title"/>
          </p:nvPr>
        </p:nvSpPr>
        <p:spPr>
          <a:xfrm>
            <a:off x="327499" y="242978"/>
            <a:ext cx="8520602" cy="572701"/>
          </a:xfrm>
        </p:spPr>
        <p:txBody>
          <a:bodyPr>
            <a:normAutofit/>
          </a:bodyPr>
          <a:lstStyle/>
          <a:p>
            <a:r>
              <a:rPr lang="en-US" altLang="ko-KR" sz="2000" dirty="0">
                <a:solidFill>
                  <a:schemeClr val="bg1"/>
                </a:solidFill>
              </a:rPr>
              <a:t>Interpretation</a:t>
            </a:r>
            <a:endParaRPr lang="ko-KR" altLang="en-US" sz="2000" dirty="0">
              <a:solidFill>
                <a:schemeClr val="bg1"/>
              </a:solidFill>
            </a:endParaRPr>
          </a:p>
        </p:txBody>
      </p:sp>
      <p:sp>
        <p:nvSpPr>
          <p:cNvPr id="8" name="텍스트 개체 틀 7"/>
          <p:cNvSpPr>
            <a:spLocks noGrp="1"/>
          </p:cNvSpPr>
          <p:nvPr>
            <p:ph type="body" idx="1"/>
          </p:nvPr>
        </p:nvSpPr>
        <p:spPr>
          <a:xfrm>
            <a:off x="205025" y="1899097"/>
            <a:ext cx="4555072" cy="2766214"/>
          </a:xfrm>
        </p:spPr>
        <p:txBody>
          <a:bodyPr>
            <a:normAutofit fontScale="92500" lnSpcReduction="10000"/>
          </a:bodyPr>
          <a:lstStyle/>
          <a:p>
            <a:r>
              <a:rPr lang="en-US" altLang="ko-KR" sz="1400" dirty="0"/>
              <a:t>Major marketing efforts need to be centered on  the customers predicted to label 1. In the New Customer List, out of 1000 samples approx. 365 samples were predicted to label 1. Considering the accuracy of validation dataset (95%), the actual number of  customers belonging to label 1 is estimated to be around 347, that is 34.7% of the list. </a:t>
            </a:r>
          </a:p>
          <a:p>
            <a:pPr marL="114300" indent="0">
              <a:buNone/>
            </a:pPr>
            <a:endParaRPr lang="en-US" altLang="ko-KR" sz="1400" dirty="0"/>
          </a:p>
          <a:p>
            <a:r>
              <a:rPr lang="en-US" altLang="ko-KR" sz="1400" dirty="0"/>
              <a:t>The customers predicted to label 0 should not be neglected.  In the Customer Demographic dataset, many customers classified into label 0, had at least a transaction history in the year 2017.</a:t>
            </a:r>
            <a:endParaRPr lang="ko-KR" altLang="en-US" sz="1400" dirty="0"/>
          </a:p>
        </p:txBody>
      </p:sp>
      <p:sp>
        <p:nvSpPr>
          <p:cNvPr id="10" name="TextBox 9"/>
          <p:cNvSpPr txBox="1"/>
          <p:nvPr/>
        </p:nvSpPr>
        <p:spPr>
          <a:xfrm>
            <a:off x="417443" y="1103909"/>
            <a:ext cx="708991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2000" b="0" i="0" u="none" strike="noStrike" cap="none" spc="0" normalizeH="0" baseline="0" dirty="0">
                <a:ln>
                  <a:noFill/>
                </a:ln>
                <a:solidFill>
                  <a:srgbClr val="000000"/>
                </a:solidFill>
                <a:effectLst/>
                <a:uFillTx/>
                <a:latin typeface="+mn-lt"/>
                <a:ea typeface="+mn-ea"/>
                <a:cs typeface="+mn-cs"/>
                <a:sym typeface="Arial"/>
              </a:rPr>
              <a:t>Who are Major</a:t>
            </a:r>
            <a:r>
              <a:rPr kumimoji="0" lang="en-US" altLang="ko-KR" sz="1500" b="0" i="0" u="none" strike="noStrike" cap="none" spc="0" normalizeH="0" baseline="0" dirty="0">
                <a:ln>
                  <a:noFill/>
                </a:ln>
                <a:solidFill>
                  <a:srgbClr val="000000"/>
                </a:solidFill>
                <a:effectLst/>
                <a:uFillTx/>
                <a:latin typeface="+mn-lt"/>
                <a:ea typeface="+mn-ea"/>
                <a:cs typeface="+mn-cs"/>
                <a:sym typeface="Arial"/>
              </a:rPr>
              <a:t> </a:t>
            </a:r>
            <a:r>
              <a:rPr kumimoji="0" lang="en-US" altLang="ko-KR" sz="2000" b="0" i="0" u="none" strike="noStrike" cap="none" spc="0" normalizeH="0" baseline="0" dirty="0">
                <a:ln>
                  <a:noFill/>
                </a:ln>
                <a:solidFill>
                  <a:srgbClr val="000000"/>
                </a:solidFill>
                <a:effectLst/>
                <a:uFillTx/>
                <a:latin typeface="+mn-lt"/>
                <a:ea typeface="+mn-ea"/>
                <a:cs typeface="+mn-cs"/>
                <a:sym typeface="Arial"/>
              </a:rPr>
              <a:t>Marketing</a:t>
            </a:r>
            <a:r>
              <a:rPr kumimoji="0" lang="en-US" altLang="ko-KR" sz="2000" b="0" i="0" u="none" strike="noStrike" cap="none" spc="0" normalizeH="0" dirty="0">
                <a:ln>
                  <a:noFill/>
                </a:ln>
                <a:solidFill>
                  <a:srgbClr val="000000"/>
                </a:solidFill>
                <a:effectLst/>
                <a:uFillTx/>
                <a:latin typeface="+mn-lt"/>
                <a:ea typeface="+mn-ea"/>
                <a:cs typeface="+mn-cs"/>
                <a:sym typeface="Arial"/>
              </a:rPr>
              <a:t> Target?</a:t>
            </a:r>
            <a:endParaRPr kumimoji="0" lang="ko-KR" altLang="en-US" sz="2000" b="0"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CFE49945-2B02-411D-AF98-0A6F0D31A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769" y="1074884"/>
            <a:ext cx="4028738" cy="379523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789</TotalTime>
  <Words>700</Words>
  <Application>Microsoft Office PowerPoint</Application>
  <PresentationFormat>On-screen Show (16:9)</PresentationFormat>
  <Paragraphs>43</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Open Sans</vt:lpstr>
      <vt:lpstr>Open Sans Extrabold</vt:lpstr>
      <vt:lpstr>Open Sans Light</vt:lpstr>
      <vt:lpstr>Times New Roman</vt:lpstr>
      <vt:lpstr>Simple Light</vt:lpstr>
      <vt:lpstr>PowerPoint Presentation</vt:lpstr>
      <vt:lpstr>PowerPoint Presentation</vt:lpstr>
      <vt:lpstr>PowerPoint Presentation</vt:lpstr>
      <vt:lpstr>PowerPoint Presentation</vt:lpstr>
      <vt:lpstr>PowerPoint Presentation</vt:lpstr>
      <vt:lpstr>Interpretation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Vishvam</dc:creator>
  <cp:lastModifiedBy>Vishvam</cp:lastModifiedBy>
  <cp:revision>61</cp:revision>
  <dcterms:modified xsi:type="dcterms:W3CDTF">2020-04-15T12:12:04Z</dcterms:modified>
</cp:coreProperties>
</file>