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Average"/>
      <p:regular r:id="rId23"/>
    </p:embeddedFont>
    <p:embeddedFont>
      <p:font typeface="Oswald"/>
      <p:regular r:id="rId24"/>
      <p:bold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93DD87-2D69-4D82-9951-67C0939F5E14}">
  <a:tblStyle styleId="{9B93DD87-2D69-4D82-9951-67C0939F5E14}"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 styleId="{2251B686-782A-4D65-A542-40FE1308795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enturyGothic-regular.fntdata"/><Relationship Id="rId25" Type="http://schemas.openxmlformats.org/officeDocument/2006/relationships/font" Target="fonts/Oswald-bold.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enturyGothic-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ecc96bf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ecc96bf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cc96bfd7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ecc96bfd7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cc96bfd7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cc96bfd7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ecc96bfd7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ecc96bfd7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ecc96bfd7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ecc96bfd7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ecc96bfd7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ecc96bfd7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ecc96bfd7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ecc96bfd7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cc96bfd7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cc96bfd7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cc96bfd7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cc96bfd7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ecc96bfd7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ecc96bfd7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cc96bfd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cc96bfd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ecc96bfd7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ecc96bfd7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ecc96bfd7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ecc96bfd7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ecc96bfd7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ecc96bfd7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cc96bfd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cc96bfd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towardsdatascience.com/obtain-historical-weather-forecast-data-in-csv-format-using-python-5a6c090fc828" TargetMode="External"/><Relationship Id="rId4" Type="http://schemas.openxmlformats.org/officeDocument/2006/relationships/hyperlink" Target="https://www.ijstr.org/final-print/jan2020/Prediction-Of-Rainfall-Using-Machine-Learning-Techniques.pdf" TargetMode="External"/><Relationship Id="rId5" Type="http://schemas.openxmlformats.org/officeDocument/2006/relationships/hyperlink" Target="https://machinelearningmastery.com/feature-selection-with-real-and-categorical-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5"/>
          <p:cNvSpPr txBox="1"/>
          <p:nvPr/>
        </p:nvSpPr>
        <p:spPr>
          <a:xfrm>
            <a:off x="5216225" y="2774375"/>
            <a:ext cx="3262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FFFF"/>
                </a:solidFill>
                <a:latin typeface="Average"/>
                <a:ea typeface="Average"/>
                <a:cs typeface="Average"/>
                <a:sym typeface="Average"/>
              </a:rPr>
              <a:t>Code Warriors </a:t>
            </a:r>
            <a:endParaRPr b="1" sz="2200">
              <a:solidFill>
                <a:srgbClr val="FFFFFF"/>
              </a:solidFill>
              <a:latin typeface="Average"/>
              <a:ea typeface="Average"/>
              <a:cs typeface="Average"/>
              <a:sym typeface="Average"/>
            </a:endParaRPr>
          </a:p>
          <a:p>
            <a:pPr indent="0" lvl="0" marL="0" rtl="0" algn="just">
              <a:spcBef>
                <a:spcPts val="0"/>
              </a:spcBef>
              <a:spcAft>
                <a:spcPts val="0"/>
              </a:spcAft>
              <a:buNone/>
            </a:pPr>
            <a:r>
              <a:t/>
            </a:r>
            <a:endParaRPr sz="2200">
              <a:solidFill>
                <a:srgbClr val="FFFFFF"/>
              </a:solidFill>
              <a:latin typeface="Average"/>
              <a:ea typeface="Average"/>
              <a:cs typeface="Average"/>
              <a:sym typeface="Average"/>
            </a:endParaRPr>
          </a:p>
          <a:p>
            <a:pPr indent="0" lvl="0" marL="0" rtl="0" algn="just">
              <a:spcBef>
                <a:spcPts val="0"/>
              </a:spcBef>
              <a:spcAft>
                <a:spcPts val="0"/>
              </a:spcAft>
              <a:buNone/>
            </a:pPr>
            <a:r>
              <a:rPr b="1" lang="en">
                <a:solidFill>
                  <a:srgbClr val="FFFFFF"/>
                </a:solidFill>
                <a:latin typeface="Average"/>
                <a:ea typeface="Average"/>
                <a:cs typeface="Average"/>
                <a:sym typeface="Average"/>
              </a:rPr>
              <a:t>AU1841058 DEEPKUMAR PATEL</a:t>
            </a:r>
            <a:endParaRPr b="1">
              <a:solidFill>
                <a:srgbClr val="FFFFFF"/>
              </a:solidFill>
              <a:latin typeface="Average"/>
              <a:ea typeface="Average"/>
              <a:cs typeface="Average"/>
              <a:sym typeface="Average"/>
            </a:endParaRPr>
          </a:p>
          <a:p>
            <a:pPr indent="0" lvl="0" marL="0" rtl="0" algn="just">
              <a:spcBef>
                <a:spcPts val="0"/>
              </a:spcBef>
              <a:spcAft>
                <a:spcPts val="0"/>
              </a:spcAft>
              <a:buNone/>
            </a:pPr>
            <a:r>
              <a:rPr b="1" lang="en">
                <a:solidFill>
                  <a:srgbClr val="FFFFFF"/>
                </a:solidFill>
                <a:latin typeface="Average"/>
                <a:ea typeface="Average"/>
                <a:cs typeface="Average"/>
                <a:sym typeface="Average"/>
              </a:rPr>
              <a:t>AU1841068 DEVARSH SUTHAR</a:t>
            </a:r>
            <a:endParaRPr b="1">
              <a:solidFill>
                <a:srgbClr val="FFFFFF"/>
              </a:solidFill>
              <a:latin typeface="Average"/>
              <a:ea typeface="Average"/>
              <a:cs typeface="Average"/>
              <a:sym typeface="Average"/>
            </a:endParaRPr>
          </a:p>
          <a:p>
            <a:pPr indent="0" lvl="0" marL="0" rtl="0" algn="just">
              <a:spcBef>
                <a:spcPts val="0"/>
              </a:spcBef>
              <a:spcAft>
                <a:spcPts val="0"/>
              </a:spcAft>
              <a:buNone/>
            </a:pPr>
            <a:r>
              <a:rPr b="1" lang="en">
                <a:solidFill>
                  <a:srgbClr val="FFFFFF"/>
                </a:solidFill>
                <a:latin typeface="Average"/>
                <a:ea typeface="Average"/>
                <a:cs typeface="Average"/>
                <a:sym typeface="Average"/>
              </a:rPr>
              <a:t>AU1841081 DHRUV PANCHAL</a:t>
            </a:r>
            <a:endParaRPr b="1">
              <a:solidFill>
                <a:srgbClr val="FFFFFF"/>
              </a:solidFill>
              <a:latin typeface="Average"/>
              <a:ea typeface="Average"/>
              <a:cs typeface="Average"/>
              <a:sym typeface="Average"/>
            </a:endParaRPr>
          </a:p>
          <a:p>
            <a:pPr indent="0" lvl="0" marL="0" rtl="0" algn="just">
              <a:spcBef>
                <a:spcPts val="0"/>
              </a:spcBef>
              <a:spcAft>
                <a:spcPts val="0"/>
              </a:spcAft>
              <a:buNone/>
            </a:pPr>
            <a:r>
              <a:rPr b="1" lang="en">
                <a:solidFill>
                  <a:srgbClr val="FFFFFF"/>
                </a:solidFill>
                <a:latin typeface="Average"/>
                <a:ea typeface="Average"/>
                <a:cs typeface="Average"/>
                <a:sym typeface="Average"/>
              </a:rPr>
              <a:t>AU1841083 VISHVAS PATEL</a:t>
            </a:r>
            <a:endParaRPr b="1">
              <a:solidFill>
                <a:srgbClr val="FFFFFF"/>
              </a:solidFill>
              <a:latin typeface="Average"/>
              <a:ea typeface="Average"/>
              <a:cs typeface="Average"/>
              <a:sym typeface="Average"/>
            </a:endParaRPr>
          </a:p>
        </p:txBody>
      </p:sp>
      <p:sp>
        <p:nvSpPr>
          <p:cNvPr id="105" name="Google Shape;105;p25"/>
          <p:cNvSpPr txBox="1"/>
          <p:nvPr/>
        </p:nvSpPr>
        <p:spPr>
          <a:xfrm>
            <a:off x="-207800" y="526475"/>
            <a:ext cx="9144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rgbClr val="FFFFFF"/>
                </a:solidFill>
                <a:latin typeface="Average"/>
                <a:ea typeface="Average"/>
                <a:cs typeface="Average"/>
                <a:sym typeface="Average"/>
              </a:rPr>
              <a:t>Rainfall Prediction</a:t>
            </a:r>
            <a:endParaRPr b="1" sz="4200">
              <a:solidFill>
                <a:srgbClr val="FFFFFF"/>
              </a:solidFill>
              <a:latin typeface="Average"/>
              <a:ea typeface="Average"/>
              <a:cs typeface="Average"/>
              <a:sym typeface="Average"/>
            </a:endParaRPr>
          </a:p>
        </p:txBody>
      </p:sp>
      <p:pic>
        <p:nvPicPr>
          <p:cNvPr id="106" name="Google Shape;106;p25"/>
          <p:cNvPicPr preferRelativeResize="0"/>
          <p:nvPr/>
        </p:nvPicPr>
        <p:blipFill rotWithShape="1">
          <a:blip r:embed="rId3">
            <a:alphaModFix/>
          </a:blip>
          <a:srcRect b="13308" l="20723" r="23881" t="18510"/>
          <a:stretch/>
        </p:blipFill>
        <p:spPr>
          <a:xfrm>
            <a:off x="997525" y="2607000"/>
            <a:ext cx="2036625" cy="2130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34"/>
          <p:cNvSpPr txBox="1"/>
          <p:nvPr/>
        </p:nvSpPr>
        <p:spPr>
          <a:xfrm>
            <a:off x="737827" y="606625"/>
            <a:ext cx="3260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b="1" lang="en" sz="1300">
                <a:solidFill>
                  <a:schemeClr val="dk1"/>
                </a:solidFill>
                <a:latin typeface="Times New Roman"/>
                <a:ea typeface="Times New Roman"/>
                <a:cs typeface="Times New Roman"/>
                <a:sym typeface="Times New Roman"/>
              </a:rPr>
              <a:t>SVC (Permutation Importance)</a:t>
            </a:r>
            <a:endParaRPr b="1" sz="1500">
              <a:solidFill>
                <a:schemeClr val="dk1"/>
              </a:solidFill>
              <a:latin typeface="Times New Roman"/>
              <a:ea typeface="Times New Roman"/>
              <a:cs typeface="Times New Roman"/>
              <a:sym typeface="Times New Roman"/>
            </a:endParaRPr>
          </a:p>
        </p:txBody>
      </p:sp>
      <p:pic>
        <p:nvPicPr>
          <p:cNvPr id="182" name="Google Shape;182;p34"/>
          <p:cNvPicPr preferRelativeResize="0"/>
          <p:nvPr/>
        </p:nvPicPr>
        <p:blipFill>
          <a:blip r:embed="rId3">
            <a:alphaModFix/>
          </a:blip>
          <a:stretch>
            <a:fillRect/>
          </a:stretch>
        </p:blipFill>
        <p:spPr>
          <a:xfrm>
            <a:off x="5644025" y="1059487"/>
            <a:ext cx="3026950" cy="2816618"/>
          </a:xfrm>
          <a:prstGeom prst="rect">
            <a:avLst/>
          </a:prstGeom>
          <a:noFill/>
          <a:ln>
            <a:noFill/>
          </a:ln>
        </p:spPr>
      </p:pic>
      <p:sp>
        <p:nvSpPr>
          <p:cNvPr id="183" name="Google Shape;183;p34"/>
          <p:cNvSpPr txBox="1"/>
          <p:nvPr/>
        </p:nvSpPr>
        <p:spPr>
          <a:xfrm>
            <a:off x="5477125" y="606625"/>
            <a:ext cx="3141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b="1" lang="en" sz="1300">
                <a:solidFill>
                  <a:schemeClr val="dk1"/>
                </a:solidFill>
                <a:latin typeface="Times New Roman"/>
                <a:ea typeface="Times New Roman"/>
                <a:cs typeface="Times New Roman"/>
                <a:sym typeface="Times New Roman"/>
              </a:rPr>
              <a:t>SVC (Chi-square)</a:t>
            </a:r>
            <a:endParaRPr b="1" sz="1500">
              <a:solidFill>
                <a:schemeClr val="dk1"/>
              </a:solidFill>
              <a:latin typeface="Times New Roman"/>
              <a:ea typeface="Times New Roman"/>
              <a:cs typeface="Times New Roman"/>
              <a:sym typeface="Times New Roman"/>
            </a:endParaRPr>
          </a:p>
        </p:txBody>
      </p:sp>
      <p:sp>
        <p:nvSpPr>
          <p:cNvPr id="184" name="Google Shape;184;p34"/>
          <p:cNvSpPr txBox="1"/>
          <p:nvPr/>
        </p:nvSpPr>
        <p:spPr>
          <a:xfrm>
            <a:off x="737825" y="3954021"/>
            <a:ext cx="3126300" cy="1036500"/>
          </a:xfrm>
          <a:prstGeom prst="rect">
            <a:avLst/>
          </a:prstGeom>
          <a:noFill/>
          <a:ln>
            <a:noFill/>
          </a:ln>
        </p:spPr>
        <p:txBody>
          <a:bodyPr anchorCtr="0" anchor="t" bIns="91425" lIns="91425" spcFirstLastPara="1" rIns="91425" wrap="square" tIns="91425">
            <a:spAutoFit/>
          </a:bodyPr>
          <a:lstStyle/>
          <a:p>
            <a:pPr indent="0" lvl="0" marL="342900" rtl="0" algn="l">
              <a:spcBef>
                <a:spcPts val="0"/>
              </a:spcBef>
              <a:spcAft>
                <a:spcPts val="0"/>
              </a:spcAft>
              <a:buNone/>
            </a:pPr>
            <a:r>
              <a:rPr b="1" lang="en" sz="1100">
                <a:solidFill>
                  <a:schemeClr val="dk1"/>
                </a:solidFill>
                <a:latin typeface="Times New Roman"/>
                <a:ea typeface="Times New Roman"/>
                <a:cs typeface="Times New Roman"/>
                <a:sym typeface="Times New Roman"/>
              </a:rPr>
              <a:t>                       [Figure 3]</a:t>
            </a:r>
            <a:endParaRPr b="1" sz="1100">
              <a:solidFill>
                <a:schemeClr val="dk1"/>
              </a:solidFill>
              <a:latin typeface="Times New Roman"/>
              <a:ea typeface="Times New Roman"/>
              <a:cs typeface="Times New Roman"/>
              <a:sym typeface="Times New Roman"/>
            </a:endParaRPr>
          </a:p>
          <a:p>
            <a:pPr indent="-304800" lvl="0" marL="457200" rtl="0" algn="just">
              <a:spcBef>
                <a:spcPts val="100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Figure 3 displays a binary classification ( Rain and  No Rain).</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 obtained accuracy is 91.17%.</a:t>
            </a:r>
            <a:endParaRPr>
              <a:solidFill>
                <a:schemeClr val="dk1"/>
              </a:solidFill>
              <a:latin typeface="Times New Roman"/>
              <a:ea typeface="Times New Roman"/>
              <a:cs typeface="Times New Roman"/>
              <a:sym typeface="Times New Roman"/>
            </a:endParaRPr>
          </a:p>
        </p:txBody>
      </p:sp>
      <p:sp>
        <p:nvSpPr>
          <p:cNvPr id="185" name="Google Shape;185;p34"/>
          <p:cNvSpPr txBox="1"/>
          <p:nvPr/>
        </p:nvSpPr>
        <p:spPr>
          <a:xfrm>
            <a:off x="5672200" y="3954021"/>
            <a:ext cx="3126300" cy="1251900"/>
          </a:xfrm>
          <a:prstGeom prst="rect">
            <a:avLst/>
          </a:prstGeom>
          <a:noFill/>
          <a:ln>
            <a:noFill/>
          </a:ln>
        </p:spPr>
        <p:txBody>
          <a:bodyPr anchorCtr="0" anchor="t" bIns="91425" lIns="91425" spcFirstLastPara="1" rIns="91425" wrap="square" tIns="91425">
            <a:spAutoFit/>
          </a:bodyPr>
          <a:lstStyle/>
          <a:p>
            <a:pPr indent="0" lvl="0" marL="342900" rtl="0" algn="l">
              <a:spcBef>
                <a:spcPts val="0"/>
              </a:spcBef>
              <a:spcAft>
                <a:spcPts val="0"/>
              </a:spcAft>
              <a:buNone/>
            </a:pPr>
            <a:r>
              <a:rPr b="1" lang="en" sz="1100">
                <a:solidFill>
                  <a:schemeClr val="dk1"/>
                </a:solidFill>
                <a:latin typeface="Times New Roman"/>
                <a:ea typeface="Times New Roman"/>
                <a:cs typeface="Times New Roman"/>
                <a:sym typeface="Times New Roman"/>
              </a:rPr>
              <a:t>                       [Figure 4]</a:t>
            </a:r>
            <a:endParaRPr b="1" sz="1100">
              <a:solidFill>
                <a:schemeClr val="dk1"/>
              </a:solidFill>
              <a:latin typeface="Times New Roman"/>
              <a:ea typeface="Times New Roman"/>
              <a:cs typeface="Times New Roman"/>
              <a:sym typeface="Times New Roman"/>
            </a:endParaRPr>
          </a:p>
          <a:p>
            <a:pPr indent="-304800" lvl="0" marL="457200" rtl="0" algn="l">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2 depicts four classifications  ( No Rain, Drizzle, Moderate Rain, and  Heavy Rain ).</a:t>
            </a:r>
            <a:endParaRPr sz="1200">
              <a:solidFill>
                <a:schemeClr val="dk1"/>
              </a:solidFill>
              <a:latin typeface="Times New Roman"/>
              <a:ea typeface="Times New Roman"/>
              <a:cs typeface="Times New Roman"/>
              <a:sym typeface="Times New Roman"/>
            </a:endParaRPr>
          </a:p>
          <a:p>
            <a:pPr indent="-292100" lvl="0" marL="457200" rtl="0" algn="just">
              <a:spcBef>
                <a:spcPts val="0"/>
              </a:spcBef>
              <a:spcAft>
                <a:spcPts val="0"/>
              </a:spcAft>
              <a:buClr>
                <a:schemeClr val="dk1"/>
              </a:buClr>
              <a:buSzPts val="1000"/>
              <a:buFont typeface="Times New Roman"/>
              <a:buChar char="●"/>
            </a:pPr>
            <a:r>
              <a:rPr lang="en" sz="1200">
                <a:solidFill>
                  <a:schemeClr val="dk1"/>
                </a:solidFill>
                <a:latin typeface="Times New Roman"/>
                <a:ea typeface="Times New Roman"/>
                <a:cs typeface="Times New Roman"/>
                <a:sym typeface="Times New Roman"/>
              </a:rPr>
              <a:t>Obtained Accuracy is 82.13%.</a:t>
            </a:r>
            <a:r>
              <a:rPr lang="en">
                <a:solidFill>
                  <a:schemeClr val="dk1"/>
                </a:solidFill>
                <a:latin typeface="Times New Roman"/>
                <a:ea typeface="Times New Roman"/>
                <a:cs typeface="Times New Roman"/>
                <a:sym typeface="Times New Roman"/>
              </a:rPr>
              <a:t>.</a:t>
            </a:r>
            <a:endParaRPr sz="1800">
              <a:solidFill>
                <a:schemeClr val="dk1"/>
              </a:solidFill>
              <a:latin typeface="Average"/>
              <a:ea typeface="Average"/>
              <a:cs typeface="Average"/>
              <a:sym typeface="Average"/>
            </a:endParaRPr>
          </a:p>
        </p:txBody>
      </p:sp>
      <p:sp>
        <p:nvSpPr>
          <p:cNvPr id="186" name="Google Shape;186;p34"/>
          <p:cNvSpPr txBox="1"/>
          <p:nvPr/>
        </p:nvSpPr>
        <p:spPr>
          <a:xfrm>
            <a:off x="0" y="0"/>
            <a:ext cx="221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rgbClr val="FFFFFF"/>
                </a:solidFill>
                <a:latin typeface="Oswald"/>
                <a:ea typeface="Oswald"/>
                <a:cs typeface="Oswald"/>
                <a:sym typeface="Oswald"/>
              </a:rPr>
              <a:t>Final Results</a:t>
            </a:r>
            <a:endParaRPr b="1" sz="2000" u="sng">
              <a:solidFill>
                <a:srgbClr val="FFFFFF"/>
              </a:solidFill>
              <a:latin typeface="Oswald"/>
              <a:ea typeface="Oswald"/>
              <a:cs typeface="Oswald"/>
              <a:sym typeface="Oswald"/>
            </a:endParaRPr>
          </a:p>
        </p:txBody>
      </p:sp>
      <p:pic>
        <p:nvPicPr>
          <p:cNvPr id="187" name="Google Shape;187;p34"/>
          <p:cNvPicPr preferRelativeResize="0"/>
          <p:nvPr/>
        </p:nvPicPr>
        <p:blipFill>
          <a:blip r:embed="rId4">
            <a:alphaModFix/>
          </a:blip>
          <a:stretch>
            <a:fillRect/>
          </a:stretch>
        </p:blipFill>
        <p:spPr>
          <a:xfrm>
            <a:off x="737825" y="1143925"/>
            <a:ext cx="3026950" cy="2922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5"/>
          <p:cNvSpPr txBox="1"/>
          <p:nvPr/>
        </p:nvSpPr>
        <p:spPr>
          <a:xfrm>
            <a:off x="436475" y="606625"/>
            <a:ext cx="3260100" cy="966300"/>
          </a:xfrm>
          <a:prstGeom prst="rect">
            <a:avLst/>
          </a:prstGeom>
          <a:noFill/>
          <a:ln>
            <a:noFill/>
          </a:ln>
        </p:spPr>
        <p:txBody>
          <a:bodyPr anchorCtr="0" anchor="t" bIns="91425" lIns="91425" spcFirstLastPara="1" rIns="91425" wrap="square" tIns="91425">
            <a:spAutoFit/>
          </a:bodyPr>
          <a:lstStyle/>
          <a:p>
            <a:pPr indent="0" lvl="0" marL="342900" rtl="0" algn="ctr">
              <a:lnSpc>
                <a:spcPct val="120000"/>
              </a:lnSpc>
              <a:spcBef>
                <a:spcPts val="0"/>
              </a:spcBef>
              <a:spcAft>
                <a:spcPts val="0"/>
              </a:spcAft>
              <a:buNone/>
            </a:pPr>
            <a:r>
              <a:rPr b="1" lang="en">
                <a:solidFill>
                  <a:schemeClr val="dk1"/>
                </a:solidFill>
                <a:latin typeface="Times New Roman"/>
                <a:ea typeface="Times New Roman"/>
                <a:cs typeface="Times New Roman"/>
                <a:sym typeface="Times New Roman"/>
              </a:rPr>
              <a:t>Logistic Regression</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100">
              <a:solidFill>
                <a:schemeClr val="dk1"/>
              </a:solidFill>
            </a:endParaRPr>
          </a:p>
          <a:p>
            <a:pPr indent="0" lvl="0" marL="0" rtl="0" algn="ctr">
              <a:spcBef>
                <a:spcPts val="0"/>
              </a:spcBef>
              <a:spcAft>
                <a:spcPts val="1000"/>
              </a:spcAft>
              <a:buNone/>
            </a:pPr>
            <a:r>
              <a:t/>
            </a:r>
            <a:endParaRPr b="1" sz="1300">
              <a:solidFill>
                <a:schemeClr val="dk1"/>
              </a:solidFill>
              <a:latin typeface="Times New Roman"/>
              <a:ea typeface="Times New Roman"/>
              <a:cs typeface="Times New Roman"/>
              <a:sym typeface="Times New Roman"/>
            </a:endParaRPr>
          </a:p>
        </p:txBody>
      </p:sp>
      <p:sp>
        <p:nvSpPr>
          <p:cNvPr id="193" name="Google Shape;193;p35"/>
          <p:cNvSpPr txBox="1"/>
          <p:nvPr/>
        </p:nvSpPr>
        <p:spPr>
          <a:xfrm>
            <a:off x="5477125" y="606625"/>
            <a:ext cx="3141900" cy="966300"/>
          </a:xfrm>
          <a:prstGeom prst="rect">
            <a:avLst/>
          </a:prstGeom>
          <a:noFill/>
          <a:ln>
            <a:noFill/>
          </a:ln>
        </p:spPr>
        <p:txBody>
          <a:bodyPr anchorCtr="0" anchor="t" bIns="91425" lIns="91425" spcFirstLastPara="1" rIns="91425" wrap="square" tIns="91425">
            <a:spAutoFit/>
          </a:bodyPr>
          <a:lstStyle/>
          <a:p>
            <a:pPr indent="0" lvl="0" marL="342900" rtl="0" algn="ctr">
              <a:lnSpc>
                <a:spcPct val="120000"/>
              </a:lnSpc>
              <a:spcBef>
                <a:spcPts val="0"/>
              </a:spcBef>
              <a:spcAft>
                <a:spcPts val="0"/>
              </a:spcAft>
              <a:buNone/>
            </a:pPr>
            <a:r>
              <a:rPr b="1" lang="en">
                <a:solidFill>
                  <a:schemeClr val="dk1"/>
                </a:solidFill>
                <a:latin typeface="Times New Roman"/>
                <a:ea typeface="Times New Roman"/>
                <a:cs typeface="Times New Roman"/>
                <a:sym typeface="Times New Roman"/>
              </a:rPr>
              <a:t>Gradient Boosting</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100">
              <a:solidFill>
                <a:schemeClr val="dk1"/>
              </a:solidFill>
            </a:endParaRPr>
          </a:p>
          <a:p>
            <a:pPr indent="0" lvl="0" marL="342900" rtl="0" algn="ctr">
              <a:spcBef>
                <a:spcPts val="0"/>
              </a:spcBef>
              <a:spcAft>
                <a:spcPts val="1000"/>
              </a:spcAft>
              <a:buNone/>
            </a:pPr>
            <a:r>
              <a:t/>
            </a:r>
            <a:endParaRPr b="1" sz="1300">
              <a:solidFill>
                <a:schemeClr val="dk1"/>
              </a:solidFill>
              <a:latin typeface="Times New Roman"/>
              <a:ea typeface="Times New Roman"/>
              <a:cs typeface="Times New Roman"/>
              <a:sym typeface="Times New Roman"/>
            </a:endParaRPr>
          </a:p>
        </p:txBody>
      </p:sp>
      <p:sp>
        <p:nvSpPr>
          <p:cNvPr id="194" name="Google Shape;194;p35"/>
          <p:cNvSpPr txBox="1"/>
          <p:nvPr/>
        </p:nvSpPr>
        <p:spPr>
          <a:xfrm>
            <a:off x="685875" y="3876096"/>
            <a:ext cx="3126300" cy="1532100"/>
          </a:xfrm>
          <a:prstGeom prst="rect">
            <a:avLst/>
          </a:prstGeom>
          <a:noFill/>
          <a:ln>
            <a:noFill/>
          </a:ln>
        </p:spPr>
        <p:txBody>
          <a:bodyPr anchorCtr="0" anchor="t" bIns="91425" lIns="91425" spcFirstLastPara="1" rIns="91425" wrap="square" tIns="91425">
            <a:spAutoFit/>
          </a:bodyPr>
          <a:lstStyle/>
          <a:p>
            <a:pPr indent="0" lvl="0" marL="342900" rtl="0" algn="l">
              <a:spcBef>
                <a:spcPts val="0"/>
              </a:spcBef>
              <a:spcAft>
                <a:spcPts val="0"/>
              </a:spcAft>
              <a:buNone/>
            </a:pPr>
            <a:r>
              <a:rPr b="1" lang="en" sz="1200">
                <a:solidFill>
                  <a:schemeClr val="dk1"/>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[Figure 5] </a:t>
            </a:r>
            <a:endParaRPr b="1" sz="1200">
              <a:solidFill>
                <a:srgbClr val="FFFFFF"/>
              </a:solidFill>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Figure 5 depicts four classifications  ( No Rain, Drizzle, Moderate Rain, and  Heavy Rain ).</a:t>
            </a:r>
            <a:endParaRPr sz="1200">
              <a:solidFill>
                <a:srgbClr val="FFFFFF"/>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obtained accuracy is 81.45%.</a:t>
            </a:r>
            <a:endParaRPr sz="1200">
              <a:solidFill>
                <a:srgbClr val="FFFFFF"/>
              </a:solidFill>
              <a:latin typeface="Times New Roman"/>
              <a:ea typeface="Times New Roman"/>
              <a:cs typeface="Times New Roman"/>
              <a:sym typeface="Times New Roman"/>
            </a:endParaRPr>
          </a:p>
          <a:p>
            <a:pPr indent="0" lvl="0" marL="342900" rtl="0" algn="l">
              <a:spcBef>
                <a:spcPts val="0"/>
              </a:spcBef>
              <a:spcAft>
                <a:spcPts val="1000"/>
              </a:spcAft>
              <a:buNone/>
            </a:pPr>
            <a:r>
              <a:t/>
            </a:r>
            <a:endParaRPr b="1" sz="1200">
              <a:solidFill>
                <a:schemeClr val="dk1"/>
              </a:solidFill>
              <a:latin typeface="Times New Roman"/>
              <a:ea typeface="Times New Roman"/>
              <a:cs typeface="Times New Roman"/>
              <a:sym typeface="Times New Roman"/>
            </a:endParaRPr>
          </a:p>
        </p:txBody>
      </p:sp>
      <p:sp>
        <p:nvSpPr>
          <p:cNvPr id="195" name="Google Shape;195;p35"/>
          <p:cNvSpPr txBox="1"/>
          <p:nvPr/>
        </p:nvSpPr>
        <p:spPr>
          <a:xfrm>
            <a:off x="5585025" y="3857646"/>
            <a:ext cx="3126300" cy="1569000"/>
          </a:xfrm>
          <a:prstGeom prst="rect">
            <a:avLst/>
          </a:prstGeom>
          <a:noFill/>
          <a:ln>
            <a:noFill/>
          </a:ln>
        </p:spPr>
        <p:txBody>
          <a:bodyPr anchorCtr="0" anchor="t" bIns="91425" lIns="91425" spcFirstLastPara="1" rIns="91425" wrap="square" tIns="91425">
            <a:spAutoFit/>
          </a:bodyPr>
          <a:lstStyle/>
          <a:p>
            <a:pPr indent="0" lvl="0" marL="342900" rtl="0" algn="ctr">
              <a:lnSpc>
                <a:spcPct val="120000"/>
              </a:lnSpc>
              <a:spcBef>
                <a:spcPts val="0"/>
              </a:spcBef>
              <a:spcAft>
                <a:spcPts val="0"/>
              </a:spcAft>
              <a:buNone/>
            </a:pPr>
            <a:r>
              <a:rPr b="1" lang="en" sz="1200">
                <a:solidFill>
                  <a:schemeClr val="dk1"/>
                </a:solidFill>
                <a:latin typeface="Times New Roman"/>
                <a:ea typeface="Times New Roman"/>
                <a:cs typeface="Times New Roman"/>
                <a:sym typeface="Times New Roman"/>
              </a:rPr>
              <a:t>[Figure 6]</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6 depicts four classifications  ( No Rain, Drizzle, Moderate Rain, and  Heavy Rain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obtained accuracy is 84.61%.</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t/>
            </a:r>
            <a:endParaRPr b="1" sz="1200">
              <a:solidFill>
                <a:schemeClr val="dk1"/>
              </a:solidFill>
              <a:latin typeface="Times New Roman"/>
              <a:ea typeface="Times New Roman"/>
              <a:cs typeface="Times New Roman"/>
              <a:sym typeface="Times New Roman"/>
            </a:endParaRPr>
          </a:p>
        </p:txBody>
      </p:sp>
      <p:sp>
        <p:nvSpPr>
          <p:cNvPr id="196" name="Google Shape;196;p35"/>
          <p:cNvSpPr txBox="1"/>
          <p:nvPr/>
        </p:nvSpPr>
        <p:spPr>
          <a:xfrm>
            <a:off x="0" y="0"/>
            <a:ext cx="221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rgbClr val="FFFFFF"/>
                </a:solidFill>
                <a:latin typeface="Oswald"/>
                <a:ea typeface="Oswald"/>
                <a:cs typeface="Oswald"/>
                <a:sym typeface="Oswald"/>
              </a:rPr>
              <a:t>Final Results</a:t>
            </a:r>
            <a:endParaRPr b="1" sz="2000" u="sng">
              <a:solidFill>
                <a:srgbClr val="FFFFFF"/>
              </a:solidFill>
              <a:latin typeface="Oswald"/>
              <a:ea typeface="Oswald"/>
              <a:cs typeface="Oswald"/>
              <a:sym typeface="Oswald"/>
            </a:endParaRPr>
          </a:p>
        </p:txBody>
      </p:sp>
      <p:pic>
        <p:nvPicPr>
          <p:cNvPr id="197" name="Google Shape;197;p35"/>
          <p:cNvPicPr preferRelativeResize="0"/>
          <p:nvPr/>
        </p:nvPicPr>
        <p:blipFill>
          <a:blip r:embed="rId3">
            <a:alphaModFix/>
          </a:blip>
          <a:stretch>
            <a:fillRect/>
          </a:stretch>
        </p:blipFill>
        <p:spPr>
          <a:xfrm>
            <a:off x="920675" y="1062850"/>
            <a:ext cx="2996700" cy="2809875"/>
          </a:xfrm>
          <a:prstGeom prst="rect">
            <a:avLst/>
          </a:prstGeom>
          <a:noFill/>
          <a:ln>
            <a:noFill/>
          </a:ln>
        </p:spPr>
      </p:pic>
      <p:pic>
        <p:nvPicPr>
          <p:cNvPr id="198" name="Google Shape;198;p35"/>
          <p:cNvPicPr preferRelativeResize="0"/>
          <p:nvPr/>
        </p:nvPicPr>
        <p:blipFill>
          <a:blip r:embed="rId4">
            <a:alphaModFix/>
          </a:blip>
          <a:stretch>
            <a:fillRect/>
          </a:stretch>
        </p:blipFill>
        <p:spPr>
          <a:xfrm>
            <a:off x="5672200" y="1062850"/>
            <a:ext cx="2951950" cy="2719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36"/>
          <p:cNvSpPr txBox="1"/>
          <p:nvPr/>
        </p:nvSpPr>
        <p:spPr>
          <a:xfrm>
            <a:off x="788975" y="492600"/>
            <a:ext cx="3260100" cy="141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Comparison of the four classifiers for the four rain classifications</a:t>
            </a:r>
            <a:endParaRPr b="1" sz="1200">
              <a:solidFill>
                <a:schemeClr val="dk1"/>
              </a:solidFill>
              <a:latin typeface="Times New Roman"/>
              <a:ea typeface="Times New Roman"/>
              <a:cs typeface="Times New Roman"/>
              <a:sym typeface="Times New Roman"/>
            </a:endParaRPr>
          </a:p>
          <a:p>
            <a:pPr indent="0" lvl="0" marL="342900" rtl="0" algn="ctr">
              <a:lnSpc>
                <a:spcPct val="120000"/>
              </a:lnSpc>
              <a:spcBef>
                <a:spcPts val="6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100">
              <a:solidFill>
                <a:schemeClr val="dk1"/>
              </a:solidFill>
            </a:endParaRPr>
          </a:p>
          <a:p>
            <a:pPr indent="0" lvl="0" marL="0" rtl="0" algn="ctr">
              <a:spcBef>
                <a:spcPts val="0"/>
              </a:spcBef>
              <a:spcAft>
                <a:spcPts val="1000"/>
              </a:spcAft>
              <a:buNone/>
            </a:pPr>
            <a:r>
              <a:t/>
            </a:r>
            <a:endParaRPr b="1" sz="1300">
              <a:solidFill>
                <a:schemeClr val="dk1"/>
              </a:solidFill>
              <a:latin typeface="Times New Roman"/>
              <a:ea typeface="Times New Roman"/>
              <a:cs typeface="Times New Roman"/>
              <a:sym typeface="Times New Roman"/>
            </a:endParaRPr>
          </a:p>
        </p:txBody>
      </p:sp>
      <p:sp>
        <p:nvSpPr>
          <p:cNvPr id="204" name="Google Shape;204;p36"/>
          <p:cNvSpPr txBox="1"/>
          <p:nvPr/>
        </p:nvSpPr>
        <p:spPr>
          <a:xfrm>
            <a:off x="5577225" y="492600"/>
            <a:ext cx="3141900" cy="141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Comparison of the two classifiers for the two classifications</a:t>
            </a:r>
            <a:endParaRPr b="1" sz="1200">
              <a:solidFill>
                <a:schemeClr val="dk1"/>
              </a:solidFill>
              <a:latin typeface="Times New Roman"/>
              <a:ea typeface="Times New Roman"/>
              <a:cs typeface="Times New Roman"/>
              <a:sym typeface="Times New Roman"/>
            </a:endParaRPr>
          </a:p>
          <a:p>
            <a:pPr indent="0" lvl="0" marL="342900" rtl="0" algn="ctr">
              <a:lnSpc>
                <a:spcPct val="120000"/>
              </a:lnSpc>
              <a:spcBef>
                <a:spcPts val="6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100">
              <a:solidFill>
                <a:schemeClr val="dk1"/>
              </a:solidFill>
            </a:endParaRPr>
          </a:p>
          <a:p>
            <a:pPr indent="0" lvl="0" marL="342900" rtl="0" algn="ctr">
              <a:spcBef>
                <a:spcPts val="0"/>
              </a:spcBef>
              <a:spcAft>
                <a:spcPts val="1000"/>
              </a:spcAft>
              <a:buNone/>
            </a:pPr>
            <a:r>
              <a:t/>
            </a:r>
            <a:endParaRPr b="1" sz="1300">
              <a:solidFill>
                <a:schemeClr val="dk1"/>
              </a:solidFill>
              <a:latin typeface="Times New Roman"/>
              <a:ea typeface="Times New Roman"/>
              <a:cs typeface="Times New Roman"/>
              <a:sym typeface="Times New Roman"/>
            </a:endParaRPr>
          </a:p>
        </p:txBody>
      </p:sp>
      <p:sp>
        <p:nvSpPr>
          <p:cNvPr id="205" name="Google Shape;205;p36"/>
          <p:cNvSpPr txBox="1"/>
          <p:nvPr/>
        </p:nvSpPr>
        <p:spPr>
          <a:xfrm>
            <a:off x="571850" y="3449325"/>
            <a:ext cx="3536700" cy="1764900"/>
          </a:xfrm>
          <a:prstGeom prst="rect">
            <a:avLst/>
          </a:prstGeom>
          <a:noFill/>
          <a:ln>
            <a:noFill/>
          </a:ln>
        </p:spPr>
        <p:txBody>
          <a:bodyPr anchorCtr="0" anchor="t" bIns="91425" lIns="91425" spcFirstLastPara="1" rIns="91425" wrap="square" tIns="91425">
            <a:spAutoFit/>
          </a:bodyPr>
          <a:lstStyle/>
          <a:p>
            <a:pPr indent="0" lvl="0" marL="342900" rtl="0" algn="l">
              <a:spcBef>
                <a:spcPts val="0"/>
              </a:spcBef>
              <a:spcAft>
                <a:spcPts val="0"/>
              </a:spcAft>
              <a:buNone/>
            </a:pPr>
            <a:r>
              <a:rPr b="1" lang="en" sz="1200">
                <a:solidFill>
                  <a:schemeClr val="dk1"/>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  [Figure 7] </a:t>
            </a:r>
            <a:endParaRPr b="1" sz="1200">
              <a:solidFill>
                <a:srgbClr val="FFFFFF"/>
              </a:solidFill>
              <a:latin typeface="Times New Roman"/>
              <a:ea typeface="Times New Roman"/>
              <a:cs typeface="Times New Roman"/>
              <a:sym typeface="Times New Roman"/>
            </a:endParaRPr>
          </a:p>
          <a:p>
            <a:pPr indent="-317500" lvl="0" marL="457200" rtl="0" algn="l">
              <a:spcBef>
                <a:spcPts val="100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Figure 6 depicts the accuracy-wise comparison of the four classifiers  ( Random forest, SVC, Logistic regression, and Gradient boosting) for the four classifications (No Rain, Drizzle, Moderate Rain, and  Heavy Rain).</a:t>
            </a:r>
            <a:endParaRPr>
              <a:solidFill>
                <a:schemeClr val="dk1"/>
              </a:solidFill>
              <a:latin typeface="Times New Roman"/>
              <a:ea typeface="Times New Roman"/>
              <a:cs typeface="Times New Roman"/>
              <a:sym typeface="Times New Roman"/>
            </a:endParaRPr>
          </a:p>
          <a:p>
            <a:pPr indent="0" lvl="0" marL="342900" rtl="0" algn="l">
              <a:spcBef>
                <a:spcPts val="1000"/>
              </a:spcBef>
              <a:spcAft>
                <a:spcPts val="1000"/>
              </a:spcAft>
              <a:buNone/>
            </a:pPr>
            <a:r>
              <a:t/>
            </a:r>
            <a:endParaRPr b="1" sz="1200">
              <a:solidFill>
                <a:schemeClr val="dk1"/>
              </a:solidFill>
              <a:latin typeface="Times New Roman"/>
              <a:ea typeface="Times New Roman"/>
              <a:cs typeface="Times New Roman"/>
              <a:sym typeface="Times New Roman"/>
            </a:endParaRPr>
          </a:p>
        </p:txBody>
      </p:sp>
      <p:sp>
        <p:nvSpPr>
          <p:cNvPr id="206" name="Google Shape;206;p36"/>
          <p:cNvSpPr txBox="1"/>
          <p:nvPr/>
        </p:nvSpPr>
        <p:spPr>
          <a:xfrm>
            <a:off x="5670950" y="3449321"/>
            <a:ext cx="3126300" cy="1356600"/>
          </a:xfrm>
          <a:prstGeom prst="rect">
            <a:avLst/>
          </a:prstGeom>
          <a:noFill/>
          <a:ln>
            <a:noFill/>
          </a:ln>
        </p:spPr>
        <p:txBody>
          <a:bodyPr anchorCtr="0" anchor="t" bIns="91425" lIns="91425" spcFirstLastPara="1" rIns="91425" wrap="square" tIns="91425">
            <a:spAutoFit/>
          </a:bodyPr>
          <a:lstStyle/>
          <a:p>
            <a:pPr indent="0" lvl="0" marL="342900" rtl="0" algn="ctr">
              <a:lnSpc>
                <a:spcPct val="120000"/>
              </a:lnSpc>
              <a:spcBef>
                <a:spcPts val="0"/>
              </a:spcBef>
              <a:spcAft>
                <a:spcPts val="0"/>
              </a:spcAft>
              <a:buNone/>
            </a:pPr>
            <a:r>
              <a:rPr b="1" lang="en" sz="1200">
                <a:solidFill>
                  <a:schemeClr val="dk1"/>
                </a:solidFill>
                <a:latin typeface="Times New Roman"/>
                <a:ea typeface="Times New Roman"/>
                <a:cs typeface="Times New Roman"/>
                <a:sym typeface="Times New Roman"/>
              </a:rPr>
              <a:t>[Figure 8]</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8 depicts the accuracy-wise comparison of the two classifiers  ( Random forest and SVC) for the two classifications (Rain and No Rain).</a:t>
            </a:r>
            <a:endParaRPr b="1" sz="1200">
              <a:solidFill>
                <a:schemeClr val="dk1"/>
              </a:solidFill>
              <a:latin typeface="Times New Roman"/>
              <a:ea typeface="Times New Roman"/>
              <a:cs typeface="Times New Roman"/>
              <a:sym typeface="Times New Roman"/>
            </a:endParaRPr>
          </a:p>
        </p:txBody>
      </p:sp>
      <p:sp>
        <p:nvSpPr>
          <p:cNvPr id="207" name="Google Shape;207;p36"/>
          <p:cNvSpPr txBox="1"/>
          <p:nvPr/>
        </p:nvSpPr>
        <p:spPr>
          <a:xfrm>
            <a:off x="0" y="0"/>
            <a:ext cx="221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rgbClr val="FFFFFF"/>
                </a:solidFill>
                <a:latin typeface="Oswald"/>
                <a:ea typeface="Oswald"/>
                <a:cs typeface="Oswald"/>
                <a:sym typeface="Oswald"/>
              </a:rPr>
              <a:t>Final Results</a:t>
            </a:r>
            <a:endParaRPr b="1" sz="2000" u="sng">
              <a:solidFill>
                <a:srgbClr val="FFFFFF"/>
              </a:solidFill>
              <a:latin typeface="Oswald"/>
              <a:ea typeface="Oswald"/>
              <a:cs typeface="Oswald"/>
              <a:sym typeface="Oswald"/>
            </a:endParaRPr>
          </a:p>
        </p:txBody>
      </p:sp>
      <p:pic>
        <p:nvPicPr>
          <p:cNvPr id="208" name="Google Shape;208;p36"/>
          <p:cNvPicPr preferRelativeResize="0"/>
          <p:nvPr/>
        </p:nvPicPr>
        <p:blipFill>
          <a:blip r:embed="rId3">
            <a:alphaModFix/>
          </a:blip>
          <a:stretch>
            <a:fillRect/>
          </a:stretch>
        </p:blipFill>
        <p:spPr>
          <a:xfrm>
            <a:off x="571850" y="1068275"/>
            <a:ext cx="3694350" cy="2242100"/>
          </a:xfrm>
          <a:prstGeom prst="rect">
            <a:avLst/>
          </a:prstGeom>
          <a:noFill/>
          <a:ln>
            <a:noFill/>
          </a:ln>
        </p:spPr>
      </p:pic>
      <p:pic>
        <p:nvPicPr>
          <p:cNvPr id="209" name="Google Shape;209;p36"/>
          <p:cNvPicPr preferRelativeResize="0"/>
          <p:nvPr/>
        </p:nvPicPr>
        <p:blipFill>
          <a:blip r:embed="rId4">
            <a:alphaModFix/>
          </a:blip>
          <a:stretch>
            <a:fillRect/>
          </a:stretch>
        </p:blipFill>
        <p:spPr>
          <a:xfrm>
            <a:off x="5428050" y="1068275"/>
            <a:ext cx="3440246" cy="224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22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Conclusion</a:t>
            </a:r>
            <a:endParaRPr b="1" u="sng"/>
          </a:p>
        </p:txBody>
      </p:sp>
      <p:sp>
        <p:nvSpPr>
          <p:cNvPr id="215" name="Google Shape;215;p37"/>
          <p:cNvSpPr txBox="1"/>
          <p:nvPr>
            <p:ph idx="1" type="body"/>
          </p:nvPr>
        </p:nvSpPr>
        <p:spPr>
          <a:xfrm>
            <a:off x="311700" y="852050"/>
            <a:ext cx="8520600" cy="4083600"/>
          </a:xfrm>
          <a:prstGeom prst="rect">
            <a:avLst/>
          </a:prstGeom>
        </p:spPr>
        <p:txBody>
          <a:bodyPr anchorCtr="0" anchor="t" bIns="91425" lIns="91425" spcFirstLastPara="1" rIns="91425" wrap="square" tIns="91425">
            <a:normAutofit/>
          </a:bodyPr>
          <a:lstStyle/>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The accuracy of various classifiers such as Random forest, SVC, logistic, and Gradient boosting has been analyzed in our article. </a:t>
            </a:r>
            <a:endParaRPr b="1"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The default accuracy of the random forest classifier (Before applying the permutation importance) is 92.7%. The accuracy improves to 93.4% after applying the permutation importance feature selection.  </a:t>
            </a:r>
            <a:endParaRPr b="1"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Whereas, the default accuracy of the Support vector classifier (Before applying the permutation importance) is 86%. </a:t>
            </a:r>
            <a:endParaRPr b="1"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The accuracy improves to  91%  after applying the permutation importance. As a result, the permutation importance feature selection helped us improve the model’s accuracy. </a:t>
            </a:r>
            <a:endParaRPr b="1"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We discovered from the comparison graphs that training a model for only two classifications (Rain and No-Rain) gradually increases the model accuracy. </a:t>
            </a:r>
            <a:endParaRPr b="1"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However, if we want a more detailed outcome and we increase the number of classifications (No rain, Drizzle, Moderate rain, and heavy rain ), the obtained accuracy is in the range of 80%~85%.  </a:t>
            </a:r>
            <a:endParaRPr b="1"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b="1" lang="en" sz="1500">
                <a:solidFill>
                  <a:schemeClr val="dk1"/>
                </a:solidFill>
                <a:highlight>
                  <a:schemeClr val="lt1"/>
                </a:highlight>
                <a:latin typeface="Arial"/>
                <a:ea typeface="Arial"/>
                <a:cs typeface="Arial"/>
                <a:sym typeface="Arial"/>
              </a:rPr>
              <a:t>Furthermore, in the case of four classifications, gradient boosting achieves the highest accuracy. Random Forest is the second best model in terms of accuracy. </a:t>
            </a:r>
            <a:endParaRPr sz="1500">
              <a:solidFill>
                <a:schemeClr val="dk1"/>
              </a:solidFill>
              <a:highlight>
                <a:schemeClr val="l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3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Role of each group member</a:t>
            </a:r>
            <a:endParaRPr b="1" u="sng"/>
          </a:p>
        </p:txBody>
      </p:sp>
      <p:graphicFrame>
        <p:nvGraphicFramePr>
          <p:cNvPr id="221" name="Google Shape;221;p38"/>
          <p:cNvGraphicFramePr/>
          <p:nvPr/>
        </p:nvGraphicFramePr>
        <p:xfrm>
          <a:off x="448200" y="1989800"/>
          <a:ext cx="3000000" cy="3000000"/>
        </p:xfrm>
        <a:graphic>
          <a:graphicData uri="http://schemas.openxmlformats.org/drawingml/2006/table">
            <a:tbl>
              <a:tblPr>
                <a:noFill/>
                <a:tableStyleId>{2251B686-782A-4D65-A542-40FE13087958}</a:tableStyleId>
              </a:tblPr>
              <a:tblGrid>
                <a:gridCol w="1535225"/>
                <a:gridCol w="1535225"/>
                <a:gridCol w="1535225"/>
                <a:gridCol w="1535225"/>
                <a:gridCol w="1535225"/>
              </a:tblGrid>
              <a:tr h="396200">
                <a:tc>
                  <a:txBody>
                    <a:bodyPr/>
                    <a:lstStyle/>
                    <a:p>
                      <a:pPr indent="0" lvl="0" marL="0" rtl="0" algn="ctr">
                        <a:spcBef>
                          <a:spcPts val="0"/>
                        </a:spcBef>
                        <a:spcAft>
                          <a:spcPts val="0"/>
                        </a:spcAft>
                        <a:buNone/>
                      </a:pPr>
                      <a:r>
                        <a:rPr lang="en">
                          <a:solidFill>
                            <a:srgbClr val="FFFFFF"/>
                          </a:solidFill>
                        </a:rPr>
                        <a:t>Tasks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Deep</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Devarsh</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Dhruv</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Vishvas</a:t>
                      </a:r>
                      <a:endParaRPr>
                        <a:solidFill>
                          <a:srgbClr val="FFFFFF"/>
                        </a:solidFill>
                      </a:endParaRPr>
                    </a:p>
                  </a:txBody>
                  <a:tcPr marT="91425" marB="91425" marR="91425" marL="91425"/>
                </a:tc>
              </a:tr>
              <a:tr h="396200">
                <a:tc>
                  <a:txBody>
                    <a:bodyPr/>
                    <a:lstStyle/>
                    <a:p>
                      <a:pPr indent="0" lvl="0" marL="0" rtl="0" algn="ctr">
                        <a:spcBef>
                          <a:spcPts val="0"/>
                        </a:spcBef>
                        <a:spcAft>
                          <a:spcPts val="0"/>
                        </a:spcAft>
                        <a:buNone/>
                      </a:pPr>
                      <a:r>
                        <a:rPr lang="en">
                          <a:solidFill>
                            <a:srgbClr val="FFFFFF"/>
                          </a:solidFill>
                        </a:rPr>
                        <a:t>Coding</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r>
              <a:tr h="396200">
                <a:tc>
                  <a:txBody>
                    <a:bodyPr/>
                    <a:lstStyle/>
                    <a:p>
                      <a:pPr indent="0" lvl="0" marL="0" rtl="0" algn="ctr">
                        <a:spcBef>
                          <a:spcPts val="0"/>
                        </a:spcBef>
                        <a:spcAft>
                          <a:spcPts val="0"/>
                        </a:spcAft>
                        <a:buNone/>
                      </a:pPr>
                      <a:r>
                        <a:rPr lang="en">
                          <a:solidFill>
                            <a:srgbClr val="FFFFFF"/>
                          </a:solidFill>
                        </a:rPr>
                        <a:t>Report Writing</a:t>
                      </a:r>
                      <a:endParaRPr>
                        <a:solidFill>
                          <a:srgbClr val="FFFFFF"/>
                        </a:solidFill>
                      </a:endParaRPr>
                    </a:p>
                  </a:txBody>
                  <a:tcPr marT="91425" marB="91425" marR="91425" marL="91425"/>
                </a:tc>
                <a:tc>
                  <a:txBody>
                    <a:bodyPr/>
                    <a:lstStyle/>
                    <a:p>
                      <a:pPr indent="0" lvl="0" marL="0" rtl="0" algn="ctr">
                        <a:spcBef>
                          <a:spcPts val="0"/>
                        </a:spcBef>
                        <a:spcAft>
                          <a:spcPts val="0"/>
                        </a:spcAft>
                        <a:buClr>
                          <a:srgbClr val="000000"/>
                        </a:buClr>
                        <a:buSzPts val="1100"/>
                        <a:buFont typeface="Arial"/>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r>
              <a:tr h="822925">
                <a:tc>
                  <a:txBody>
                    <a:bodyPr/>
                    <a:lstStyle/>
                    <a:p>
                      <a:pPr indent="0" lvl="0" marL="0" rtl="0" algn="ctr">
                        <a:spcBef>
                          <a:spcPts val="0"/>
                        </a:spcBef>
                        <a:spcAft>
                          <a:spcPts val="0"/>
                        </a:spcAft>
                        <a:buNone/>
                      </a:pPr>
                      <a:r>
                        <a:rPr lang="en">
                          <a:solidFill>
                            <a:srgbClr val="FFFFFF"/>
                          </a:solidFill>
                        </a:rPr>
                        <a:t>Documentation and Presentation</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3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References</a:t>
            </a:r>
            <a:endParaRPr b="1" u="sng"/>
          </a:p>
        </p:txBody>
      </p:sp>
      <p:sp>
        <p:nvSpPr>
          <p:cNvPr id="227" name="Google Shape;227;p39"/>
          <p:cNvSpPr txBox="1"/>
          <p:nvPr>
            <p:ph idx="1" type="body"/>
          </p:nvPr>
        </p:nvSpPr>
        <p:spPr>
          <a:xfrm>
            <a:off x="311700" y="852050"/>
            <a:ext cx="8520600" cy="4083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2800">
              <a:solidFill>
                <a:srgbClr val="FFFFFF"/>
              </a:solidFill>
              <a:latin typeface="Arial"/>
              <a:ea typeface="Arial"/>
              <a:cs typeface="Arial"/>
              <a:sym typeface="Arial"/>
            </a:endParaRPr>
          </a:p>
          <a:p>
            <a:pPr indent="0" lvl="0" marL="457200" rtl="0" algn="l">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600">
              <a:solidFill>
                <a:srgbClr val="FFFFFF"/>
              </a:solidFill>
              <a:latin typeface="Arial"/>
              <a:ea typeface="Arial"/>
              <a:cs typeface="Arial"/>
              <a:sym typeface="Arial"/>
            </a:endParaRPr>
          </a:p>
          <a:p>
            <a:pPr indent="0" lvl="0" marL="0" rtl="0" algn="l">
              <a:spcBef>
                <a:spcPts val="1200"/>
              </a:spcBef>
              <a:spcAft>
                <a:spcPts val="1200"/>
              </a:spcAft>
              <a:buNone/>
            </a:pPr>
            <a:r>
              <a:t/>
            </a:r>
            <a:endParaRPr/>
          </a:p>
        </p:txBody>
      </p:sp>
      <p:sp>
        <p:nvSpPr>
          <p:cNvPr id="228" name="Google Shape;228;p39"/>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Char char="●"/>
            </a:pPr>
            <a:r>
              <a:rPr lang="en" sz="1800" u="sng">
                <a:solidFill>
                  <a:srgbClr val="FFFFFF"/>
                </a:solidFill>
                <a:hlinkClick r:id="rId3">
                  <a:extLst>
                    <a:ext uri="{A12FA001-AC4F-418D-AE19-62706E023703}">
                      <ahyp:hlinkClr val="tx"/>
                    </a:ext>
                  </a:extLst>
                </a:hlinkClick>
              </a:rPr>
              <a:t>https://towardsdatascience.com/obtain-historical-weather-forecast-data-in-csv-format-using-python-5a6c090fc828</a:t>
            </a:r>
            <a:endParaRPr sz="18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1800" u="sng">
                <a:solidFill>
                  <a:srgbClr val="FFFFFF"/>
                </a:solidFill>
                <a:hlinkClick r:id="rId4">
                  <a:extLst>
                    <a:ext uri="{A12FA001-AC4F-418D-AE19-62706E023703}">
                      <ahyp:hlinkClr val="tx"/>
                    </a:ext>
                  </a:extLst>
                </a:hlinkClick>
              </a:rPr>
              <a:t>https://www.ijstr.org/final-print/jan2020/Prediction-Of-Rainfall-Using-Machine-Learning-Techniques.pdf</a:t>
            </a:r>
            <a:endParaRPr sz="18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1800" u="sng">
                <a:solidFill>
                  <a:srgbClr val="FFFFFF"/>
                </a:solidFill>
                <a:hlinkClick r:id="rId5">
                  <a:extLst>
                    <a:ext uri="{A12FA001-AC4F-418D-AE19-62706E023703}">
                      <ahyp:hlinkClr val="tx"/>
                    </a:ext>
                  </a:extLst>
                </a:hlinkClick>
              </a:rPr>
              <a:t>https://machinelearningmastery.com/feature-selection-with-real-and-categorical-data/</a:t>
            </a:r>
            <a:endParaRPr sz="1800">
              <a:solidFill>
                <a:srgbClr val="FFFFFF"/>
              </a:solidFill>
            </a:endParaRPr>
          </a:p>
          <a:p>
            <a:pPr indent="0" lvl="0" marL="457200" rtl="0" algn="l">
              <a:lnSpc>
                <a:spcPct val="115000"/>
              </a:lnSpc>
              <a:spcBef>
                <a:spcPts val="1600"/>
              </a:spcBef>
              <a:spcAft>
                <a:spcPts val="0"/>
              </a:spcAft>
              <a:buNone/>
            </a:pPr>
            <a:r>
              <a:t/>
            </a:r>
            <a:endParaRPr sz="1800">
              <a:solidFill>
                <a:srgbClr val="FFFFFF"/>
              </a:solidFill>
            </a:endParaRPr>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6"/>
          <p:cNvSpPr txBox="1"/>
          <p:nvPr>
            <p:ph type="title"/>
          </p:nvPr>
        </p:nvSpPr>
        <p:spPr>
          <a:xfrm>
            <a:off x="311700" y="43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a:t>
            </a:r>
            <a:endParaRPr b="1" u="sng"/>
          </a:p>
        </p:txBody>
      </p:sp>
      <p:sp>
        <p:nvSpPr>
          <p:cNvPr id="112" name="Google Shape;112;p26"/>
          <p:cNvSpPr txBox="1"/>
          <p:nvPr>
            <p:ph idx="1" type="body"/>
          </p:nvPr>
        </p:nvSpPr>
        <p:spPr>
          <a:xfrm>
            <a:off x="311700" y="1067300"/>
            <a:ext cx="8520600" cy="3868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t/>
            </a:r>
            <a:endParaRPr sz="2800">
              <a:solidFill>
                <a:srgbClr val="FFFFFF"/>
              </a:solidFill>
              <a:latin typeface="Arial"/>
              <a:ea typeface="Arial"/>
              <a:cs typeface="Arial"/>
              <a:sym typeface="Arial"/>
            </a:endParaRPr>
          </a:p>
          <a:p>
            <a:pPr indent="-323850" lvl="0" marL="457200" rtl="0" algn="l">
              <a:spcBef>
                <a:spcPts val="1200"/>
              </a:spcBef>
              <a:spcAft>
                <a:spcPts val="0"/>
              </a:spcAft>
              <a:buClr>
                <a:srgbClr val="FFFFFF"/>
              </a:buClr>
              <a:buSzPts val="1500"/>
              <a:buFont typeface="Arial"/>
              <a:buChar char="●"/>
            </a:pPr>
            <a:r>
              <a:rPr lang="en" sz="1500">
                <a:solidFill>
                  <a:srgbClr val="FFFFFF"/>
                </a:solidFill>
                <a:latin typeface="Arial"/>
                <a:ea typeface="Arial"/>
                <a:cs typeface="Arial"/>
                <a:sym typeface="Arial"/>
              </a:rPr>
              <a:t>Rainfall prediction is a major problem for the meteorological department as it is closely associated with the economy and human life. </a:t>
            </a:r>
            <a:endParaRPr sz="1500">
              <a:solidFill>
                <a:srgbClr val="FFFFFF"/>
              </a:solidFill>
              <a:latin typeface="Arial"/>
              <a:ea typeface="Arial"/>
              <a:cs typeface="Arial"/>
              <a:sym typeface="Arial"/>
            </a:endParaRPr>
          </a:p>
          <a:p>
            <a:pPr indent="-323850" lvl="0" marL="457200" rtl="0" algn="l">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Accuracy of rainfall forecasting has great importance for countries like India whose economy is highly dependent on agriculture. </a:t>
            </a:r>
            <a:endParaRPr sz="1500">
              <a:solidFill>
                <a:srgbClr val="FFFFFF"/>
              </a:solidFill>
              <a:latin typeface="Arial"/>
              <a:ea typeface="Arial"/>
              <a:cs typeface="Arial"/>
              <a:sym typeface="Arial"/>
            </a:endParaRPr>
          </a:p>
          <a:p>
            <a:pPr indent="-323850" lvl="0" marL="457200" rtl="0" algn="l">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There are hardware devices for predicting rainfall by using the weather conditions like temperature, humidity, etc. But these traditional methods cannot work efficiently. However, by using machine learning techniques we can produce accurate results by analyzing historical rainfall data. </a:t>
            </a:r>
            <a:endParaRPr sz="1500">
              <a:solidFill>
                <a:srgbClr val="FFFFFF"/>
              </a:solidFill>
              <a:latin typeface="Arial"/>
              <a:ea typeface="Arial"/>
              <a:cs typeface="Arial"/>
              <a:sym typeface="Arial"/>
            </a:endParaRPr>
          </a:p>
          <a:p>
            <a:pPr indent="0" lvl="0" marL="0" rtl="0" algn="l">
              <a:spcBef>
                <a:spcPts val="1200"/>
              </a:spcBef>
              <a:spcAft>
                <a:spcPts val="0"/>
              </a:spcAft>
              <a:buNone/>
            </a:pPr>
            <a:r>
              <a:t/>
            </a:r>
            <a:endParaRPr sz="1600">
              <a:solidFill>
                <a:srgbClr val="FFFFF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43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a:t>
            </a:r>
            <a:endParaRPr b="1" u="sng"/>
          </a:p>
        </p:txBody>
      </p:sp>
      <p:sp>
        <p:nvSpPr>
          <p:cNvPr id="118" name="Google Shape;118;p27"/>
          <p:cNvSpPr txBox="1"/>
          <p:nvPr>
            <p:ph idx="1" type="body"/>
          </p:nvPr>
        </p:nvSpPr>
        <p:spPr>
          <a:xfrm>
            <a:off x="311700" y="852050"/>
            <a:ext cx="8520600" cy="4083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t/>
            </a:r>
            <a:endParaRPr sz="2800">
              <a:solidFill>
                <a:srgbClr val="FFFFFF"/>
              </a:solidFill>
              <a:latin typeface="Arial"/>
              <a:ea typeface="Arial"/>
              <a:cs typeface="Arial"/>
              <a:sym typeface="Arial"/>
            </a:endParaRPr>
          </a:p>
          <a:p>
            <a:pPr indent="-323850" lvl="0" marL="457200" rtl="0" algn="l">
              <a:spcBef>
                <a:spcPts val="1200"/>
              </a:spcBef>
              <a:spcAft>
                <a:spcPts val="0"/>
              </a:spcAft>
              <a:buClr>
                <a:srgbClr val="FFFFFF"/>
              </a:buClr>
              <a:buSzPts val="1500"/>
              <a:buFont typeface="Arial"/>
              <a:buChar char="●"/>
            </a:pPr>
            <a:r>
              <a:rPr lang="en" sz="1500">
                <a:solidFill>
                  <a:srgbClr val="FFFFFF"/>
                </a:solidFill>
                <a:latin typeface="Arial"/>
                <a:ea typeface="Arial"/>
                <a:cs typeface="Arial"/>
                <a:sym typeface="Arial"/>
              </a:rPr>
              <a:t>India is primarily an agricultural country, with crop productivity and rainfall playing a large role in its economy. </a:t>
            </a:r>
            <a:endParaRPr sz="1500">
              <a:solidFill>
                <a:srgbClr val="FFFFFF"/>
              </a:solidFill>
              <a:latin typeface="Arial"/>
              <a:ea typeface="Arial"/>
              <a:cs typeface="Arial"/>
              <a:sym typeface="Arial"/>
            </a:endParaRPr>
          </a:p>
          <a:p>
            <a:pPr indent="-323850" lvl="0" marL="457200" rtl="0" algn="l">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Rainfall prediction is required and mandatory for all farmers in order to analyze crop productivity. </a:t>
            </a:r>
            <a:endParaRPr sz="1500">
              <a:solidFill>
                <a:srgbClr val="FFFFFF"/>
              </a:solidFill>
              <a:latin typeface="Arial"/>
              <a:ea typeface="Arial"/>
              <a:cs typeface="Arial"/>
              <a:sym typeface="Arial"/>
            </a:endParaRPr>
          </a:p>
          <a:p>
            <a:pPr indent="-323850" lvl="0" marL="457200" rtl="0" algn="l">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The imprecise and inaccurate prediction lead to inefficient management of crisis like poor agriculture, poor water reserves and poor management of floods.</a:t>
            </a:r>
            <a:endParaRPr sz="1500">
              <a:solidFill>
                <a:srgbClr val="FFFFFF"/>
              </a:solidFill>
              <a:latin typeface="Arial"/>
              <a:ea typeface="Arial"/>
              <a:cs typeface="Arial"/>
              <a:sym typeface="Arial"/>
            </a:endParaRPr>
          </a:p>
          <a:p>
            <a:pPr indent="-323850" lvl="0" marL="457200" rtl="0" algn="l">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Predicting the condition of the atmosphere using science and technology is known as rainfall prediction.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600">
              <a:solidFill>
                <a:srgbClr val="FFFFF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GANTT Chart </a:t>
            </a:r>
            <a:endParaRPr b="1" u="sng"/>
          </a:p>
        </p:txBody>
      </p:sp>
      <p:graphicFrame>
        <p:nvGraphicFramePr>
          <p:cNvPr id="124" name="Google Shape;124;p28"/>
          <p:cNvGraphicFramePr/>
          <p:nvPr/>
        </p:nvGraphicFramePr>
        <p:xfrm>
          <a:off x="104229" y="1036197"/>
          <a:ext cx="3000000" cy="3000000"/>
        </p:xfrm>
        <a:graphic>
          <a:graphicData uri="http://schemas.openxmlformats.org/drawingml/2006/table">
            <a:tbl>
              <a:tblPr bandRow="1" firstRow="1">
                <a:noFill/>
                <a:tableStyleId>{9B93DD87-2D69-4D82-9951-67C0939F5E14}</a:tableStyleId>
              </a:tblPr>
              <a:tblGrid>
                <a:gridCol w="2620200"/>
                <a:gridCol w="765650"/>
                <a:gridCol w="765650"/>
                <a:gridCol w="765650"/>
                <a:gridCol w="765650"/>
                <a:gridCol w="765650"/>
                <a:gridCol w="765650"/>
                <a:gridCol w="765650"/>
                <a:gridCol w="844125"/>
              </a:tblGrid>
              <a:tr h="484375">
                <a:tc>
                  <a:txBody>
                    <a:bodyPr/>
                    <a:lstStyle/>
                    <a:p>
                      <a:pPr indent="0" lvl="0" marL="0" marR="0" rtl="0" algn="l">
                        <a:spcBef>
                          <a:spcPts val="0"/>
                        </a:spcBef>
                        <a:spcAft>
                          <a:spcPts val="0"/>
                        </a:spcAft>
                        <a:buNone/>
                      </a:pPr>
                      <a:r>
                        <a:rPr lang="en">
                          <a:solidFill>
                            <a:srgbClr val="00CC99"/>
                          </a:solidFill>
                          <a:latin typeface="Century Gothic"/>
                          <a:ea typeface="Century Gothic"/>
                          <a:cs typeface="Century Gothic"/>
                          <a:sym typeface="Century Gothic"/>
                        </a:rPr>
                        <a:t>Document Analysis</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rowSpan="8">
                  <a:txBody>
                    <a:bodyPr/>
                    <a:lstStyle/>
                    <a:p>
                      <a:pPr indent="0" lvl="0" marL="0" marR="0" rtl="0" algn="l">
                        <a:spcBef>
                          <a:spcPts val="0"/>
                        </a:spcBef>
                        <a:spcAft>
                          <a:spcPts val="0"/>
                        </a:spcAft>
                        <a:buNone/>
                      </a:pPr>
                      <a:r>
                        <a:t/>
                      </a:r>
                      <a:endParaRPr sz="1800"/>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r>
              <a:tr h="550375">
                <a:tc>
                  <a:txBody>
                    <a:bodyPr/>
                    <a:lstStyle/>
                    <a:p>
                      <a:pPr indent="0" lvl="0" marL="0" marR="0" rtl="0" algn="l">
                        <a:spcBef>
                          <a:spcPts val="0"/>
                        </a:spcBef>
                        <a:spcAft>
                          <a:spcPts val="0"/>
                        </a:spcAft>
                        <a:buNone/>
                      </a:pPr>
                      <a:r>
                        <a:rPr b="1" lang="en">
                          <a:solidFill>
                            <a:srgbClr val="FFC000"/>
                          </a:solidFill>
                          <a:latin typeface="Century Gothic"/>
                          <a:ea typeface="Century Gothic"/>
                          <a:cs typeface="Century Gothic"/>
                          <a:sym typeface="Century Gothic"/>
                        </a:rPr>
                        <a:t>Dataset</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r h="484375">
                <a:tc>
                  <a:txBody>
                    <a:bodyPr/>
                    <a:lstStyle/>
                    <a:p>
                      <a:pPr indent="0" lvl="0" marL="0" marR="0" rtl="0" algn="l">
                        <a:spcBef>
                          <a:spcPts val="0"/>
                        </a:spcBef>
                        <a:spcAft>
                          <a:spcPts val="0"/>
                        </a:spcAft>
                        <a:buNone/>
                      </a:pPr>
                      <a:r>
                        <a:rPr b="1" lang="en">
                          <a:solidFill>
                            <a:srgbClr val="0099FF"/>
                          </a:solidFill>
                          <a:latin typeface="Century Gothic"/>
                          <a:ea typeface="Century Gothic"/>
                          <a:cs typeface="Century Gothic"/>
                          <a:sym typeface="Century Gothic"/>
                        </a:rPr>
                        <a:t>Data Preprocessing</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r h="484375">
                <a:tc>
                  <a:txBody>
                    <a:bodyPr/>
                    <a:lstStyle/>
                    <a:p>
                      <a:pPr indent="0" lvl="0" marL="0" marR="0" rtl="0" algn="l">
                        <a:spcBef>
                          <a:spcPts val="0"/>
                        </a:spcBef>
                        <a:spcAft>
                          <a:spcPts val="0"/>
                        </a:spcAft>
                        <a:buNone/>
                      </a:pPr>
                      <a:r>
                        <a:rPr b="1" lang="en">
                          <a:solidFill>
                            <a:srgbClr val="92D050"/>
                          </a:solidFill>
                          <a:latin typeface="Century Gothic"/>
                          <a:ea typeface="Century Gothic"/>
                          <a:cs typeface="Century Gothic"/>
                          <a:sym typeface="Century Gothic"/>
                        </a:rPr>
                        <a:t>Regression Models</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r h="484375">
                <a:tc>
                  <a:txBody>
                    <a:bodyPr/>
                    <a:lstStyle/>
                    <a:p>
                      <a:pPr indent="0" lvl="0" marL="0" marR="0" rtl="0" algn="l">
                        <a:spcBef>
                          <a:spcPts val="0"/>
                        </a:spcBef>
                        <a:spcAft>
                          <a:spcPts val="0"/>
                        </a:spcAft>
                        <a:buNone/>
                      </a:pPr>
                      <a:r>
                        <a:rPr b="1" lang="en">
                          <a:solidFill>
                            <a:srgbClr val="FF5050"/>
                          </a:solidFill>
                          <a:latin typeface="Century Gothic"/>
                          <a:ea typeface="Century Gothic"/>
                          <a:cs typeface="Century Gothic"/>
                          <a:sym typeface="Century Gothic"/>
                        </a:rPr>
                        <a:t>Feature Selection</a:t>
                      </a:r>
                      <a:endParaRPr>
                        <a:solidFill>
                          <a:srgbClr val="FF5050"/>
                        </a:solidFill>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r h="484375">
                <a:tc>
                  <a:txBody>
                    <a:bodyPr/>
                    <a:lstStyle/>
                    <a:p>
                      <a:pPr indent="0" lvl="0" marL="0" marR="0" rtl="0" algn="l">
                        <a:spcBef>
                          <a:spcPts val="0"/>
                        </a:spcBef>
                        <a:spcAft>
                          <a:spcPts val="0"/>
                        </a:spcAft>
                        <a:buNone/>
                      </a:pPr>
                      <a:r>
                        <a:rPr b="1" lang="en">
                          <a:solidFill>
                            <a:srgbClr val="CC66FF"/>
                          </a:solidFill>
                          <a:latin typeface="Century Gothic"/>
                          <a:ea typeface="Century Gothic"/>
                          <a:cs typeface="Century Gothic"/>
                          <a:sym typeface="Century Gothic"/>
                        </a:rPr>
                        <a:t>Classifier Models</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r h="484375">
                <a:tc>
                  <a:txBody>
                    <a:bodyPr/>
                    <a:lstStyle/>
                    <a:p>
                      <a:pPr indent="0" lvl="0" marL="0" marR="0" rtl="0" algn="l">
                        <a:spcBef>
                          <a:spcPts val="0"/>
                        </a:spcBef>
                        <a:spcAft>
                          <a:spcPts val="0"/>
                        </a:spcAft>
                        <a:buNone/>
                      </a:pPr>
                      <a:r>
                        <a:rPr b="1" lang="en">
                          <a:solidFill>
                            <a:srgbClr val="0070C0"/>
                          </a:solidFill>
                          <a:latin typeface="Century Gothic"/>
                          <a:ea typeface="Century Gothic"/>
                          <a:cs typeface="Century Gothic"/>
                          <a:sym typeface="Century Gothic"/>
                        </a:rPr>
                        <a:t>Comparison</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r h="484375">
                <a:tc>
                  <a:txBody>
                    <a:bodyPr/>
                    <a:lstStyle/>
                    <a:p>
                      <a:pPr indent="0" lvl="0" marL="0" rtl="0" algn="l">
                        <a:spcBef>
                          <a:spcPts val="0"/>
                        </a:spcBef>
                        <a:spcAft>
                          <a:spcPts val="0"/>
                        </a:spcAft>
                        <a:buNone/>
                      </a:pPr>
                      <a:r>
                        <a:rPr b="1" lang="en">
                          <a:solidFill>
                            <a:srgbClr val="FA0000"/>
                          </a:solidFill>
                          <a:latin typeface="Century Gothic"/>
                          <a:ea typeface="Century Gothic"/>
                          <a:cs typeface="Century Gothic"/>
                          <a:sym typeface="Century Gothic"/>
                        </a:rPr>
                        <a:t>Documentation</a:t>
                      </a:r>
                      <a:endParaRPr b="1">
                        <a:solidFill>
                          <a:srgbClr val="FA0000"/>
                        </a:solidFill>
                        <a:latin typeface="Century Gothic"/>
                        <a:ea typeface="Century Gothic"/>
                        <a:cs typeface="Century Gothic"/>
                        <a:sym typeface="Century Gothic"/>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sp>
        <p:nvSpPr>
          <p:cNvPr id="125" name="Google Shape;125;p28"/>
          <p:cNvSpPr txBox="1"/>
          <p:nvPr/>
        </p:nvSpPr>
        <p:spPr>
          <a:xfrm>
            <a:off x="2649650"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1</a:t>
            </a:r>
            <a:endParaRPr b="1" sz="1100">
              <a:solidFill>
                <a:srgbClr val="FFFFFF"/>
              </a:solidFill>
            </a:endParaRPr>
          </a:p>
        </p:txBody>
      </p:sp>
      <p:sp>
        <p:nvSpPr>
          <p:cNvPr id="126" name="Google Shape;126;p28"/>
          <p:cNvSpPr txBox="1"/>
          <p:nvPr/>
        </p:nvSpPr>
        <p:spPr>
          <a:xfrm>
            <a:off x="3428519"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2</a:t>
            </a:r>
            <a:endParaRPr b="1" sz="1100">
              <a:solidFill>
                <a:srgbClr val="FFFFFF"/>
              </a:solidFill>
            </a:endParaRPr>
          </a:p>
        </p:txBody>
      </p:sp>
      <p:sp>
        <p:nvSpPr>
          <p:cNvPr id="127" name="Google Shape;127;p28"/>
          <p:cNvSpPr txBox="1"/>
          <p:nvPr/>
        </p:nvSpPr>
        <p:spPr>
          <a:xfrm>
            <a:off x="4193417"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3</a:t>
            </a:r>
            <a:endParaRPr b="1" sz="1100">
              <a:solidFill>
                <a:srgbClr val="FFFFFF"/>
              </a:solidFill>
            </a:endParaRPr>
          </a:p>
        </p:txBody>
      </p:sp>
      <p:sp>
        <p:nvSpPr>
          <p:cNvPr id="128" name="Google Shape;128;p28"/>
          <p:cNvSpPr txBox="1"/>
          <p:nvPr/>
        </p:nvSpPr>
        <p:spPr>
          <a:xfrm>
            <a:off x="4958282"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4</a:t>
            </a:r>
            <a:endParaRPr b="1" sz="1100">
              <a:solidFill>
                <a:srgbClr val="FFFFFF"/>
              </a:solidFill>
            </a:endParaRPr>
          </a:p>
        </p:txBody>
      </p:sp>
      <p:sp>
        <p:nvSpPr>
          <p:cNvPr id="129" name="Google Shape;129;p28"/>
          <p:cNvSpPr txBox="1"/>
          <p:nvPr/>
        </p:nvSpPr>
        <p:spPr>
          <a:xfrm>
            <a:off x="5737185"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5</a:t>
            </a:r>
            <a:endParaRPr b="1" sz="1100">
              <a:solidFill>
                <a:srgbClr val="FFFFFF"/>
              </a:solidFill>
            </a:endParaRPr>
          </a:p>
        </p:txBody>
      </p:sp>
      <p:sp>
        <p:nvSpPr>
          <p:cNvPr id="130" name="Google Shape;130;p28"/>
          <p:cNvSpPr txBox="1"/>
          <p:nvPr/>
        </p:nvSpPr>
        <p:spPr>
          <a:xfrm>
            <a:off x="6488046"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6</a:t>
            </a:r>
            <a:endParaRPr b="1" sz="1100">
              <a:solidFill>
                <a:srgbClr val="FFFFFF"/>
              </a:solidFill>
            </a:endParaRPr>
          </a:p>
        </p:txBody>
      </p:sp>
      <p:sp>
        <p:nvSpPr>
          <p:cNvPr id="131" name="Google Shape;131;p28"/>
          <p:cNvSpPr txBox="1"/>
          <p:nvPr/>
        </p:nvSpPr>
        <p:spPr>
          <a:xfrm>
            <a:off x="7280952"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7</a:t>
            </a:r>
            <a:endParaRPr b="1" sz="1100">
              <a:solidFill>
                <a:srgbClr val="FFFFFF"/>
              </a:solidFill>
            </a:endParaRPr>
          </a:p>
        </p:txBody>
      </p:sp>
      <p:sp>
        <p:nvSpPr>
          <p:cNvPr id="132" name="Google Shape;132;p28"/>
          <p:cNvSpPr txBox="1"/>
          <p:nvPr/>
        </p:nvSpPr>
        <p:spPr>
          <a:xfrm>
            <a:off x="8017809" y="671800"/>
            <a:ext cx="104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FFFF"/>
                </a:solidFill>
              </a:rPr>
              <a:t>Week 8</a:t>
            </a:r>
            <a:endParaRPr b="1" sz="1100">
              <a:solidFill>
                <a:srgbClr val="FFFFFF"/>
              </a:solidFill>
            </a:endParaRPr>
          </a:p>
        </p:txBody>
      </p:sp>
      <p:sp>
        <p:nvSpPr>
          <p:cNvPr id="133" name="Google Shape;133;p28"/>
          <p:cNvSpPr/>
          <p:nvPr/>
        </p:nvSpPr>
        <p:spPr>
          <a:xfrm>
            <a:off x="4255725" y="2189900"/>
            <a:ext cx="2110200" cy="190800"/>
          </a:xfrm>
          <a:prstGeom prst="rect">
            <a:avLst/>
          </a:prstGeom>
          <a:solidFill>
            <a:srgbClr val="009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4" name="Google Shape;134;p28"/>
          <p:cNvSpPr/>
          <p:nvPr/>
        </p:nvSpPr>
        <p:spPr>
          <a:xfrm>
            <a:off x="3213825" y="1721750"/>
            <a:ext cx="1041900" cy="1908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28"/>
          <p:cNvSpPr/>
          <p:nvPr/>
        </p:nvSpPr>
        <p:spPr>
          <a:xfrm>
            <a:off x="2724425" y="1218425"/>
            <a:ext cx="1128300" cy="19080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28"/>
          <p:cNvSpPr/>
          <p:nvPr/>
        </p:nvSpPr>
        <p:spPr>
          <a:xfrm>
            <a:off x="4685075" y="2657850"/>
            <a:ext cx="1867500" cy="1908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7" name="Google Shape;137;p28"/>
          <p:cNvSpPr/>
          <p:nvPr/>
        </p:nvSpPr>
        <p:spPr>
          <a:xfrm>
            <a:off x="6552675" y="3125800"/>
            <a:ext cx="765600" cy="190800"/>
          </a:xfrm>
          <a:prstGeom prst="rect">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8" name="Google Shape;138;p28"/>
          <p:cNvSpPr/>
          <p:nvPr/>
        </p:nvSpPr>
        <p:spPr>
          <a:xfrm>
            <a:off x="6952450" y="3606825"/>
            <a:ext cx="1651200" cy="190800"/>
          </a:xfrm>
          <a:prstGeom prst="rect">
            <a:avLst/>
          </a:prstGeom>
          <a:solidFill>
            <a:srgbClr val="CC6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9" name="Google Shape;139;p28"/>
          <p:cNvSpPr/>
          <p:nvPr/>
        </p:nvSpPr>
        <p:spPr>
          <a:xfrm>
            <a:off x="7907475" y="4087850"/>
            <a:ext cx="696300" cy="190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0" name="Google Shape;140;p28"/>
          <p:cNvSpPr/>
          <p:nvPr/>
        </p:nvSpPr>
        <p:spPr>
          <a:xfrm>
            <a:off x="8603650" y="4627000"/>
            <a:ext cx="303300" cy="190800"/>
          </a:xfrm>
          <a:prstGeom prst="rect">
            <a:avLst/>
          </a:prstGeom>
          <a:solidFill>
            <a:srgbClr val="FA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56775" y="27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Existing body of work</a:t>
            </a:r>
            <a:endParaRPr b="1" u="sng"/>
          </a:p>
        </p:txBody>
      </p:sp>
      <p:sp>
        <p:nvSpPr>
          <p:cNvPr id="146" name="Google Shape;146;p29"/>
          <p:cNvSpPr txBox="1"/>
          <p:nvPr>
            <p:ph idx="1" type="body"/>
          </p:nvPr>
        </p:nvSpPr>
        <p:spPr>
          <a:xfrm>
            <a:off x="177600" y="844625"/>
            <a:ext cx="8520600" cy="38550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Generating useful and machine understandable Dataset.</a:t>
            </a:r>
            <a:endParaRPr sz="1500">
              <a:solidFill>
                <a:srgbClr val="FFFFFF"/>
              </a:solidFill>
              <a:latin typeface="Arial"/>
              <a:ea typeface="Arial"/>
              <a:cs typeface="Arial"/>
              <a:sym typeface="Arial"/>
            </a:endParaRPr>
          </a:p>
          <a:p>
            <a:pPr indent="-323850" lvl="0" marL="4572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Data preprocessing</a:t>
            </a:r>
            <a:endParaRPr sz="1500">
              <a:solidFill>
                <a:srgbClr val="FFFFFF"/>
              </a:solidFill>
              <a:latin typeface="Arial"/>
              <a:ea typeface="Arial"/>
              <a:cs typeface="Arial"/>
              <a:sym typeface="Arial"/>
            </a:endParaRPr>
          </a:p>
          <a:p>
            <a:pPr indent="-323850" lvl="1" marL="9144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Feature selection (Permutation Feature Importance / Chi-square)</a:t>
            </a:r>
            <a:endParaRPr sz="1500">
              <a:solidFill>
                <a:srgbClr val="FFFFFF"/>
              </a:solidFill>
              <a:latin typeface="Arial"/>
              <a:ea typeface="Arial"/>
              <a:cs typeface="Arial"/>
              <a:sym typeface="Arial"/>
            </a:endParaRPr>
          </a:p>
          <a:p>
            <a:pPr indent="-323850" lvl="1" marL="9144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Normalizing data</a:t>
            </a:r>
            <a:endParaRPr sz="1500">
              <a:solidFill>
                <a:srgbClr val="FFFFFF"/>
              </a:solidFill>
              <a:latin typeface="Arial"/>
              <a:ea typeface="Arial"/>
              <a:cs typeface="Arial"/>
              <a:sym typeface="Arial"/>
            </a:endParaRPr>
          </a:p>
          <a:p>
            <a:pPr indent="-323850" lvl="0" marL="4572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Applying different classification model on the dataset and analyzing their accuracy score. </a:t>
            </a:r>
            <a:endParaRPr sz="1500">
              <a:solidFill>
                <a:srgbClr val="FFFFFF"/>
              </a:solidFill>
              <a:latin typeface="Arial"/>
              <a:ea typeface="Arial"/>
              <a:cs typeface="Arial"/>
              <a:sym typeface="Arial"/>
            </a:endParaRPr>
          </a:p>
          <a:p>
            <a:pPr indent="-323850" lvl="1" marL="9144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Random Forest Classifier</a:t>
            </a:r>
            <a:endParaRPr sz="1500">
              <a:solidFill>
                <a:srgbClr val="FFFFFF"/>
              </a:solidFill>
              <a:latin typeface="Arial"/>
              <a:ea typeface="Arial"/>
              <a:cs typeface="Arial"/>
              <a:sym typeface="Arial"/>
            </a:endParaRPr>
          </a:p>
          <a:p>
            <a:pPr indent="-323850" lvl="1" marL="9144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SVC Classifier</a:t>
            </a:r>
            <a:endParaRPr sz="1500">
              <a:solidFill>
                <a:srgbClr val="FFFFFF"/>
              </a:solidFill>
              <a:latin typeface="Arial"/>
              <a:ea typeface="Arial"/>
              <a:cs typeface="Arial"/>
              <a:sym typeface="Arial"/>
            </a:endParaRPr>
          </a:p>
          <a:p>
            <a:pPr indent="-323850" lvl="1" marL="9144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Logistic Regression</a:t>
            </a:r>
            <a:endParaRPr sz="1500">
              <a:solidFill>
                <a:srgbClr val="FFFFFF"/>
              </a:solidFill>
              <a:latin typeface="Arial"/>
              <a:ea typeface="Arial"/>
              <a:cs typeface="Arial"/>
              <a:sym typeface="Arial"/>
            </a:endParaRPr>
          </a:p>
          <a:p>
            <a:pPr indent="-323850" lvl="1" marL="914400" rtl="0" algn="l">
              <a:lnSpc>
                <a:spcPct val="100000"/>
              </a:lnSpc>
              <a:spcBef>
                <a:spcPts val="1000"/>
              </a:spcBef>
              <a:spcAft>
                <a:spcPts val="1000"/>
              </a:spcAft>
              <a:buClr>
                <a:srgbClr val="FFFFFF"/>
              </a:buClr>
              <a:buSzPts val="1500"/>
              <a:buFont typeface="Arial"/>
              <a:buChar char="○"/>
            </a:pPr>
            <a:r>
              <a:rPr lang="en" sz="1500">
                <a:solidFill>
                  <a:srgbClr val="FFFFFF"/>
                </a:solidFill>
                <a:latin typeface="Arial"/>
                <a:ea typeface="Arial"/>
                <a:cs typeface="Arial"/>
                <a:sym typeface="Arial"/>
              </a:rPr>
              <a:t>Gradient Boosting</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30"/>
          <p:cNvSpPr txBox="1"/>
          <p:nvPr>
            <p:ph type="title"/>
          </p:nvPr>
        </p:nvSpPr>
        <p:spPr>
          <a:xfrm>
            <a:off x="0" y="13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Existing body of work</a:t>
            </a:r>
            <a:endParaRPr b="1" u="sng"/>
          </a:p>
        </p:txBody>
      </p:sp>
      <p:sp>
        <p:nvSpPr>
          <p:cNvPr id="152" name="Google Shape;152;p30"/>
          <p:cNvSpPr txBox="1"/>
          <p:nvPr>
            <p:ph idx="1" type="body"/>
          </p:nvPr>
        </p:nvSpPr>
        <p:spPr>
          <a:xfrm>
            <a:off x="311700" y="712000"/>
            <a:ext cx="8520600" cy="4370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Obtained the Accuracy score for various classifiers with and without feature selection method. Also using different feature selection methods such as permutation importance and Chi-square feature selection.</a:t>
            </a:r>
            <a:br>
              <a:rPr lang="en" sz="1500">
                <a:solidFill>
                  <a:schemeClr val="dk1"/>
                </a:solidFill>
                <a:latin typeface="Arial"/>
                <a:ea typeface="Arial"/>
                <a:cs typeface="Arial"/>
                <a:sym typeface="Arial"/>
              </a:rPr>
            </a:br>
            <a:endParaRPr sz="1500">
              <a:solidFill>
                <a:srgbClr val="FFFFFF"/>
              </a:solidFill>
              <a:latin typeface="Arial"/>
              <a:ea typeface="Arial"/>
              <a:cs typeface="Arial"/>
              <a:sym typeface="Arial"/>
            </a:endParaRPr>
          </a:p>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Applied the various classifiers to the two classifications (Rain, No rain) and four classifications (No rain, Drizzle, Moderate rain, Heavy rain).</a:t>
            </a:r>
            <a:endParaRPr sz="1500">
              <a:solidFill>
                <a:srgbClr val="FFFFFF"/>
              </a:solidFill>
              <a:latin typeface="Arial"/>
              <a:ea typeface="Arial"/>
              <a:cs typeface="Arial"/>
              <a:sym typeface="Arial"/>
            </a:endParaRPr>
          </a:p>
          <a:p>
            <a:pPr indent="-323850" lvl="0" marL="457200" rtl="0" algn="l">
              <a:lnSpc>
                <a:spcPct val="100000"/>
              </a:lnSpc>
              <a:spcBef>
                <a:spcPts val="1000"/>
              </a:spcBef>
              <a:spcAft>
                <a:spcPts val="0"/>
              </a:spcAft>
              <a:buClr>
                <a:srgbClr val="FFFFFF"/>
              </a:buClr>
              <a:buSzPts val="1500"/>
              <a:buFont typeface="Arial"/>
              <a:buChar char="●"/>
            </a:pPr>
            <a:r>
              <a:rPr lang="en" sz="1500">
                <a:solidFill>
                  <a:srgbClr val="FFFFFF"/>
                </a:solidFill>
                <a:latin typeface="Arial"/>
                <a:ea typeface="Arial"/>
                <a:cs typeface="Arial"/>
                <a:sym typeface="Arial"/>
              </a:rPr>
              <a:t>Two classifications</a:t>
            </a:r>
            <a:endParaRPr sz="1500">
              <a:solidFill>
                <a:srgbClr val="FFFFFF"/>
              </a:solidFill>
              <a:latin typeface="Arial"/>
              <a:ea typeface="Arial"/>
              <a:cs typeface="Arial"/>
              <a:sym typeface="Arial"/>
            </a:endParaRPr>
          </a:p>
          <a:p>
            <a:pPr indent="-323850" lvl="1" marL="914400" rtl="0" algn="l">
              <a:lnSpc>
                <a:spcPct val="100000"/>
              </a:lnSpc>
              <a:spcBef>
                <a:spcPts val="0"/>
              </a:spcBef>
              <a:spcAft>
                <a:spcPts val="0"/>
              </a:spcAft>
              <a:buClr>
                <a:schemeClr val="dk1"/>
              </a:buClr>
              <a:buSzPts val="1500"/>
              <a:buFont typeface="Arial"/>
              <a:buChar char="○"/>
            </a:pPr>
            <a:r>
              <a:rPr lang="en" sz="1500">
                <a:solidFill>
                  <a:srgbClr val="FFFFFF"/>
                </a:solidFill>
                <a:latin typeface="Arial"/>
                <a:ea typeface="Arial"/>
                <a:cs typeface="Arial"/>
                <a:sym typeface="Arial"/>
              </a:rPr>
              <a:t>Rain</a:t>
            </a:r>
            <a:endParaRPr sz="1500">
              <a:solidFill>
                <a:srgbClr val="FFFFFF"/>
              </a:solidFill>
              <a:latin typeface="Arial"/>
              <a:ea typeface="Arial"/>
              <a:cs typeface="Arial"/>
              <a:sym typeface="Arial"/>
            </a:endParaRPr>
          </a:p>
          <a:p>
            <a:pPr indent="-323850" lvl="1" marL="9144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No rain</a:t>
            </a:r>
            <a:endParaRPr sz="1500">
              <a:solidFill>
                <a:srgbClr val="FFFFFF"/>
              </a:solidFill>
              <a:latin typeface="Arial"/>
              <a:ea typeface="Arial"/>
              <a:cs typeface="Arial"/>
              <a:sym typeface="Arial"/>
            </a:endParaRPr>
          </a:p>
          <a:p>
            <a:pPr indent="0" lvl="0" marL="914400" rtl="0" algn="l">
              <a:lnSpc>
                <a:spcPct val="100000"/>
              </a:lnSpc>
              <a:spcBef>
                <a:spcPts val="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Four classifications</a:t>
            </a:r>
            <a:endParaRPr sz="1500">
              <a:solidFill>
                <a:srgbClr val="FFFFFF"/>
              </a:solidFill>
              <a:latin typeface="Arial"/>
              <a:ea typeface="Arial"/>
              <a:cs typeface="Arial"/>
              <a:sym typeface="Arial"/>
            </a:endParaRPr>
          </a:p>
          <a:p>
            <a:pPr indent="-323850" lvl="1" marL="914400" rtl="0" algn="l">
              <a:lnSpc>
                <a:spcPct val="100000"/>
              </a:lnSpc>
              <a:spcBef>
                <a:spcPts val="0"/>
              </a:spcBef>
              <a:spcAft>
                <a:spcPts val="0"/>
              </a:spcAft>
              <a:buClr>
                <a:schemeClr val="dk1"/>
              </a:buClr>
              <a:buSzPts val="1500"/>
              <a:buFont typeface="Arial"/>
              <a:buChar char="○"/>
            </a:pPr>
            <a:r>
              <a:rPr lang="en" sz="1500">
                <a:solidFill>
                  <a:srgbClr val="FFFFFF"/>
                </a:solidFill>
                <a:latin typeface="Arial"/>
                <a:ea typeface="Arial"/>
                <a:cs typeface="Arial"/>
                <a:sym typeface="Arial"/>
              </a:rPr>
              <a:t>No rain</a:t>
            </a:r>
            <a:endParaRPr sz="1500">
              <a:solidFill>
                <a:srgbClr val="FFFFFF"/>
              </a:solidFill>
              <a:latin typeface="Arial"/>
              <a:ea typeface="Arial"/>
              <a:cs typeface="Arial"/>
              <a:sym typeface="Arial"/>
            </a:endParaRPr>
          </a:p>
          <a:p>
            <a:pPr indent="-323850" lvl="1" marL="9144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Drizzle</a:t>
            </a:r>
            <a:endParaRPr sz="1500">
              <a:solidFill>
                <a:srgbClr val="FFFFFF"/>
              </a:solidFill>
              <a:latin typeface="Arial"/>
              <a:ea typeface="Arial"/>
              <a:cs typeface="Arial"/>
              <a:sym typeface="Arial"/>
            </a:endParaRPr>
          </a:p>
          <a:p>
            <a:pPr indent="-323850" lvl="1" marL="9144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Moderate rain</a:t>
            </a:r>
            <a:endParaRPr sz="1500">
              <a:solidFill>
                <a:srgbClr val="FFFFFF"/>
              </a:solidFill>
              <a:latin typeface="Arial"/>
              <a:ea typeface="Arial"/>
              <a:cs typeface="Arial"/>
              <a:sym typeface="Arial"/>
            </a:endParaRPr>
          </a:p>
          <a:p>
            <a:pPr indent="-323850" lvl="1" marL="9144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Heavy rain</a:t>
            </a:r>
            <a:endParaRPr sz="1500">
              <a:solidFill>
                <a:srgbClr val="FFFFFF"/>
              </a:solidFill>
              <a:latin typeface="Arial"/>
              <a:ea typeface="Arial"/>
              <a:cs typeface="Arial"/>
              <a:sym typeface="Arial"/>
            </a:endParaRPr>
          </a:p>
          <a:p>
            <a:pPr indent="0" lvl="0" marL="914400" rtl="0" algn="l">
              <a:lnSpc>
                <a:spcPct val="100000"/>
              </a:lnSpc>
              <a:spcBef>
                <a:spcPts val="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Comparison of all existing classifiers to the dataset for t</a:t>
            </a:r>
            <a:r>
              <a:rPr lang="en" sz="1500">
                <a:solidFill>
                  <a:srgbClr val="FFFFFF"/>
                </a:solidFill>
                <a:latin typeface="Arial"/>
                <a:ea typeface="Arial"/>
                <a:cs typeface="Arial"/>
                <a:sym typeface="Arial"/>
              </a:rPr>
              <a:t>wo classifications and four classifications.</a:t>
            </a:r>
            <a:endParaRPr sz="1500">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0"/>
              </a:spcBef>
              <a:spcAft>
                <a:spcPts val="1000"/>
              </a:spcAft>
              <a:buNone/>
            </a:pPr>
            <a:r>
              <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31"/>
          <p:cNvSpPr txBox="1"/>
          <p:nvPr>
            <p:ph type="title"/>
          </p:nvPr>
        </p:nvSpPr>
        <p:spPr>
          <a:xfrm>
            <a:off x="249350" y="36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Approach</a:t>
            </a:r>
            <a:endParaRPr b="1" u="sng"/>
          </a:p>
        </p:txBody>
      </p:sp>
      <p:sp>
        <p:nvSpPr>
          <p:cNvPr id="158" name="Google Shape;158;p31"/>
          <p:cNvSpPr txBox="1"/>
          <p:nvPr>
            <p:ph idx="1" type="body"/>
          </p:nvPr>
        </p:nvSpPr>
        <p:spPr>
          <a:xfrm>
            <a:off x="311700" y="852050"/>
            <a:ext cx="8520600" cy="4083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2800">
              <a:solidFill>
                <a:srgbClr val="FFFFFF"/>
              </a:solidFill>
              <a:latin typeface="Arial"/>
              <a:ea typeface="Arial"/>
              <a:cs typeface="Arial"/>
              <a:sym typeface="Arial"/>
            </a:endParaRPr>
          </a:p>
          <a:p>
            <a:pPr indent="0" lvl="0" marL="457200" rtl="0" algn="l">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600">
              <a:solidFill>
                <a:srgbClr val="FFFFFF"/>
              </a:solidFill>
              <a:latin typeface="Arial"/>
              <a:ea typeface="Arial"/>
              <a:cs typeface="Arial"/>
              <a:sym typeface="Arial"/>
            </a:endParaRPr>
          </a:p>
          <a:p>
            <a:pPr indent="0" lvl="0" marL="0" rtl="0" algn="l">
              <a:spcBef>
                <a:spcPts val="1200"/>
              </a:spcBef>
              <a:spcAft>
                <a:spcPts val="1200"/>
              </a:spcAft>
              <a:buNone/>
            </a:pPr>
            <a:r>
              <a:t/>
            </a:r>
            <a:endParaRPr/>
          </a:p>
        </p:txBody>
      </p:sp>
      <p:sp>
        <p:nvSpPr>
          <p:cNvPr id="159" name="Google Shape;159;p31"/>
          <p:cNvSpPr txBox="1"/>
          <p:nvPr>
            <p:ph idx="1" type="body"/>
          </p:nvPr>
        </p:nvSpPr>
        <p:spPr>
          <a:xfrm>
            <a:off x="311700" y="1059875"/>
            <a:ext cx="8520600" cy="3875700"/>
          </a:xfrm>
          <a:prstGeom prst="rect">
            <a:avLst/>
          </a:prstGeom>
        </p:spPr>
        <p:txBody>
          <a:bodyPr anchorCtr="0" anchor="t" bIns="91425" lIns="91425" spcFirstLastPara="1" rIns="91425" wrap="square" tIns="91425">
            <a:normAutofit fontScale="25000" lnSpcReduction="10000"/>
          </a:bodyPr>
          <a:lstStyle/>
          <a:p>
            <a:pPr indent="0" lvl="0" marL="0" rtl="0" algn="l">
              <a:spcBef>
                <a:spcPts val="1200"/>
              </a:spcBef>
              <a:spcAft>
                <a:spcPts val="0"/>
              </a:spcAft>
              <a:buNone/>
            </a:pPr>
            <a:r>
              <a:t/>
            </a:r>
            <a:endParaRPr sz="2800">
              <a:solidFill>
                <a:srgbClr val="FFFFFF"/>
              </a:solidFill>
              <a:latin typeface="Arial"/>
              <a:ea typeface="Arial"/>
              <a:cs typeface="Arial"/>
              <a:sym typeface="Arial"/>
            </a:endParaRPr>
          </a:p>
          <a:p>
            <a:pPr indent="-325559" lvl="0" marL="457200" rtl="0" algn="just">
              <a:lnSpc>
                <a:spcPct val="100000"/>
              </a:lnSpc>
              <a:spcBef>
                <a:spcPts val="1200"/>
              </a:spcBef>
              <a:spcAft>
                <a:spcPts val="0"/>
              </a:spcAft>
              <a:buClr>
                <a:srgbClr val="FFFFFF"/>
              </a:buClr>
              <a:buSzPct val="100000"/>
              <a:buFont typeface="Arial"/>
              <a:buChar char="●"/>
            </a:pPr>
            <a:r>
              <a:rPr lang="en" sz="6107">
                <a:solidFill>
                  <a:srgbClr val="FFFFFF"/>
                </a:solidFill>
                <a:highlight>
                  <a:schemeClr val="lt1"/>
                </a:highlight>
                <a:latin typeface="Arial"/>
                <a:ea typeface="Arial"/>
                <a:cs typeface="Arial"/>
                <a:sym typeface="Arial"/>
              </a:rPr>
              <a:t>We first applied the random forest classification algorithm to our dataset and analyzed the accuracy score.</a:t>
            </a:r>
            <a:endParaRPr sz="6107">
              <a:solidFill>
                <a:srgbClr val="FFFFFF"/>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6107">
              <a:solidFill>
                <a:srgbClr val="FFFFFF"/>
              </a:solidFill>
              <a:highlight>
                <a:schemeClr val="lt1"/>
              </a:highlight>
              <a:latin typeface="Arial"/>
              <a:ea typeface="Arial"/>
              <a:cs typeface="Arial"/>
              <a:sym typeface="Arial"/>
            </a:endParaRPr>
          </a:p>
          <a:p>
            <a:pPr indent="-325559" lvl="0" marL="457200" rtl="0" algn="just">
              <a:lnSpc>
                <a:spcPct val="100000"/>
              </a:lnSpc>
              <a:spcBef>
                <a:spcPts val="0"/>
              </a:spcBef>
              <a:spcAft>
                <a:spcPts val="0"/>
              </a:spcAft>
              <a:buClr>
                <a:srgbClr val="FFFFFF"/>
              </a:buClr>
              <a:buSzPct val="100000"/>
              <a:buFont typeface="Arial"/>
              <a:buChar char="●"/>
            </a:pPr>
            <a:r>
              <a:rPr lang="en" sz="6107">
                <a:solidFill>
                  <a:srgbClr val="FFFFFF"/>
                </a:solidFill>
                <a:highlight>
                  <a:schemeClr val="lt1"/>
                </a:highlight>
                <a:latin typeface="Arial"/>
                <a:ea typeface="Arial"/>
                <a:cs typeface="Arial"/>
                <a:sym typeface="Arial"/>
              </a:rPr>
              <a:t>Similarly, we applied the Support Vector Classification (SVC) algorithm to our dataset and analyzed the accuracy score.</a:t>
            </a:r>
            <a:endParaRPr sz="6107">
              <a:solidFill>
                <a:srgbClr val="FFFFFF"/>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6107">
              <a:solidFill>
                <a:srgbClr val="FFFFFF"/>
              </a:solidFill>
              <a:highlight>
                <a:schemeClr val="lt1"/>
              </a:highlight>
              <a:latin typeface="Arial"/>
              <a:ea typeface="Arial"/>
              <a:cs typeface="Arial"/>
              <a:sym typeface="Arial"/>
            </a:endParaRPr>
          </a:p>
          <a:p>
            <a:pPr indent="-325559" lvl="0" marL="457200" rtl="0" algn="just">
              <a:lnSpc>
                <a:spcPct val="100000"/>
              </a:lnSpc>
              <a:spcBef>
                <a:spcPts val="0"/>
              </a:spcBef>
              <a:spcAft>
                <a:spcPts val="0"/>
              </a:spcAft>
              <a:buClr>
                <a:srgbClr val="FFFFFF"/>
              </a:buClr>
              <a:buSzPct val="100000"/>
              <a:buFont typeface="Arial"/>
              <a:buChar char="●"/>
            </a:pPr>
            <a:r>
              <a:rPr lang="en" sz="6107">
                <a:solidFill>
                  <a:srgbClr val="FFFFFF"/>
                </a:solidFill>
                <a:highlight>
                  <a:schemeClr val="lt1"/>
                </a:highlight>
                <a:latin typeface="Arial"/>
                <a:ea typeface="Arial"/>
                <a:cs typeface="Arial"/>
                <a:sym typeface="Arial"/>
              </a:rPr>
              <a:t>For the feature selection, we used the Random forest classifier with permutation importance to achieve the most important features. </a:t>
            </a:r>
            <a:r>
              <a:rPr lang="en" sz="6107">
                <a:solidFill>
                  <a:schemeClr val="dk1"/>
                </a:solidFill>
                <a:highlight>
                  <a:schemeClr val="lt1"/>
                </a:highlight>
                <a:latin typeface="Arial"/>
                <a:ea typeface="Arial"/>
                <a:cs typeface="Arial"/>
                <a:sym typeface="Arial"/>
              </a:rPr>
              <a:t>After that, we trained our model with the selected important features and analyzed the accuracy score. </a:t>
            </a:r>
            <a:endParaRPr sz="6107">
              <a:solidFill>
                <a:schemeClr val="dk1"/>
              </a:solidFill>
              <a:highlight>
                <a:schemeClr val="lt1"/>
              </a:highlight>
              <a:latin typeface="Arial"/>
              <a:ea typeface="Arial"/>
              <a:cs typeface="Arial"/>
              <a:sym typeface="Arial"/>
            </a:endParaRPr>
          </a:p>
          <a:p>
            <a:pPr indent="0" lvl="0" marL="0" rtl="0" algn="just">
              <a:lnSpc>
                <a:spcPct val="100000"/>
              </a:lnSpc>
              <a:spcBef>
                <a:spcPts val="0"/>
              </a:spcBef>
              <a:spcAft>
                <a:spcPts val="0"/>
              </a:spcAft>
              <a:buNone/>
            </a:pPr>
            <a:r>
              <a:t/>
            </a:r>
            <a:endParaRPr sz="6107">
              <a:solidFill>
                <a:schemeClr val="dk1"/>
              </a:solidFill>
              <a:highlight>
                <a:schemeClr val="lt1"/>
              </a:highlight>
              <a:latin typeface="Arial"/>
              <a:ea typeface="Arial"/>
              <a:cs typeface="Arial"/>
              <a:sym typeface="Arial"/>
            </a:endParaRPr>
          </a:p>
          <a:p>
            <a:pPr indent="-325559" lvl="0" marL="457200" rtl="0" algn="just">
              <a:lnSpc>
                <a:spcPct val="100000"/>
              </a:lnSpc>
              <a:spcBef>
                <a:spcPts val="0"/>
              </a:spcBef>
              <a:spcAft>
                <a:spcPts val="0"/>
              </a:spcAft>
              <a:buClr>
                <a:srgbClr val="FFFFFF"/>
              </a:buClr>
              <a:buSzPct val="100000"/>
              <a:buFont typeface="Arial"/>
              <a:buChar char="●"/>
            </a:pPr>
            <a:r>
              <a:rPr lang="en" sz="6107">
                <a:solidFill>
                  <a:srgbClr val="FFFFFF"/>
                </a:solidFill>
                <a:highlight>
                  <a:schemeClr val="lt1"/>
                </a:highlight>
                <a:latin typeface="Arial"/>
                <a:ea typeface="Arial"/>
                <a:cs typeface="Arial"/>
                <a:sym typeface="Arial"/>
              </a:rPr>
              <a:t>Similarly, we analyzed accuracy of  the support vector classifier (SVC) with the permutation importance feature selection.</a:t>
            </a:r>
            <a:endParaRPr sz="6107">
              <a:solidFill>
                <a:srgbClr val="FFFFFF"/>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6107">
              <a:solidFill>
                <a:srgbClr val="FFFFFF"/>
              </a:solidFill>
              <a:highlight>
                <a:schemeClr val="lt1"/>
              </a:highlight>
              <a:latin typeface="Arial"/>
              <a:ea typeface="Arial"/>
              <a:cs typeface="Arial"/>
              <a:sym typeface="Arial"/>
            </a:endParaRPr>
          </a:p>
          <a:p>
            <a:pPr indent="0" lvl="0" marL="457200" rtl="0" algn="l">
              <a:lnSpc>
                <a:spcPct val="100000"/>
              </a:lnSpc>
              <a:spcBef>
                <a:spcPts val="1000"/>
              </a:spcBef>
              <a:spcAft>
                <a:spcPts val="0"/>
              </a:spcAft>
              <a:buNone/>
            </a:pPr>
            <a:r>
              <a:t/>
            </a:r>
            <a:endParaRPr sz="1500">
              <a:solidFill>
                <a:srgbClr val="FFFFFF"/>
              </a:solidFill>
              <a:latin typeface="Arial"/>
              <a:ea typeface="Arial"/>
              <a:cs typeface="Arial"/>
              <a:sym typeface="Arial"/>
            </a:endParaRPr>
          </a:p>
          <a:p>
            <a:pPr indent="0" lvl="0" marL="457200" rtl="0" algn="l">
              <a:spcBef>
                <a:spcPts val="1000"/>
              </a:spcBef>
              <a:spcAft>
                <a:spcPts val="0"/>
              </a:spcAft>
              <a:buNone/>
            </a:pPr>
            <a:r>
              <a:t/>
            </a:r>
            <a:endParaRPr sz="1600">
              <a:solidFill>
                <a:srgbClr val="FFFFFF"/>
              </a:solidFill>
              <a:latin typeface="Arial"/>
              <a:ea typeface="Arial"/>
              <a:cs typeface="Arial"/>
              <a:sym typeface="Arial"/>
            </a:endParaRPr>
          </a:p>
          <a:p>
            <a:pPr indent="0" lvl="0" marL="0" rtl="0" algn="l">
              <a:spcBef>
                <a:spcPts val="10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32"/>
          <p:cNvSpPr txBox="1"/>
          <p:nvPr>
            <p:ph type="title"/>
          </p:nvPr>
        </p:nvSpPr>
        <p:spPr>
          <a:xfrm>
            <a:off x="124675" y="18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Approach</a:t>
            </a:r>
            <a:endParaRPr b="1" u="sng"/>
          </a:p>
        </p:txBody>
      </p:sp>
      <p:sp>
        <p:nvSpPr>
          <p:cNvPr id="165" name="Google Shape;165;p32"/>
          <p:cNvSpPr txBox="1"/>
          <p:nvPr>
            <p:ph idx="1" type="body"/>
          </p:nvPr>
        </p:nvSpPr>
        <p:spPr>
          <a:xfrm>
            <a:off x="266275" y="1019500"/>
            <a:ext cx="8520600" cy="4083600"/>
          </a:xfrm>
          <a:prstGeom prst="rect">
            <a:avLst/>
          </a:prstGeom>
        </p:spPr>
        <p:txBody>
          <a:bodyPr anchorCtr="0" anchor="t" bIns="91425" lIns="91425" spcFirstLastPara="1" rIns="91425" wrap="square" tIns="91425">
            <a:normAutofit/>
          </a:bodyPr>
          <a:lstStyle/>
          <a:p>
            <a:pPr indent="-323850" lvl="0" marL="457200" rtl="0" algn="just">
              <a:lnSpc>
                <a:spcPct val="100000"/>
              </a:lnSpc>
              <a:spcBef>
                <a:spcPts val="0"/>
              </a:spcBef>
              <a:spcAft>
                <a:spcPts val="0"/>
              </a:spcAft>
              <a:buClr>
                <a:srgbClr val="FFFFFF"/>
              </a:buClr>
              <a:buSzPts val="1500"/>
              <a:buFont typeface="Arial"/>
              <a:buChar char="●"/>
            </a:pPr>
            <a:r>
              <a:rPr lang="en" sz="1500">
                <a:solidFill>
                  <a:srgbClr val="FFFFFF"/>
                </a:solidFill>
                <a:highlight>
                  <a:schemeClr val="lt1"/>
                </a:highlight>
                <a:latin typeface="Arial"/>
                <a:ea typeface="Arial"/>
                <a:cs typeface="Arial"/>
                <a:sym typeface="Arial"/>
              </a:rPr>
              <a:t>The permutation importance was performed by shuffle every row of feature column one by one. This will act as a noise column in the dataset, and if the predictor’s score goes down, it simply means that that feature is important to the data. When a feature is permuted and the prediction score increases, it indicates that the feature is not very important.</a:t>
            </a:r>
            <a:endParaRPr sz="1500">
              <a:solidFill>
                <a:srgbClr val="FFFFFF"/>
              </a:solidFill>
              <a:highlight>
                <a:schemeClr val="lt1"/>
              </a:highlight>
              <a:latin typeface="Arial"/>
              <a:ea typeface="Arial"/>
              <a:cs typeface="Arial"/>
              <a:sym typeface="Arial"/>
            </a:endParaRPr>
          </a:p>
          <a:p>
            <a:pPr indent="-323850" lvl="0" marL="457200" rtl="0" algn="just">
              <a:lnSpc>
                <a:spcPct val="100000"/>
              </a:lnSpc>
              <a:spcBef>
                <a:spcPts val="1000"/>
              </a:spcBef>
              <a:spcAft>
                <a:spcPts val="0"/>
              </a:spcAft>
              <a:buClr>
                <a:srgbClr val="FFFFFF"/>
              </a:buClr>
              <a:buSzPts val="1500"/>
              <a:buFont typeface="Arial"/>
              <a:buChar char="●"/>
            </a:pPr>
            <a:r>
              <a:rPr lang="en" sz="1500">
                <a:solidFill>
                  <a:srgbClr val="FFFFFF"/>
                </a:solidFill>
                <a:highlight>
                  <a:schemeClr val="lt1"/>
                </a:highlight>
                <a:latin typeface="Arial"/>
                <a:ea typeface="Arial"/>
                <a:cs typeface="Arial"/>
                <a:sym typeface="Arial"/>
              </a:rPr>
              <a:t>As an example, for the random forest classifier, we obtained important features such as DewPointC, cloudcover, uvIndex, and visibility. </a:t>
            </a:r>
            <a:endParaRPr sz="1500">
              <a:solidFill>
                <a:srgbClr val="FFFFFF"/>
              </a:solidFill>
              <a:highlight>
                <a:schemeClr val="lt1"/>
              </a:highlight>
              <a:latin typeface="Arial"/>
              <a:ea typeface="Arial"/>
              <a:cs typeface="Arial"/>
              <a:sym typeface="Arial"/>
            </a:endParaRPr>
          </a:p>
          <a:p>
            <a:pPr indent="-323850" lvl="0" marL="457200" rtl="0" algn="just">
              <a:lnSpc>
                <a:spcPct val="100000"/>
              </a:lnSpc>
              <a:spcBef>
                <a:spcPts val="1000"/>
              </a:spcBef>
              <a:spcAft>
                <a:spcPts val="0"/>
              </a:spcAft>
              <a:buClr>
                <a:schemeClr val="dk1"/>
              </a:buClr>
              <a:buSzPts val="1500"/>
              <a:buFont typeface="Arial"/>
              <a:buChar char="●"/>
            </a:pPr>
            <a:r>
              <a:rPr lang="en" sz="1500">
                <a:solidFill>
                  <a:srgbClr val="FFFFFF"/>
                </a:solidFill>
                <a:highlight>
                  <a:schemeClr val="lt1"/>
                </a:highlight>
                <a:latin typeface="Arial"/>
                <a:ea typeface="Arial"/>
                <a:cs typeface="Arial"/>
                <a:sym typeface="Arial"/>
              </a:rPr>
              <a:t>Similarly, </a:t>
            </a:r>
            <a:r>
              <a:rPr lang="en" sz="1500">
                <a:solidFill>
                  <a:schemeClr val="dk1"/>
                </a:solidFill>
                <a:highlight>
                  <a:schemeClr val="lt1"/>
                </a:highlight>
                <a:latin typeface="Arial"/>
                <a:ea typeface="Arial"/>
                <a:cs typeface="Arial"/>
                <a:sym typeface="Arial"/>
              </a:rPr>
              <a:t>we used the Random forest classifier and svc with </a:t>
            </a:r>
            <a:r>
              <a:rPr lang="en" sz="1500">
                <a:solidFill>
                  <a:srgbClr val="FFFFFF"/>
                </a:solidFill>
                <a:highlight>
                  <a:schemeClr val="lt1"/>
                </a:highlight>
                <a:latin typeface="Arial"/>
                <a:ea typeface="Arial"/>
                <a:cs typeface="Arial"/>
                <a:sym typeface="Arial"/>
              </a:rPr>
              <a:t>chi-square test to finds the k best features</a:t>
            </a:r>
            <a:r>
              <a:rPr lang="en" sz="1500">
                <a:solidFill>
                  <a:schemeClr val="dk1"/>
                </a:solidFill>
                <a:highlight>
                  <a:schemeClr val="lt1"/>
                </a:highlight>
                <a:latin typeface="Arial"/>
                <a:ea typeface="Arial"/>
                <a:cs typeface="Arial"/>
                <a:sym typeface="Arial"/>
              </a:rPr>
              <a:t>. After that, we trained our model with the selected important features and analyzed the accuracy score. </a:t>
            </a:r>
            <a:endParaRPr sz="1500">
              <a:solidFill>
                <a:schemeClr val="dk1"/>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0"/>
              </a:spcAft>
              <a:buClr>
                <a:schemeClr val="dk1"/>
              </a:buClr>
              <a:buSzPts val="1500"/>
              <a:buFont typeface="Arial"/>
              <a:buChar char="●"/>
            </a:pPr>
            <a:r>
              <a:rPr lang="en" sz="1500">
                <a:solidFill>
                  <a:schemeClr val="dk1"/>
                </a:solidFill>
                <a:highlight>
                  <a:schemeClr val="lt1"/>
                </a:highlight>
                <a:latin typeface="Arial"/>
                <a:ea typeface="Arial"/>
                <a:cs typeface="Arial"/>
                <a:sym typeface="Arial"/>
              </a:rPr>
              <a:t>In addition, we applied logistic regression and gradient boosting classifiers.</a:t>
            </a:r>
            <a:endParaRPr sz="1500">
              <a:solidFill>
                <a:schemeClr val="dk1"/>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1500">
              <a:solidFill>
                <a:schemeClr val="dk1"/>
              </a:solidFill>
              <a:highlight>
                <a:schemeClr val="lt1"/>
              </a:highlight>
              <a:latin typeface="Arial"/>
              <a:ea typeface="Arial"/>
              <a:cs typeface="Arial"/>
              <a:sym typeface="Arial"/>
            </a:endParaRPr>
          </a:p>
          <a:p>
            <a:pPr indent="-323850" lvl="0" marL="457200" rtl="0" algn="just">
              <a:lnSpc>
                <a:spcPct val="100000"/>
              </a:lnSpc>
              <a:spcBef>
                <a:spcPts val="0"/>
              </a:spcBef>
              <a:spcAft>
                <a:spcPts val="1000"/>
              </a:spcAft>
              <a:buClr>
                <a:srgbClr val="FFFFFF"/>
              </a:buClr>
              <a:buSzPts val="1500"/>
              <a:buFont typeface="Arial"/>
              <a:buChar char="●"/>
            </a:pPr>
            <a:r>
              <a:rPr lang="en" sz="1500">
                <a:solidFill>
                  <a:srgbClr val="FFFFFF"/>
                </a:solidFill>
                <a:highlight>
                  <a:schemeClr val="lt1"/>
                </a:highlight>
                <a:latin typeface="Arial"/>
                <a:ea typeface="Arial"/>
                <a:cs typeface="Arial"/>
                <a:sym typeface="Arial"/>
              </a:rPr>
              <a:t>Finally, the best classifier models are chosen by comparing the trained models for two (Rain and no rain) and four classifications (</a:t>
            </a:r>
            <a:r>
              <a:rPr lang="en" sz="1500">
                <a:solidFill>
                  <a:schemeClr val="dk1"/>
                </a:solidFill>
                <a:latin typeface="Arial"/>
                <a:ea typeface="Arial"/>
                <a:cs typeface="Arial"/>
                <a:sym typeface="Arial"/>
              </a:rPr>
              <a:t>No rain, Drizzle, Moderate rain, Heavy rain</a:t>
            </a:r>
            <a:r>
              <a:rPr lang="en" sz="1500">
                <a:solidFill>
                  <a:srgbClr val="FFFFFF"/>
                </a:solidFill>
                <a:highlight>
                  <a:schemeClr val="lt1"/>
                </a:highlight>
                <a:latin typeface="Arial"/>
                <a:ea typeface="Arial"/>
                <a:cs typeface="Arial"/>
                <a:sym typeface="Arial"/>
              </a:rPr>
              <a:t>).</a:t>
            </a:r>
            <a:endParaRPr sz="1500">
              <a:solidFill>
                <a:srgbClr val="FFFFFF"/>
              </a:solidFill>
              <a:highlight>
                <a:schemeClr val="lt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33"/>
          <p:cNvSpPr txBox="1"/>
          <p:nvPr/>
        </p:nvSpPr>
        <p:spPr>
          <a:xfrm>
            <a:off x="737827" y="606625"/>
            <a:ext cx="3260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1300">
                <a:solidFill>
                  <a:schemeClr val="dk1"/>
                </a:solidFill>
                <a:latin typeface="Times New Roman"/>
                <a:ea typeface="Times New Roman"/>
                <a:cs typeface="Times New Roman"/>
                <a:sym typeface="Times New Roman"/>
              </a:rPr>
              <a:t>Random forest (Permutation Importance)</a:t>
            </a:r>
            <a:endParaRPr sz="1600">
              <a:solidFill>
                <a:schemeClr val="dk1"/>
              </a:solidFill>
              <a:latin typeface="Average"/>
              <a:ea typeface="Average"/>
              <a:cs typeface="Average"/>
              <a:sym typeface="Average"/>
            </a:endParaRPr>
          </a:p>
        </p:txBody>
      </p:sp>
      <p:pic>
        <p:nvPicPr>
          <p:cNvPr id="171" name="Google Shape;171;p33"/>
          <p:cNvPicPr preferRelativeResize="0"/>
          <p:nvPr/>
        </p:nvPicPr>
        <p:blipFill>
          <a:blip r:embed="rId3">
            <a:alphaModFix/>
          </a:blip>
          <a:stretch>
            <a:fillRect/>
          </a:stretch>
        </p:blipFill>
        <p:spPr>
          <a:xfrm>
            <a:off x="737825" y="1044241"/>
            <a:ext cx="3026950" cy="2847128"/>
          </a:xfrm>
          <a:prstGeom prst="rect">
            <a:avLst/>
          </a:prstGeom>
          <a:noFill/>
          <a:ln>
            <a:noFill/>
          </a:ln>
        </p:spPr>
      </p:pic>
      <p:pic>
        <p:nvPicPr>
          <p:cNvPr id="172" name="Google Shape;172;p33"/>
          <p:cNvPicPr preferRelativeResize="0"/>
          <p:nvPr/>
        </p:nvPicPr>
        <p:blipFill>
          <a:blip r:embed="rId4">
            <a:alphaModFix/>
          </a:blip>
          <a:stretch>
            <a:fillRect/>
          </a:stretch>
        </p:blipFill>
        <p:spPr>
          <a:xfrm>
            <a:off x="5644025" y="1059487"/>
            <a:ext cx="3026950" cy="2816618"/>
          </a:xfrm>
          <a:prstGeom prst="rect">
            <a:avLst/>
          </a:prstGeom>
          <a:noFill/>
          <a:ln>
            <a:noFill/>
          </a:ln>
        </p:spPr>
      </p:pic>
      <p:sp>
        <p:nvSpPr>
          <p:cNvPr id="173" name="Google Shape;173;p33"/>
          <p:cNvSpPr txBox="1"/>
          <p:nvPr/>
        </p:nvSpPr>
        <p:spPr>
          <a:xfrm>
            <a:off x="5477125" y="606625"/>
            <a:ext cx="3141900" cy="384900"/>
          </a:xfrm>
          <a:prstGeom prst="rect">
            <a:avLst/>
          </a:prstGeom>
          <a:noFill/>
          <a:ln>
            <a:noFill/>
          </a:ln>
        </p:spPr>
        <p:txBody>
          <a:bodyPr anchorCtr="0" anchor="t" bIns="91425" lIns="91425" spcFirstLastPara="1" rIns="91425" wrap="square" tIns="91425">
            <a:spAutoFit/>
          </a:bodyPr>
          <a:lstStyle/>
          <a:p>
            <a:pPr indent="0" lvl="0" marL="342900" rtl="0" algn="ctr">
              <a:spcBef>
                <a:spcPts val="0"/>
              </a:spcBef>
              <a:spcAft>
                <a:spcPts val="1000"/>
              </a:spcAft>
              <a:buNone/>
            </a:pPr>
            <a:r>
              <a:rPr b="1" lang="en" sz="1300">
                <a:solidFill>
                  <a:schemeClr val="dk1"/>
                </a:solidFill>
                <a:latin typeface="Times New Roman"/>
                <a:ea typeface="Times New Roman"/>
                <a:cs typeface="Times New Roman"/>
                <a:sym typeface="Times New Roman"/>
              </a:rPr>
              <a:t>Random forest (Chi-square)</a:t>
            </a:r>
            <a:endParaRPr sz="1600">
              <a:solidFill>
                <a:schemeClr val="dk1"/>
              </a:solidFill>
              <a:latin typeface="Average"/>
              <a:ea typeface="Average"/>
              <a:cs typeface="Average"/>
              <a:sym typeface="Average"/>
            </a:endParaRPr>
          </a:p>
        </p:txBody>
      </p:sp>
      <p:sp>
        <p:nvSpPr>
          <p:cNvPr id="174" name="Google Shape;174;p33"/>
          <p:cNvSpPr txBox="1"/>
          <p:nvPr/>
        </p:nvSpPr>
        <p:spPr>
          <a:xfrm>
            <a:off x="737825" y="3954021"/>
            <a:ext cx="3126300" cy="1036500"/>
          </a:xfrm>
          <a:prstGeom prst="rect">
            <a:avLst/>
          </a:prstGeom>
          <a:noFill/>
          <a:ln>
            <a:noFill/>
          </a:ln>
        </p:spPr>
        <p:txBody>
          <a:bodyPr anchorCtr="0" anchor="t" bIns="91425" lIns="91425" spcFirstLastPara="1" rIns="91425" wrap="square" tIns="91425">
            <a:spAutoFit/>
          </a:bodyPr>
          <a:lstStyle/>
          <a:p>
            <a:pPr indent="0" lvl="0" marL="342900" rtl="0" algn="l">
              <a:spcBef>
                <a:spcPts val="0"/>
              </a:spcBef>
              <a:spcAft>
                <a:spcPts val="0"/>
              </a:spcAft>
              <a:buNone/>
            </a:pPr>
            <a:r>
              <a:rPr b="1"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[Figure 1]</a:t>
            </a:r>
            <a:endParaRPr b="1" sz="1100">
              <a:solidFill>
                <a:schemeClr val="dk1"/>
              </a:solidFill>
              <a:latin typeface="Times New Roman"/>
              <a:ea typeface="Times New Roman"/>
              <a:cs typeface="Times New Roman"/>
              <a:sym typeface="Times New Roman"/>
            </a:endParaRPr>
          </a:p>
          <a:p>
            <a:pPr indent="-304800" lvl="0" marL="457200" rtl="0" algn="just">
              <a:spcBef>
                <a:spcPts val="100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Figure 1 depicts a binary classification ( Rain and No Rain).</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 obtained accuracy is 93.44%</a:t>
            </a:r>
            <a:endParaRPr b="1" sz="1300">
              <a:solidFill>
                <a:schemeClr val="dk1"/>
              </a:solidFill>
              <a:latin typeface="Times New Roman"/>
              <a:ea typeface="Times New Roman"/>
              <a:cs typeface="Times New Roman"/>
              <a:sym typeface="Times New Roman"/>
            </a:endParaRPr>
          </a:p>
        </p:txBody>
      </p:sp>
      <p:sp>
        <p:nvSpPr>
          <p:cNvPr id="175" name="Google Shape;175;p33"/>
          <p:cNvSpPr txBox="1"/>
          <p:nvPr/>
        </p:nvSpPr>
        <p:spPr>
          <a:xfrm>
            <a:off x="5672200" y="3954021"/>
            <a:ext cx="3126300" cy="1221000"/>
          </a:xfrm>
          <a:prstGeom prst="rect">
            <a:avLst/>
          </a:prstGeom>
          <a:noFill/>
          <a:ln>
            <a:noFill/>
          </a:ln>
        </p:spPr>
        <p:txBody>
          <a:bodyPr anchorCtr="0" anchor="t" bIns="91425" lIns="91425" spcFirstLastPara="1" rIns="91425" wrap="square" tIns="91425">
            <a:spAutoFit/>
          </a:bodyPr>
          <a:lstStyle/>
          <a:p>
            <a:pPr indent="0" lvl="0" marL="342900" rtl="0" algn="l">
              <a:spcBef>
                <a:spcPts val="0"/>
              </a:spcBef>
              <a:spcAft>
                <a:spcPts val="0"/>
              </a:spcAft>
              <a:buNone/>
            </a:pPr>
            <a:r>
              <a:rPr b="1" lang="en" sz="1100">
                <a:solidFill>
                  <a:schemeClr val="dk1"/>
                </a:solidFill>
                <a:latin typeface="Times New Roman"/>
                <a:ea typeface="Times New Roman"/>
                <a:cs typeface="Times New Roman"/>
                <a:sym typeface="Times New Roman"/>
              </a:rPr>
              <a:t>                       [Figure 2]</a:t>
            </a:r>
            <a:endParaRPr b="1" sz="1100">
              <a:solidFill>
                <a:schemeClr val="dk1"/>
              </a:solidFill>
              <a:latin typeface="Times New Roman"/>
              <a:ea typeface="Times New Roman"/>
              <a:cs typeface="Times New Roman"/>
              <a:sym typeface="Times New Roman"/>
            </a:endParaRPr>
          </a:p>
          <a:p>
            <a:pPr indent="-304800" lvl="0" marL="457200" rtl="0" algn="l">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2 depicts four classifications  ( No Rain, Drizzle, Moderate Rain, and  Heavy Rain ).</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obtained accuracy is 83.71%.</a:t>
            </a:r>
            <a:endParaRPr sz="1600">
              <a:solidFill>
                <a:schemeClr val="dk1"/>
              </a:solidFill>
              <a:latin typeface="Average"/>
              <a:ea typeface="Average"/>
              <a:cs typeface="Average"/>
              <a:sym typeface="Average"/>
            </a:endParaRPr>
          </a:p>
        </p:txBody>
      </p:sp>
      <p:sp>
        <p:nvSpPr>
          <p:cNvPr id="176" name="Google Shape;176;p33"/>
          <p:cNvSpPr txBox="1"/>
          <p:nvPr/>
        </p:nvSpPr>
        <p:spPr>
          <a:xfrm>
            <a:off x="0" y="0"/>
            <a:ext cx="221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rgbClr val="FFFFFF"/>
                </a:solidFill>
                <a:latin typeface="Oswald"/>
                <a:ea typeface="Oswald"/>
                <a:cs typeface="Oswald"/>
                <a:sym typeface="Oswald"/>
              </a:rPr>
              <a:t>Final Results</a:t>
            </a:r>
            <a:endParaRPr b="1" sz="2000" u="sng">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