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F79D30-8291-4BF8-BFCF-D1073B5E3995}">
  <a:tblStyle styleId="{A9F79D30-8291-4BF8-BFCF-D1073B5E399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8932be8df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8932be8df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c8932be8df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c8932be8df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c8932be8df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c8932be8df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c8932be8df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c8932be8df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8932be8df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8932be8df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c8932be8df_0_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c8932be8df_0_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8932be8df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8932be8df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c8932be8df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c8932be8df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c8932be8df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c8932be8df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c8932be8df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c8932be8df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hyperlink" Target="https://towardsdatascience.com/obtain-historical-weather-forecast-data-in-csv-format-using-python-5a6c090fc828" TargetMode="External"/><Relationship Id="rId4" Type="http://schemas.openxmlformats.org/officeDocument/2006/relationships/hyperlink" Target="https://www.ijstr.org/final-print/jan2020/Prediction-Of-Rainfall-Using-Machine-Learning-Techniques.pdf" TargetMode="External"/><Relationship Id="rId5" Type="http://schemas.openxmlformats.org/officeDocument/2006/relationships/hyperlink" Target="https://machinelearningmastery.com/feature-selection-with-real-and-categorical-data/" TargetMode="External"/><Relationship Id="rId6" Type="http://schemas.openxmlformats.org/officeDocument/2006/relationships/hyperlink" Target="https://machinelearningmastery.com/feature-selection-with-real-and-categorical-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4.jpg"/><Relationship Id="rId5"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35500" y="137500"/>
            <a:ext cx="8520600" cy="1825500"/>
          </a:xfrm>
          <a:prstGeom prst="rect">
            <a:avLst/>
          </a:prstGeom>
          <a:ln cap="flat" cmpd="sng" w="9525">
            <a:solidFill>
              <a:srgbClr val="FFFFFF"/>
            </a:solidFill>
            <a:prstDash val="solid"/>
            <a:round/>
            <a:headEnd len="sm" w="sm" type="none"/>
            <a:tailEnd len="sm" w="sm" type="none"/>
          </a:ln>
        </p:spPr>
        <p:txBody>
          <a:bodyPr anchorCtr="0" anchor="b" bIns="91425" lIns="91425" spcFirstLastPara="1" rIns="91425" wrap="square" tIns="91425">
            <a:normAutofit fontScale="90000"/>
          </a:bodyPr>
          <a:lstStyle/>
          <a:p>
            <a:pPr indent="457200" lvl="0" marL="1371600" rtl="0" algn="l">
              <a:lnSpc>
                <a:spcPct val="115000"/>
              </a:lnSpc>
              <a:spcBef>
                <a:spcPts val="0"/>
              </a:spcBef>
              <a:spcAft>
                <a:spcPts val="0"/>
              </a:spcAft>
              <a:buNone/>
            </a:pPr>
            <a:r>
              <a:t/>
            </a:r>
            <a:endParaRPr>
              <a:solidFill>
                <a:srgbClr val="0000FF"/>
              </a:solidFill>
            </a:endParaRPr>
          </a:p>
          <a:p>
            <a:pPr indent="457200" lvl="0" marL="1371600" rtl="0" algn="l">
              <a:lnSpc>
                <a:spcPct val="115000"/>
              </a:lnSpc>
              <a:spcBef>
                <a:spcPts val="0"/>
              </a:spcBef>
              <a:spcAft>
                <a:spcPts val="0"/>
              </a:spcAft>
              <a:buNone/>
            </a:pPr>
            <a:r>
              <a:t/>
            </a:r>
            <a:endParaRPr>
              <a:solidFill>
                <a:srgbClr val="0000FF"/>
              </a:solidFill>
            </a:endParaRPr>
          </a:p>
          <a:p>
            <a:pPr indent="457200" lvl="0" marL="1371600" rtl="0" algn="l">
              <a:lnSpc>
                <a:spcPct val="115000"/>
              </a:lnSpc>
              <a:spcBef>
                <a:spcPts val="0"/>
              </a:spcBef>
              <a:spcAft>
                <a:spcPts val="0"/>
              </a:spcAft>
              <a:buNone/>
            </a:pPr>
            <a:r>
              <a:rPr lang="en">
                <a:solidFill>
                  <a:srgbClr val="0000FF"/>
                </a:solidFill>
              </a:rPr>
              <a:t> </a:t>
            </a:r>
            <a:endParaRPr>
              <a:solidFill>
                <a:srgbClr val="0000FF"/>
              </a:solidFill>
            </a:endParaRPr>
          </a:p>
          <a:p>
            <a:pPr indent="457200" lvl="0" marL="1371600" rtl="0" algn="l">
              <a:lnSpc>
                <a:spcPct val="115000"/>
              </a:lnSpc>
              <a:spcBef>
                <a:spcPts val="0"/>
              </a:spcBef>
              <a:spcAft>
                <a:spcPts val="0"/>
              </a:spcAft>
              <a:buNone/>
            </a:pPr>
            <a:r>
              <a:t/>
            </a:r>
            <a:endParaRPr>
              <a:solidFill>
                <a:srgbClr val="0000FF"/>
              </a:solidFill>
            </a:endParaRPr>
          </a:p>
          <a:p>
            <a:pPr indent="457200" lvl="0" marL="1371600" rtl="0" algn="l">
              <a:lnSpc>
                <a:spcPct val="115000"/>
              </a:lnSpc>
              <a:spcBef>
                <a:spcPts val="0"/>
              </a:spcBef>
              <a:spcAft>
                <a:spcPts val="0"/>
              </a:spcAft>
              <a:buNone/>
            </a:pPr>
            <a:r>
              <a:rPr lang="en">
                <a:solidFill>
                  <a:srgbClr val="0000FF"/>
                </a:solidFill>
              </a:rPr>
              <a:t>Rainfall Prediction</a:t>
            </a:r>
            <a:endParaRPr>
              <a:solidFill>
                <a:srgbClr val="0000FF"/>
              </a:solidFill>
            </a:endParaRPr>
          </a:p>
          <a:p>
            <a:pPr indent="0" lvl="0" marL="0" rtl="0" algn="l">
              <a:spcBef>
                <a:spcPts val="0"/>
              </a:spcBef>
              <a:spcAft>
                <a:spcPts val="0"/>
              </a:spcAft>
              <a:buNone/>
            </a:pPr>
            <a:r>
              <a:rPr lang="en">
                <a:solidFill>
                  <a:srgbClr val="0000FF"/>
                </a:solidFill>
              </a:rPr>
              <a:t>              </a:t>
            </a:r>
            <a:endParaRPr sz="3311">
              <a:solidFill>
                <a:srgbClr val="0000FF"/>
              </a:solidFill>
            </a:endParaRPr>
          </a:p>
        </p:txBody>
      </p:sp>
      <p:sp>
        <p:nvSpPr>
          <p:cNvPr id="55" name="Google Shape;55;p13"/>
          <p:cNvSpPr txBox="1"/>
          <p:nvPr/>
        </p:nvSpPr>
        <p:spPr>
          <a:xfrm>
            <a:off x="558000" y="1828050"/>
            <a:ext cx="8028000" cy="286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p>
          <a:p>
            <a:pPr indent="0" lvl="0" marL="914400" rtl="0" algn="l">
              <a:spcBef>
                <a:spcPts val="0"/>
              </a:spcBef>
              <a:spcAft>
                <a:spcPts val="0"/>
              </a:spcAft>
              <a:buNone/>
            </a:pPr>
            <a:r>
              <a:t/>
            </a:r>
            <a:endParaRPr sz="2000"/>
          </a:p>
          <a:p>
            <a:pPr indent="457200" lvl="0" marL="914400" rtl="0" algn="r">
              <a:spcBef>
                <a:spcPts val="0"/>
              </a:spcBef>
              <a:spcAft>
                <a:spcPts val="0"/>
              </a:spcAft>
              <a:buNone/>
            </a:pPr>
            <a:r>
              <a:rPr lang="en" sz="2000"/>
              <a:t>                                         </a:t>
            </a:r>
            <a:r>
              <a:rPr lang="en" sz="3400"/>
              <a:t>Code Warriors</a:t>
            </a:r>
            <a:endParaRPr/>
          </a:p>
          <a:p>
            <a:pPr indent="457200" lvl="0" marL="914400" rtl="0" algn="r">
              <a:spcBef>
                <a:spcPts val="0"/>
              </a:spcBef>
              <a:spcAft>
                <a:spcPts val="0"/>
              </a:spcAft>
              <a:buNone/>
            </a:pPr>
            <a:r>
              <a:t/>
            </a:r>
            <a:endParaRPr sz="2000"/>
          </a:p>
          <a:p>
            <a:pPr indent="457200" lvl="0" marL="914400" rtl="0" algn="r">
              <a:spcBef>
                <a:spcPts val="0"/>
              </a:spcBef>
              <a:spcAft>
                <a:spcPts val="0"/>
              </a:spcAft>
              <a:buNone/>
            </a:pPr>
            <a:r>
              <a:rPr lang="en" sz="2000"/>
              <a:t>                                         Deepkumar Patel - AU1841058</a:t>
            </a:r>
            <a:endParaRPr sz="2000"/>
          </a:p>
          <a:p>
            <a:pPr indent="0" lvl="0" marL="1371600" rtl="0" algn="r">
              <a:spcBef>
                <a:spcPts val="0"/>
              </a:spcBef>
              <a:spcAft>
                <a:spcPts val="0"/>
              </a:spcAft>
              <a:buNone/>
            </a:pPr>
            <a:r>
              <a:rPr lang="en" sz="2000"/>
              <a:t>                                         Devarsh Suthar - AU1841068</a:t>
            </a:r>
            <a:endParaRPr sz="2000"/>
          </a:p>
          <a:p>
            <a:pPr indent="457200" lvl="0" marL="914400" rtl="0" algn="r">
              <a:spcBef>
                <a:spcPts val="0"/>
              </a:spcBef>
              <a:spcAft>
                <a:spcPts val="0"/>
              </a:spcAft>
              <a:buNone/>
            </a:pPr>
            <a:r>
              <a:rPr lang="en" sz="2000"/>
              <a:t>                                         Dhruv Panchal - AU1841081</a:t>
            </a:r>
            <a:endParaRPr sz="2000"/>
          </a:p>
          <a:p>
            <a:pPr indent="457200" lvl="0" marL="914400" rtl="0" algn="r">
              <a:spcBef>
                <a:spcPts val="0"/>
              </a:spcBef>
              <a:spcAft>
                <a:spcPts val="0"/>
              </a:spcAft>
              <a:buNone/>
            </a:pPr>
            <a:r>
              <a:rPr lang="en" sz="2000"/>
              <a:t>                                         Vishvas Patel - AU1841083</a:t>
            </a:r>
            <a:endParaRPr sz="2000"/>
          </a:p>
        </p:txBody>
      </p:sp>
      <p:pic>
        <p:nvPicPr>
          <p:cNvPr id="56" name="Google Shape;56;p13"/>
          <p:cNvPicPr preferRelativeResize="0"/>
          <p:nvPr/>
        </p:nvPicPr>
        <p:blipFill>
          <a:blip r:embed="rId3">
            <a:alphaModFix/>
          </a:blip>
          <a:stretch>
            <a:fillRect/>
          </a:stretch>
        </p:blipFill>
        <p:spPr>
          <a:xfrm>
            <a:off x="609138" y="1959338"/>
            <a:ext cx="2847975" cy="260032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nvSpPr>
        <p:spPr>
          <a:xfrm>
            <a:off x="311700" y="445025"/>
            <a:ext cx="8520600" cy="7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Future Work</a:t>
            </a:r>
            <a:endParaRPr b="1" sz="2800">
              <a:solidFill>
                <a:srgbClr val="0000FF"/>
              </a:solidFill>
            </a:endParaRPr>
          </a:p>
        </p:txBody>
      </p:sp>
      <p:sp>
        <p:nvSpPr>
          <p:cNvPr id="117" name="Google Shape;117;p22"/>
          <p:cNvSpPr txBox="1"/>
          <p:nvPr/>
        </p:nvSpPr>
        <p:spPr>
          <a:xfrm>
            <a:off x="311700" y="1476050"/>
            <a:ext cx="8520600" cy="3527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800"/>
              <a:t>We will choose the optimal </a:t>
            </a:r>
            <a:r>
              <a:rPr lang="en" sz="1800"/>
              <a:t>regression</a:t>
            </a:r>
            <a:r>
              <a:rPr lang="en" sz="1800"/>
              <a:t> model by comparing the regression score of all the models that have been used.</a:t>
            </a:r>
            <a:endParaRPr sz="1800"/>
          </a:p>
          <a:p>
            <a:pPr indent="-342900" lvl="0" marL="457200" rtl="0" algn="l">
              <a:lnSpc>
                <a:spcPct val="115000"/>
              </a:lnSpc>
              <a:spcBef>
                <a:spcPts val="0"/>
              </a:spcBef>
              <a:spcAft>
                <a:spcPts val="0"/>
              </a:spcAft>
              <a:buClr>
                <a:srgbClr val="000000"/>
              </a:buClr>
              <a:buSzPts val="1800"/>
              <a:buChar char="●"/>
            </a:pPr>
            <a:r>
              <a:rPr lang="en" sz="1800"/>
              <a:t>Furthermore</a:t>
            </a:r>
            <a:r>
              <a:rPr lang="en" sz="1800"/>
              <a:t>, we plan to categorise the predicted rainfall into four categories: no rain, </a:t>
            </a:r>
            <a:r>
              <a:rPr lang="en" sz="1800"/>
              <a:t>drizzle</a:t>
            </a:r>
            <a:r>
              <a:rPr lang="en" sz="1800"/>
              <a:t>, moderate rain or </a:t>
            </a:r>
            <a:r>
              <a:rPr lang="en" sz="1800"/>
              <a:t>heavy</a:t>
            </a:r>
            <a:r>
              <a:rPr lang="en" sz="1800"/>
              <a:t> rain. Finally, we aim to achieve higher accuracy of the </a:t>
            </a:r>
            <a:r>
              <a:rPr lang="en" sz="1800"/>
              <a:t>regression model to improve </a:t>
            </a:r>
            <a:r>
              <a:rPr lang="en" sz="1800"/>
              <a:t>the prediction.</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nvSpPr>
        <p:spPr>
          <a:xfrm>
            <a:off x="311700" y="445025"/>
            <a:ext cx="8520600" cy="7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References</a:t>
            </a:r>
            <a:endParaRPr b="1" sz="2800">
              <a:solidFill>
                <a:srgbClr val="0000FF"/>
              </a:solidFill>
            </a:endParaRPr>
          </a:p>
        </p:txBody>
      </p:sp>
      <p:sp>
        <p:nvSpPr>
          <p:cNvPr id="123" name="Google Shape;123;p23"/>
          <p:cNvSpPr txBox="1"/>
          <p:nvPr/>
        </p:nvSpPr>
        <p:spPr>
          <a:xfrm>
            <a:off x="311700" y="1476050"/>
            <a:ext cx="8520600" cy="3527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1800" u="sng">
                <a:solidFill>
                  <a:schemeClr val="hlink"/>
                </a:solidFill>
                <a:hlinkClick r:id="rId3"/>
              </a:rPr>
              <a:t>https://towardsdatascience.com/obtain-historical-weather-forecast-data-in-csv-format-using-python-5a6c090fc828</a:t>
            </a:r>
            <a:endParaRPr sz="1800"/>
          </a:p>
          <a:p>
            <a:pPr indent="-355600" lvl="0" marL="457200" rtl="0" algn="l">
              <a:lnSpc>
                <a:spcPct val="115000"/>
              </a:lnSpc>
              <a:spcBef>
                <a:spcPts val="0"/>
              </a:spcBef>
              <a:spcAft>
                <a:spcPts val="0"/>
              </a:spcAft>
              <a:buSzPts val="2000"/>
              <a:buChar char="●"/>
            </a:pPr>
            <a:r>
              <a:rPr lang="en" sz="1800" u="sng">
                <a:solidFill>
                  <a:schemeClr val="hlink"/>
                </a:solidFill>
                <a:hlinkClick r:id="rId4"/>
              </a:rPr>
              <a:t>https://www.ijstr.org/final-print/jan2020/Prediction-Of-Rainfall-Using-Machine-Learning-Techniques.pdf</a:t>
            </a:r>
            <a:endParaRPr sz="1800"/>
          </a:p>
          <a:p>
            <a:pPr indent="-355600" lvl="0" marL="457200" rtl="0" algn="l">
              <a:lnSpc>
                <a:spcPct val="115000"/>
              </a:lnSpc>
              <a:spcBef>
                <a:spcPts val="0"/>
              </a:spcBef>
              <a:spcAft>
                <a:spcPts val="0"/>
              </a:spcAft>
              <a:buSzPts val="2000"/>
              <a:buChar char="●"/>
            </a:pPr>
            <a:r>
              <a:rPr lang="en" sz="1800" u="sng">
                <a:solidFill>
                  <a:schemeClr val="hlink"/>
                </a:solidFill>
                <a:hlinkClick r:id="rId5"/>
              </a:rPr>
              <a:t>https://machinelearningmastery.com/feature-selection-with-real-and-categorical-data/</a:t>
            </a:r>
            <a:endParaRPr sz="1800"/>
          </a:p>
          <a:p>
            <a:pPr indent="-355600" lvl="0" marL="457200" rtl="0" algn="l">
              <a:lnSpc>
                <a:spcPct val="115000"/>
              </a:lnSpc>
              <a:spcBef>
                <a:spcPts val="0"/>
              </a:spcBef>
              <a:spcAft>
                <a:spcPts val="0"/>
              </a:spcAft>
              <a:buSzPts val="2000"/>
              <a:buChar char="●"/>
            </a:pPr>
            <a:r>
              <a:rPr lang="en" sz="1800" u="sng">
                <a:solidFill>
                  <a:schemeClr val="hlink"/>
                </a:solidFill>
                <a:hlinkClick r:id="rId6"/>
              </a:rPr>
              <a:t>https://machinelearningmastery.com/feature-selection-with-real-and-categorical-data/</a:t>
            </a:r>
            <a:endParaRPr sz="1800"/>
          </a:p>
          <a:p>
            <a:pPr indent="0" lvl="0" marL="457200" rtl="0" algn="l">
              <a:lnSpc>
                <a:spcPct val="115000"/>
              </a:lnSpc>
              <a:spcBef>
                <a:spcPts val="1600"/>
              </a:spcBef>
              <a:spcAft>
                <a:spcPts val="0"/>
              </a:spcAft>
              <a:buNone/>
            </a:pPr>
            <a:r>
              <a:t/>
            </a:r>
            <a:endParaRPr sz="1800"/>
          </a:p>
          <a:p>
            <a:pPr indent="0" lvl="0" marL="457200" rtl="0" algn="l">
              <a:lnSpc>
                <a:spcPct val="115000"/>
              </a:lnSpc>
              <a:spcBef>
                <a:spcPts val="1600"/>
              </a:spcBef>
              <a:spcAft>
                <a:spcPts val="0"/>
              </a:spcAft>
              <a:buNone/>
            </a:pPr>
            <a:r>
              <a:t/>
            </a:r>
            <a:endParaRPr sz="1800"/>
          </a:p>
          <a:p>
            <a:pPr indent="0" lvl="0" marL="457200" rtl="0" algn="l">
              <a:lnSpc>
                <a:spcPct val="115000"/>
              </a:lnSpc>
              <a:spcBef>
                <a:spcPts val="1600"/>
              </a:spcBef>
              <a:spcAft>
                <a:spcPts val="0"/>
              </a:spcAft>
              <a:buNone/>
            </a:pPr>
            <a:r>
              <a:t/>
            </a:r>
            <a:endParaRPr sz="1800"/>
          </a:p>
          <a:p>
            <a:pPr indent="0" lvl="0" marL="457200" rtl="0" algn="l">
              <a:lnSpc>
                <a:spcPct val="115000"/>
              </a:lnSpc>
              <a:spcBef>
                <a:spcPts val="1600"/>
              </a:spcBef>
              <a:spcAft>
                <a:spcPts val="0"/>
              </a:spcAft>
              <a:buNone/>
            </a:pPr>
            <a:r>
              <a:t/>
            </a:r>
            <a:endParaRPr sz="1800"/>
          </a:p>
          <a:p>
            <a:pPr indent="0" lvl="0" marL="457200" rtl="0" algn="l">
              <a:lnSpc>
                <a:spcPct val="115000"/>
              </a:lnSpc>
              <a:spcBef>
                <a:spcPts val="1600"/>
              </a:spcBef>
              <a:spcAft>
                <a:spcPts val="1600"/>
              </a:spcAft>
              <a:buNone/>
            </a:pPr>
            <a:r>
              <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311700" y="445025"/>
            <a:ext cx="8520600" cy="7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Introduction</a:t>
            </a:r>
            <a:endParaRPr b="1" sz="2800">
              <a:solidFill>
                <a:srgbClr val="0000FF"/>
              </a:solidFill>
            </a:endParaRPr>
          </a:p>
        </p:txBody>
      </p:sp>
      <p:sp>
        <p:nvSpPr>
          <p:cNvPr id="62" name="Google Shape;62;p14"/>
          <p:cNvSpPr txBox="1"/>
          <p:nvPr/>
        </p:nvSpPr>
        <p:spPr>
          <a:xfrm>
            <a:off x="311700" y="1476050"/>
            <a:ext cx="8520600" cy="3527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800">
                <a:solidFill>
                  <a:schemeClr val="dk1"/>
                </a:solidFill>
              </a:rPr>
              <a:t>Rainfall prediction is a major problem for the meteorological department as it is closely associated with the economy and human life.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Accuracy of rainfall forecasting has great importance for countries like India whose economy is highly dependent on agriculture.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There are hardware devices for predicting rainfall by using the weather conditions like temperature, humidity, etc. But these traditional methods cannot work efficiently. However, by using machine learning techniques we can produce accurate results by analyzing historical rainfall data.</a:t>
            </a:r>
            <a:r>
              <a:rPr lang="en" sz="1800"/>
              <a:t> </a:t>
            </a:r>
            <a:endParaRPr sz="1800">
              <a:solidFill>
                <a:schemeClr val="dk1"/>
              </a:solidFill>
              <a:highlight>
                <a:srgbClr val="FFFFFF"/>
              </a:highlight>
            </a:endParaRPr>
          </a:p>
          <a:p>
            <a:pPr indent="0" lvl="0" marL="457200" rtl="0" algn="l">
              <a:lnSpc>
                <a:spcPct val="115000"/>
              </a:lnSpc>
              <a:spcBef>
                <a:spcPts val="1600"/>
              </a:spcBef>
              <a:spcAft>
                <a:spcPts val="0"/>
              </a:spcAft>
              <a:buNone/>
            </a:pPr>
            <a:r>
              <a:t/>
            </a:r>
            <a:endParaRPr sz="1800"/>
          </a:p>
          <a:p>
            <a:pPr indent="0" lvl="0" marL="457200" rtl="0" algn="l">
              <a:lnSpc>
                <a:spcPct val="115000"/>
              </a:lnSpc>
              <a:spcBef>
                <a:spcPts val="1600"/>
              </a:spcBef>
              <a:spcAft>
                <a:spcPts val="16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nvSpPr>
        <p:spPr>
          <a:xfrm>
            <a:off x="311700" y="445025"/>
            <a:ext cx="8520600" cy="7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Problem Statement</a:t>
            </a:r>
            <a:endParaRPr b="1" sz="2800">
              <a:solidFill>
                <a:srgbClr val="0000FF"/>
              </a:solidFill>
            </a:endParaRPr>
          </a:p>
        </p:txBody>
      </p:sp>
      <p:sp>
        <p:nvSpPr>
          <p:cNvPr id="68" name="Google Shape;68;p15"/>
          <p:cNvSpPr txBox="1"/>
          <p:nvPr/>
        </p:nvSpPr>
        <p:spPr>
          <a:xfrm>
            <a:off x="311700" y="1496550"/>
            <a:ext cx="8520600" cy="3506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India is primarily an agricultural country, with crop productivity and rainfall playing a large role in its economy. </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Rainfall prediction is required and mandatory for all farmers in order to analyze crop productivity. </a:t>
            </a:r>
            <a:endParaRPr sz="1800">
              <a:solidFill>
                <a:schemeClr val="dk1"/>
              </a:solidFill>
            </a:endParaRPr>
          </a:p>
          <a:p>
            <a:pPr indent="-342900" lvl="0" marL="457200" rtl="0" algn="l">
              <a:lnSpc>
                <a:spcPct val="115000"/>
              </a:lnSpc>
              <a:spcBef>
                <a:spcPts val="0"/>
              </a:spcBef>
              <a:spcAft>
                <a:spcPts val="0"/>
              </a:spcAft>
              <a:buSzPts val="1800"/>
              <a:buChar char="●"/>
            </a:pPr>
            <a:r>
              <a:rPr lang="en" sz="1800"/>
              <a:t>The imprecise and </a:t>
            </a:r>
            <a:r>
              <a:rPr lang="en" sz="1800"/>
              <a:t>inaccurate</a:t>
            </a:r>
            <a:r>
              <a:rPr lang="en" sz="1800"/>
              <a:t> prediction lead to </a:t>
            </a:r>
            <a:r>
              <a:rPr lang="en" sz="1800"/>
              <a:t>inefficient management of crisis like poor agriculture, poor water reserves and poor management of floods.</a:t>
            </a:r>
            <a:endParaRPr sz="1800"/>
          </a:p>
          <a:p>
            <a:pPr indent="-342900" lvl="0" marL="457200" rtl="0" algn="l">
              <a:lnSpc>
                <a:spcPct val="115000"/>
              </a:lnSpc>
              <a:spcBef>
                <a:spcPts val="0"/>
              </a:spcBef>
              <a:spcAft>
                <a:spcPts val="0"/>
              </a:spcAft>
              <a:buSzPts val="1800"/>
              <a:buChar char="●"/>
            </a:pPr>
            <a:r>
              <a:rPr lang="en" sz="1800">
                <a:solidFill>
                  <a:schemeClr val="dk1"/>
                </a:solidFill>
              </a:rPr>
              <a:t>Predicting the condition of the atmosphere using science and technology is known as rainfall prediction. </a:t>
            </a:r>
            <a:endParaRPr sz="1800">
              <a:solidFill>
                <a:schemeClr val="dk1"/>
              </a:solidFill>
            </a:endParaRPr>
          </a:p>
          <a:p>
            <a:pPr indent="0" lvl="0" marL="914400" rtl="0" algn="l">
              <a:lnSpc>
                <a:spcPct val="115000"/>
              </a:lnSpc>
              <a:spcBef>
                <a:spcPts val="1600"/>
              </a:spcBef>
              <a:spcAft>
                <a:spcPts val="0"/>
              </a:spcAft>
              <a:buNone/>
            </a:pPr>
            <a:r>
              <a:t/>
            </a:r>
            <a:endParaRPr sz="1800"/>
          </a:p>
          <a:p>
            <a:pPr indent="0" lvl="0" marL="457200" rtl="0" algn="l">
              <a:lnSpc>
                <a:spcPct val="115000"/>
              </a:lnSpc>
              <a:spcBef>
                <a:spcPts val="1600"/>
              </a:spcBef>
              <a:spcAft>
                <a:spcPts val="0"/>
              </a:spcAft>
              <a:buNone/>
            </a:pPr>
            <a:r>
              <a:t/>
            </a:r>
            <a:endParaRPr sz="1800"/>
          </a:p>
          <a:p>
            <a:pPr indent="0" lvl="0" marL="457200" rtl="0" algn="l">
              <a:lnSpc>
                <a:spcPct val="115000"/>
              </a:lnSpc>
              <a:spcBef>
                <a:spcPts val="1600"/>
              </a:spcBef>
              <a:spcAft>
                <a:spcPts val="1600"/>
              </a:spcAft>
              <a:buNone/>
            </a:pPr>
            <a:r>
              <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nvSpPr>
        <p:spPr>
          <a:xfrm>
            <a:off x="311700" y="445025"/>
            <a:ext cx="8520600" cy="7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Existing Body Of Work</a:t>
            </a:r>
            <a:endParaRPr b="1" sz="2800">
              <a:solidFill>
                <a:srgbClr val="0000FF"/>
              </a:solidFill>
            </a:endParaRPr>
          </a:p>
        </p:txBody>
      </p:sp>
      <p:sp>
        <p:nvSpPr>
          <p:cNvPr id="74" name="Google Shape;74;p16"/>
          <p:cNvSpPr txBox="1"/>
          <p:nvPr/>
        </p:nvSpPr>
        <p:spPr>
          <a:xfrm>
            <a:off x="311700" y="1476050"/>
            <a:ext cx="8520600" cy="3527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1"/>
              </a:buClr>
              <a:buSzPts val="1800"/>
              <a:buChar char="●"/>
            </a:pPr>
            <a:r>
              <a:rPr lang="en" sz="1800">
                <a:solidFill>
                  <a:schemeClr val="dk1"/>
                </a:solidFill>
              </a:rPr>
              <a:t>Generating useful and machine understandable Dataset.</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Data preprocessing</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 sz="1800">
                <a:solidFill>
                  <a:schemeClr val="dk1"/>
                </a:solidFill>
              </a:rPr>
              <a:t>Feature selection (remove highly correlated features)</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 sz="1800">
                <a:solidFill>
                  <a:schemeClr val="dk1"/>
                </a:solidFill>
              </a:rPr>
              <a:t>Normalizing data</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Applying different regression model on the dataset and analyzing their regression score.</a:t>
            </a:r>
            <a:endParaRPr sz="1800">
              <a:solidFill>
                <a:schemeClr val="dk1"/>
              </a:solidFill>
            </a:endParaRPr>
          </a:p>
          <a:p>
            <a:pPr indent="0" lvl="0" marL="914400" rtl="0" algn="l">
              <a:lnSpc>
                <a:spcPct val="115000"/>
              </a:lnSpc>
              <a:spcBef>
                <a:spcPts val="1600"/>
              </a:spcBef>
              <a:spcAft>
                <a:spcPts val="0"/>
              </a:spcAft>
              <a:buNone/>
            </a:pPr>
            <a:r>
              <a:rPr lang="en" sz="1800">
                <a:solidFill>
                  <a:schemeClr val="dk1"/>
                </a:solidFill>
              </a:rPr>
              <a:t>.</a:t>
            </a:r>
            <a:endParaRPr sz="1800">
              <a:solidFill>
                <a:schemeClr val="dk1"/>
              </a:solidFill>
            </a:endParaRPr>
          </a:p>
          <a:p>
            <a:pPr indent="0" lvl="0" marL="457200" rtl="0" algn="l">
              <a:lnSpc>
                <a:spcPct val="115000"/>
              </a:lnSpc>
              <a:spcBef>
                <a:spcPts val="1600"/>
              </a:spcBef>
              <a:spcAft>
                <a:spcPts val="0"/>
              </a:spcAft>
              <a:buNone/>
            </a:pPr>
            <a:r>
              <a:t/>
            </a:r>
            <a:endParaRPr sz="1800">
              <a:solidFill>
                <a:srgbClr val="0E101A"/>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nvSpPr>
        <p:spPr>
          <a:xfrm>
            <a:off x="311700" y="445025"/>
            <a:ext cx="8520600" cy="7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Our Approach</a:t>
            </a:r>
            <a:endParaRPr b="1" sz="2800">
              <a:solidFill>
                <a:srgbClr val="0000FF"/>
              </a:solidFill>
            </a:endParaRPr>
          </a:p>
        </p:txBody>
      </p:sp>
      <p:sp>
        <p:nvSpPr>
          <p:cNvPr id="80" name="Google Shape;80;p17"/>
          <p:cNvSpPr txBox="1"/>
          <p:nvPr/>
        </p:nvSpPr>
        <p:spPr>
          <a:xfrm>
            <a:off x="311700" y="1476050"/>
            <a:ext cx="8520600" cy="3527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E101A"/>
              </a:buClr>
              <a:buSzPts val="1800"/>
              <a:buChar char="●"/>
            </a:pPr>
            <a:r>
              <a:rPr lang="en" sz="1800">
                <a:solidFill>
                  <a:srgbClr val="0E101A"/>
                </a:solidFill>
              </a:rPr>
              <a:t>Initially, we started exploring different articles and research papers to understand our topic well.</a:t>
            </a:r>
            <a:endParaRPr sz="1800">
              <a:solidFill>
                <a:srgbClr val="0E101A"/>
              </a:solidFill>
            </a:endParaRPr>
          </a:p>
          <a:p>
            <a:pPr indent="-342900" lvl="0" marL="457200" rtl="0" algn="l">
              <a:lnSpc>
                <a:spcPct val="115000"/>
              </a:lnSpc>
              <a:spcBef>
                <a:spcPts val="0"/>
              </a:spcBef>
              <a:spcAft>
                <a:spcPts val="0"/>
              </a:spcAft>
              <a:buClr>
                <a:srgbClr val="0E101A"/>
              </a:buClr>
              <a:buSzPts val="1800"/>
              <a:buChar char="●"/>
            </a:pPr>
            <a:r>
              <a:rPr lang="en" sz="1800">
                <a:solidFill>
                  <a:srgbClr val="0E101A"/>
                </a:solidFill>
              </a:rPr>
              <a:t>Further, we created a script to extract the dataset from an API. The API had day-wise rainfall and weather data of every city. We only </a:t>
            </a:r>
            <a:r>
              <a:rPr lang="en" sz="1800">
                <a:solidFill>
                  <a:srgbClr val="0E101A"/>
                </a:solidFill>
              </a:rPr>
              <a:t>extracted data of Ahmedabad city from the past 11 years (i.e, 2009-2020 )</a:t>
            </a:r>
            <a:r>
              <a:rPr lang="en" sz="1800">
                <a:solidFill>
                  <a:srgbClr val="0E101A"/>
                </a:solidFill>
              </a:rPr>
              <a:t> by executing the created script. The extracted data contains an hourly forecast of parameters such as precipitation(MM), temperature, wind speed, pressure, visibility, etc.</a:t>
            </a:r>
            <a:endParaRPr sz="1800">
              <a:solidFill>
                <a:srgbClr val="0E101A"/>
              </a:solidFill>
            </a:endParaRPr>
          </a:p>
          <a:p>
            <a:pPr indent="-342900" lvl="0" marL="457200" rtl="0" algn="l">
              <a:lnSpc>
                <a:spcPct val="115000"/>
              </a:lnSpc>
              <a:spcBef>
                <a:spcPts val="0"/>
              </a:spcBef>
              <a:spcAft>
                <a:spcPts val="0"/>
              </a:spcAft>
              <a:buClr>
                <a:srgbClr val="0E101A"/>
              </a:buClr>
              <a:buSzPts val="1800"/>
              <a:buChar char="●"/>
            </a:pPr>
            <a:r>
              <a:rPr lang="en" sz="1800">
                <a:solidFill>
                  <a:srgbClr val="0E101A"/>
                </a:solidFill>
              </a:rPr>
              <a:t>Further, we defined labels and features for our dataset.</a:t>
            </a:r>
            <a:endParaRPr sz="1800">
              <a:solidFill>
                <a:srgbClr val="0E101A"/>
              </a:solidFill>
            </a:endParaRPr>
          </a:p>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rPr lang="en" sz="1800"/>
              <a:t> </a:t>
            </a:r>
            <a:endParaRPr sz="1800">
              <a:solidFill>
                <a:schemeClr val="dk1"/>
              </a:solidFill>
              <a:highlight>
                <a:srgbClr val="FFFFFF"/>
              </a:highlight>
            </a:endParaRPr>
          </a:p>
          <a:p>
            <a:pPr indent="0" lvl="0" marL="457200" rtl="0" algn="l">
              <a:lnSpc>
                <a:spcPct val="115000"/>
              </a:lnSpc>
              <a:spcBef>
                <a:spcPts val="1600"/>
              </a:spcBef>
              <a:spcAft>
                <a:spcPts val="0"/>
              </a:spcAft>
              <a:buNone/>
            </a:pPr>
            <a:r>
              <a:t/>
            </a:r>
            <a:endParaRPr sz="1800"/>
          </a:p>
          <a:p>
            <a:pPr indent="0" lvl="0" marL="457200" rtl="0" algn="l">
              <a:lnSpc>
                <a:spcPct val="115000"/>
              </a:lnSpc>
              <a:spcBef>
                <a:spcPts val="1600"/>
              </a:spcBef>
              <a:spcAft>
                <a:spcPts val="1600"/>
              </a:spcAft>
              <a:buNone/>
            </a:pPr>
            <a:r>
              <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nvSpPr>
        <p:spPr>
          <a:xfrm>
            <a:off x="311700" y="445025"/>
            <a:ext cx="8520600" cy="7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Our Approach</a:t>
            </a:r>
            <a:endParaRPr b="1" sz="2800">
              <a:solidFill>
                <a:srgbClr val="0000FF"/>
              </a:solidFill>
            </a:endParaRPr>
          </a:p>
        </p:txBody>
      </p:sp>
      <p:sp>
        <p:nvSpPr>
          <p:cNvPr id="86" name="Google Shape;86;p18"/>
          <p:cNvSpPr txBox="1"/>
          <p:nvPr/>
        </p:nvSpPr>
        <p:spPr>
          <a:xfrm>
            <a:off x="311700" y="1476050"/>
            <a:ext cx="8520600" cy="35271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800">
                <a:solidFill>
                  <a:schemeClr val="dk1"/>
                </a:solidFill>
                <a:highlight>
                  <a:srgbClr val="FFFFFF"/>
                </a:highlight>
              </a:rPr>
              <a:t>Then we did the feature selection for our model using the correlation method. For that, we found highly correlated features among all the features. If two of the features</a:t>
            </a:r>
            <a:r>
              <a:rPr lang="en" sz="1800">
                <a:highlight>
                  <a:srgbClr val="FFFFFF"/>
                </a:highlight>
              </a:rPr>
              <a:t> are highly correlated (i.e, if the correlation is &gt; 90%), we discarded one of the feature.</a:t>
            </a:r>
            <a:r>
              <a:rPr lang="en" sz="1800"/>
              <a:t> </a:t>
            </a:r>
            <a:endParaRPr sz="1800"/>
          </a:p>
          <a:p>
            <a:pPr indent="-342900" lvl="0" marL="457200" rtl="0" algn="l">
              <a:lnSpc>
                <a:spcPct val="115000"/>
              </a:lnSpc>
              <a:spcBef>
                <a:spcPts val="0"/>
              </a:spcBef>
              <a:spcAft>
                <a:spcPts val="0"/>
              </a:spcAft>
              <a:buClr>
                <a:srgbClr val="000000"/>
              </a:buClr>
              <a:buSzPts val="1800"/>
              <a:buChar char="●"/>
            </a:pPr>
            <a:r>
              <a:rPr lang="en" sz="1800"/>
              <a:t>Further</a:t>
            </a:r>
            <a:r>
              <a:rPr lang="en" sz="1800"/>
              <a:t>, we splitted our data into training and testing category.</a:t>
            </a:r>
            <a:endParaRPr sz="1800"/>
          </a:p>
          <a:p>
            <a:pPr indent="-342900" lvl="0" marL="457200" rtl="0" algn="l">
              <a:lnSpc>
                <a:spcPct val="115000"/>
              </a:lnSpc>
              <a:spcBef>
                <a:spcPts val="0"/>
              </a:spcBef>
              <a:spcAft>
                <a:spcPts val="0"/>
              </a:spcAft>
              <a:buClr>
                <a:srgbClr val="000000"/>
              </a:buClr>
              <a:buSzPts val="1800"/>
              <a:buChar char="●"/>
            </a:pPr>
            <a:r>
              <a:rPr lang="en" sz="1800"/>
              <a:t>Then we started applying different types of regression models to our </a:t>
            </a:r>
            <a:r>
              <a:rPr lang="en" sz="1800"/>
              <a:t>dataset.</a:t>
            </a:r>
            <a:endParaRPr sz="1800"/>
          </a:p>
          <a:p>
            <a:pPr indent="-342900" lvl="0" marL="457200" rtl="0" algn="l">
              <a:lnSpc>
                <a:spcPct val="115000"/>
              </a:lnSpc>
              <a:spcBef>
                <a:spcPts val="0"/>
              </a:spcBef>
              <a:spcAft>
                <a:spcPts val="0"/>
              </a:spcAft>
              <a:buClr>
                <a:srgbClr val="000000"/>
              </a:buClr>
              <a:buSzPts val="1800"/>
              <a:buChar char="●"/>
            </a:pPr>
            <a:r>
              <a:rPr lang="en" sz="1800"/>
              <a:t>Initially, we applied linear regression to our dataset and analyzed its regression score. </a:t>
            </a:r>
            <a:endParaRPr sz="1800"/>
          </a:p>
          <a:p>
            <a:pPr indent="-342900" lvl="0" marL="457200" rtl="0" algn="l">
              <a:lnSpc>
                <a:spcPct val="115000"/>
              </a:lnSpc>
              <a:spcBef>
                <a:spcPts val="0"/>
              </a:spcBef>
              <a:spcAft>
                <a:spcPts val="0"/>
              </a:spcAft>
              <a:buClr>
                <a:srgbClr val="000000"/>
              </a:buClr>
              <a:buSzPts val="1800"/>
              <a:buChar char="●"/>
            </a:pPr>
            <a:r>
              <a:rPr lang="en" sz="1800"/>
              <a:t>Similarly, we applied ridge, lasso, and logistic regression on our dataset and analyzed its regression score. </a:t>
            </a:r>
            <a:endParaRPr sz="1800"/>
          </a:p>
          <a:p>
            <a:pPr indent="0" lvl="0" marL="457200" rtl="0" algn="l">
              <a:lnSpc>
                <a:spcPct val="115000"/>
              </a:lnSpc>
              <a:spcBef>
                <a:spcPts val="1600"/>
              </a:spcBef>
              <a:spcAft>
                <a:spcPts val="1600"/>
              </a:spcAft>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nvSpPr>
        <p:spPr>
          <a:xfrm>
            <a:off x="311700" y="445025"/>
            <a:ext cx="8520600" cy="7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Initial Results</a:t>
            </a:r>
            <a:endParaRPr b="1" sz="2800">
              <a:solidFill>
                <a:srgbClr val="0000FF"/>
              </a:solidFill>
            </a:endParaRPr>
          </a:p>
        </p:txBody>
      </p:sp>
      <p:sp>
        <p:nvSpPr>
          <p:cNvPr id="92" name="Google Shape;92;p19"/>
          <p:cNvSpPr txBox="1"/>
          <p:nvPr/>
        </p:nvSpPr>
        <p:spPr>
          <a:xfrm>
            <a:off x="311700" y="1317100"/>
            <a:ext cx="8520600" cy="38265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000000"/>
              </a:buClr>
              <a:buSzPts val="1800"/>
              <a:buChar char="●"/>
            </a:pPr>
            <a:r>
              <a:rPr lang="en" sz="1800"/>
              <a:t>We now have the final dataset to work on with.</a:t>
            </a:r>
            <a:endParaRPr sz="1800"/>
          </a:p>
          <a:p>
            <a:pPr indent="-342900" lvl="0" marL="457200" rtl="0" algn="l">
              <a:lnSpc>
                <a:spcPct val="115000"/>
              </a:lnSpc>
              <a:spcBef>
                <a:spcPts val="0"/>
              </a:spcBef>
              <a:spcAft>
                <a:spcPts val="0"/>
              </a:spcAft>
              <a:buClr>
                <a:srgbClr val="000000"/>
              </a:buClr>
              <a:buSzPts val="1800"/>
              <a:buChar char="●"/>
            </a:pPr>
            <a:r>
              <a:rPr lang="en" sz="1800"/>
              <a:t>To compare outcomes, we used linear, ridge, and lasso regression. However, since rain precipitation has several spikes (for example, in the monsoon, some days there is no rain at all and the next day it is heavy rain). Hence, </a:t>
            </a:r>
            <a:r>
              <a:rPr lang="en" sz="1800"/>
              <a:t>we got </a:t>
            </a:r>
            <a:r>
              <a:rPr lang="en" sz="1800"/>
              <a:t>similar</a:t>
            </a:r>
            <a:r>
              <a:rPr lang="en" sz="1800"/>
              <a:t> pattern of the </a:t>
            </a:r>
            <a:r>
              <a:rPr lang="en" sz="1800"/>
              <a:t>prediction</a:t>
            </a:r>
            <a:r>
              <a:rPr lang="en" sz="1800"/>
              <a:t> but </a:t>
            </a:r>
            <a:r>
              <a:rPr lang="en" sz="1800"/>
              <a:t>predicted</a:t>
            </a:r>
            <a:r>
              <a:rPr lang="en" sz="1800"/>
              <a:t> values are not nearly as labeled. (figure 1)</a:t>
            </a:r>
            <a:endParaRPr sz="1800"/>
          </a:p>
          <a:p>
            <a:pPr indent="-342900" lvl="0" marL="457200" rtl="0" algn="l">
              <a:lnSpc>
                <a:spcPct val="115000"/>
              </a:lnSpc>
              <a:spcBef>
                <a:spcPts val="0"/>
              </a:spcBef>
              <a:spcAft>
                <a:spcPts val="0"/>
              </a:spcAft>
              <a:buClr>
                <a:srgbClr val="000000"/>
              </a:buClr>
              <a:buSzPts val="1800"/>
              <a:buChar char="●"/>
            </a:pPr>
            <a:r>
              <a:rPr lang="en" sz="1800"/>
              <a:t>Ridge and lasso regression are also less accurate. So we tried to categorise the types of rain (e.g., no rain, drizzle, moderate rain, heavy rain), and while the results are better than before, they are still not satisfactory. (figure 2)</a:t>
            </a:r>
            <a:endParaRPr sz="1800"/>
          </a:p>
          <a:p>
            <a:pPr indent="-342900" lvl="0" marL="457200" rtl="0" algn="l">
              <a:lnSpc>
                <a:spcPct val="115000"/>
              </a:lnSpc>
              <a:spcBef>
                <a:spcPts val="0"/>
              </a:spcBef>
              <a:spcAft>
                <a:spcPts val="0"/>
              </a:spcAft>
              <a:buClr>
                <a:srgbClr val="000000"/>
              </a:buClr>
              <a:buSzPts val="1800"/>
              <a:buChar char="●"/>
            </a:pPr>
            <a:r>
              <a:rPr lang="en" sz="1800"/>
              <a:t>Finally, we used logistic regression and compact out classification in binary form (for example, rain vs. no rain) to achieve an accuracy of nearly 90%. (figure 3)</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nvSpPr>
        <p:spPr>
          <a:xfrm>
            <a:off x="311700" y="445025"/>
            <a:ext cx="8520600" cy="7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Initial Results</a:t>
            </a:r>
            <a:endParaRPr b="1" sz="2800">
              <a:solidFill>
                <a:srgbClr val="0000FF"/>
              </a:solidFill>
            </a:endParaRPr>
          </a:p>
        </p:txBody>
      </p:sp>
      <p:sp>
        <p:nvSpPr>
          <p:cNvPr id="98" name="Google Shape;98;p20"/>
          <p:cNvSpPr txBox="1"/>
          <p:nvPr/>
        </p:nvSpPr>
        <p:spPr>
          <a:xfrm>
            <a:off x="311700" y="1476050"/>
            <a:ext cx="8520600" cy="352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800"/>
          </a:p>
          <a:p>
            <a:pPr indent="0" lvl="0" marL="457200" rtl="0" algn="l">
              <a:lnSpc>
                <a:spcPct val="115000"/>
              </a:lnSpc>
              <a:spcBef>
                <a:spcPts val="1600"/>
              </a:spcBef>
              <a:spcAft>
                <a:spcPts val="1600"/>
              </a:spcAft>
              <a:buNone/>
            </a:pPr>
            <a:r>
              <a:t/>
            </a:r>
            <a:endParaRPr sz="1800"/>
          </a:p>
        </p:txBody>
      </p:sp>
      <p:pic>
        <p:nvPicPr>
          <p:cNvPr id="99" name="Google Shape;99;p20"/>
          <p:cNvPicPr preferRelativeResize="0"/>
          <p:nvPr/>
        </p:nvPicPr>
        <p:blipFill>
          <a:blip r:embed="rId3">
            <a:alphaModFix/>
          </a:blip>
          <a:stretch>
            <a:fillRect/>
          </a:stretch>
        </p:blipFill>
        <p:spPr>
          <a:xfrm>
            <a:off x="380252" y="1393950"/>
            <a:ext cx="2833300" cy="3691300"/>
          </a:xfrm>
          <a:prstGeom prst="rect">
            <a:avLst/>
          </a:prstGeom>
          <a:noFill/>
          <a:ln>
            <a:noFill/>
          </a:ln>
        </p:spPr>
      </p:pic>
      <p:sp>
        <p:nvSpPr>
          <p:cNvPr id="100" name="Google Shape;100;p20"/>
          <p:cNvSpPr txBox="1"/>
          <p:nvPr/>
        </p:nvSpPr>
        <p:spPr>
          <a:xfrm>
            <a:off x="1322750" y="1075850"/>
            <a:ext cx="12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Figure 1</a:t>
            </a:r>
            <a:endParaRPr/>
          </a:p>
        </p:txBody>
      </p:sp>
      <p:pic>
        <p:nvPicPr>
          <p:cNvPr id="101" name="Google Shape;101;p20"/>
          <p:cNvPicPr preferRelativeResize="0"/>
          <p:nvPr/>
        </p:nvPicPr>
        <p:blipFill>
          <a:blip r:embed="rId4">
            <a:alphaModFix/>
          </a:blip>
          <a:stretch>
            <a:fillRect/>
          </a:stretch>
        </p:blipFill>
        <p:spPr>
          <a:xfrm>
            <a:off x="3303463" y="1435000"/>
            <a:ext cx="3035142" cy="3609200"/>
          </a:xfrm>
          <a:prstGeom prst="rect">
            <a:avLst/>
          </a:prstGeom>
          <a:noFill/>
          <a:ln>
            <a:noFill/>
          </a:ln>
        </p:spPr>
      </p:pic>
      <p:sp>
        <p:nvSpPr>
          <p:cNvPr id="102" name="Google Shape;102;p20"/>
          <p:cNvSpPr txBox="1"/>
          <p:nvPr/>
        </p:nvSpPr>
        <p:spPr>
          <a:xfrm>
            <a:off x="4201838" y="1180925"/>
            <a:ext cx="12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Figure 2</a:t>
            </a:r>
            <a:endParaRPr/>
          </a:p>
        </p:txBody>
      </p:sp>
      <p:pic>
        <p:nvPicPr>
          <p:cNvPr id="103" name="Google Shape;103;p20"/>
          <p:cNvPicPr preferRelativeResize="0"/>
          <p:nvPr/>
        </p:nvPicPr>
        <p:blipFill>
          <a:blip r:embed="rId5">
            <a:alphaModFix/>
          </a:blip>
          <a:stretch>
            <a:fillRect/>
          </a:stretch>
        </p:blipFill>
        <p:spPr>
          <a:xfrm>
            <a:off x="6338600" y="1517100"/>
            <a:ext cx="2715475" cy="3527100"/>
          </a:xfrm>
          <a:prstGeom prst="rect">
            <a:avLst/>
          </a:prstGeom>
          <a:noFill/>
          <a:ln>
            <a:noFill/>
          </a:ln>
        </p:spPr>
      </p:pic>
      <p:sp>
        <p:nvSpPr>
          <p:cNvPr id="104" name="Google Shape;104;p20"/>
          <p:cNvSpPr txBox="1"/>
          <p:nvPr/>
        </p:nvSpPr>
        <p:spPr>
          <a:xfrm>
            <a:off x="7199363" y="1180925"/>
            <a:ext cx="1238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Figure 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nvSpPr>
        <p:spPr>
          <a:xfrm>
            <a:off x="311700" y="445025"/>
            <a:ext cx="8520600" cy="73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800">
                <a:solidFill>
                  <a:srgbClr val="0000FF"/>
                </a:solidFill>
              </a:rPr>
              <a:t>Role of Each Group Member</a:t>
            </a:r>
            <a:endParaRPr b="1" sz="2800">
              <a:solidFill>
                <a:srgbClr val="0000FF"/>
              </a:solidFill>
            </a:endParaRPr>
          </a:p>
        </p:txBody>
      </p:sp>
      <p:sp>
        <p:nvSpPr>
          <p:cNvPr id="110" name="Google Shape;110;p21"/>
          <p:cNvSpPr txBox="1"/>
          <p:nvPr/>
        </p:nvSpPr>
        <p:spPr>
          <a:xfrm>
            <a:off x="311700" y="1124075"/>
            <a:ext cx="8520600" cy="3879000"/>
          </a:xfrm>
          <a:prstGeom prst="rect">
            <a:avLst/>
          </a:prstGeom>
          <a:noFill/>
          <a:ln>
            <a:noFill/>
          </a:ln>
        </p:spPr>
        <p:txBody>
          <a:bodyPr anchorCtr="0" anchor="t" bIns="91425" lIns="91425" spcFirstLastPara="1" rIns="91425" wrap="square" tIns="91425">
            <a:noAutofit/>
          </a:bodyPr>
          <a:lstStyle/>
          <a:p>
            <a:pPr indent="0" lvl="0" marL="457200" rtl="0" algn="l">
              <a:lnSpc>
                <a:spcPct val="115000"/>
              </a:lnSpc>
              <a:spcBef>
                <a:spcPts val="0"/>
              </a:spcBef>
              <a:spcAft>
                <a:spcPts val="0"/>
              </a:spcAft>
              <a:buNone/>
            </a:pPr>
            <a:r>
              <a:t/>
            </a:r>
            <a:endParaRPr sz="1800">
              <a:solidFill>
                <a:schemeClr val="dk1"/>
              </a:solidFill>
              <a:highlight>
                <a:srgbClr val="FFFFFF"/>
              </a:highlight>
            </a:endParaRPr>
          </a:p>
          <a:p>
            <a:pPr indent="0" lvl="0" marL="457200" rtl="0" algn="l">
              <a:lnSpc>
                <a:spcPct val="115000"/>
              </a:lnSpc>
              <a:spcBef>
                <a:spcPts val="1600"/>
              </a:spcBef>
              <a:spcAft>
                <a:spcPts val="0"/>
              </a:spcAft>
              <a:buNone/>
            </a:pPr>
            <a:r>
              <a:t/>
            </a:r>
            <a:endParaRPr sz="1800"/>
          </a:p>
          <a:p>
            <a:pPr indent="0" lvl="0" marL="457200" rtl="0" algn="l">
              <a:lnSpc>
                <a:spcPct val="115000"/>
              </a:lnSpc>
              <a:spcBef>
                <a:spcPts val="1600"/>
              </a:spcBef>
              <a:spcAft>
                <a:spcPts val="1600"/>
              </a:spcAft>
              <a:buNone/>
            </a:pPr>
            <a:r>
              <a:t/>
            </a:r>
            <a:endParaRPr sz="1800"/>
          </a:p>
        </p:txBody>
      </p:sp>
      <p:graphicFrame>
        <p:nvGraphicFramePr>
          <p:cNvPr id="111" name="Google Shape;111;p21"/>
          <p:cNvGraphicFramePr/>
          <p:nvPr/>
        </p:nvGraphicFramePr>
        <p:xfrm>
          <a:off x="458600" y="1605350"/>
          <a:ext cx="3000000" cy="3000000"/>
        </p:xfrm>
        <a:graphic>
          <a:graphicData uri="http://schemas.openxmlformats.org/drawingml/2006/table">
            <a:tbl>
              <a:tblPr>
                <a:noFill/>
                <a:tableStyleId>{A9F79D30-8291-4BF8-BFCF-D1073B5E3995}</a:tableStyleId>
              </a:tblPr>
              <a:tblGrid>
                <a:gridCol w="1535225"/>
                <a:gridCol w="1535225"/>
                <a:gridCol w="1535225"/>
                <a:gridCol w="1535225"/>
                <a:gridCol w="1535225"/>
              </a:tblGrid>
              <a:tr h="396200">
                <a:tc>
                  <a:txBody>
                    <a:bodyPr/>
                    <a:lstStyle/>
                    <a:p>
                      <a:pPr indent="0" lvl="0" marL="0" rtl="0" algn="ctr">
                        <a:spcBef>
                          <a:spcPts val="0"/>
                        </a:spcBef>
                        <a:spcAft>
                          <a:spcPts val="0"/>
                        </a:spcAft>
                        <a:buNone/>
                      </a:pPr>
                      <a:r>
                        <a:rPr lang="en"/>
                        <a:t>Tasks</a:t>
                      </a:r>
                      <a:endParaRPr/>
                    </a:p>
                  </a:txBody>
                  <a:tcPr marT="91425" marB="91425" marR="91425" marL="91425"/>
                </a:tc>
                <a:tc>
                  <a:txBody>
                    <a:bodyPr/>
                    <a:lstStyle/>
                    <a:p>
                      <a:pPr indent="0" lvl="0" marL="0" rtl="0" algn="ctr">
                        <a:spcBef>
                          <a:spcPts val="0"/>
                        </a:spcBef>
                        <a:spcAft>
                          <a:spcPts val="0"/>
                        </a:spcAft>
                        <a:buNone/>
                      </a:pPr>
                      <a:r>
                        <a:rPr lang="en"/>
                        <a:t>Deep</a:t>
                      </a:r>
                      <a:endParaRPr/>
                    </a:p>
                  </a:txBody>
                  <a:tcPr marT="91425" marB="91425" marR="91425" marL="91425"/>
                </a:tc>
                <a:tc>
                  <a:txBody>
                    <a:bodyPr/>
                    <a:lstStyle/>
                    <a:p>
                      <a:pPr indent="0" lvl="0" marL="0" rtl="0" algn="ctr">
                        <a:spcBef>
                          <a:spcPts val="0"/>
                        </a:spcBef>
                        <a:spcAft>
                          <a:spcPts val="0"/>
                        </a:spcAft>
                        <a:buNone/>
                      </a:pPr>
                      <a:r>
                        <a:rPr lang="en"/>
                        <a:t>Devarsh</a:t>
                      </a:r>
                      <a:endParaRPr/>
                    </a:p>
                  </a:txBody>
                  <a:tcPr marT="91425" marB="91425" marR="91425" marL="91425"/>
                </a:tc>
                <a:tc>
                  <a:txBody>
                    <a:bodyPr/>
                    <a:lstStyle/>
                    <a:p>
                      <a:pPr indent="0" lvl="0" marL="0" rtl="0" algn="ctr">
                        <a:spcBef>
                          <a:spcPts val="0"/>
                        </a:spcBef>
                        <a:spcAft>
                          <a:spcPts val="0"/>
                        </a:spcAft>
                        <a:buNone/>
                      </a:pPr>
                      <a:r>
                        <a:rPr lang="en"/>
                        <a:t>Dhruv</a:t>
                      </a:r>
                      <a:endParaRPr/>
                    </a:p>
                  </a:txBody>
                  <a:tcPr marT="91425" marB="91425" marR="91425" marL="91425"/>
                </a:tc>
                <a:tc>
                  <a:txBody>
                    <a:bodyPr/>
                    <a:lstStyle/>
                    <a:p>
                      <a:pPr indent="0" lvl="0" marL="0" rtl="0" algn="ctr">
                        <a:spcBef>
                          <a:spcPts val="0"/>
                        </a:spcBef>
                        <a:spcAft>
                          <a:spcPts val="0"/>
                        </a:spcAft>
                        <a:buNone/>
                      </a:pPr>
                      <a:r>
                        <a:rPr lang="en"/>
                        <a:t>Vishvas</a:t>
                      </a:r>
                      <a:endParaRPr/>
                    </a:p>
                  </a:txBody>
                  <a:tcPr marT="91425" marB="91425" marR="91425" marL="91425"/>
                </a:tc>
              </a:tr>
              <a:tr h="396200">
                <a:tc>
                  <a:txBody>
                    <a:bodyPr/>
                    <a:lstStyle/>
                    <a:p>
                      <a:pPr indent="0" lvl="0" marL="0" rtl="0" algn="ctr">
                        <a:spcBef>
                          <a:spcPts val="0"/>
                        </a:spcBef>
                        <a:spcAft>
                          <a:spcPts val="0"/>
                        </a:spcAft>
                        <a:buNone/>
                      </a:pPr>
                      <a:r>
                        <a:rPr lang="en"/>
                        <a:t>Coding</a:t>
                      </a:r>
                      <a:endParaRPr/>
                    </a:p>
                  </a:txBody>
                  <a:tcPr marT="91425" marB="91425" marR="91425" marL="91425"/>
                </a:tc>
                <a:tc>
                  <a:txBody>
                    <a:bodyPr/>
                    <a:lstStyle/>
                    <a:p>
                      <a:pPr indent="0" lvl="0" marL="0" rtl="0" algn="ctr">
                        <a:spcBef>
                          <a:spcPts val="0"/>
                        </a:spcBef>
                        <a:spcAft>
                          <a:spcPts val="0"/>
                        </a:spcAft>
                        <a:buNone/>
                      </a:pPr>
                      <a:r>
                        <a:rPr b="1" lang="en" sz="1050">
                          <a:solidFill>
                            <a:srgbClr val="202124"/>
                          </a:solidFill>
                          <a:highlight>
                            <a:srgbClr val="FFFFFF"/>
                          </a:highlight>
                        </a:rPr>
                        <a:t>✔</a:t>
                      </a:r>
                      <a:endParaRPr/>
                    </a:p>
                  </a:txBody>
                  <a:tcPr marT="91425" marB="91425" marR="91425" marL="91425"/>
                </a:tc>
                <a:tc>
                  <a:txBody>
                    <a:bodyPr/>
                    <a:lstStyle/>
                    <a:p>
                      <a:pPr indent="0" lvl="0" marL="0" rtl="0" algn="ctr">
                        <a:spcBef>
                          <a:spcPts val="0"/>
                        </a:spcBef>
                        <a:spcAft>
                          <a:spcPts val="0"/>
                        </a:spcAft>
                        <a:buNone/>
                      </a:pPr>
                      <a:r>
                        <a:rPr b="1" lang="en" sz="1050">
                          <a:solidFill>
                            <a:srgbClr val="202124"/>
                          </a:solidFill>
                          <a:highlight>
                            <a:srgbClr val="FFFFFF"/>
                          </a:highlight>
                        </a:rPr>
                        <a:t>✔</a:t>
                      </a:r>
                      <a:endParaRPr/>
                    </a:p>
                  </a:txBody>
                  <a:tcPr marT="91425" marB="91425" marR="91425" marL="91425"/>
                </a:tc>
                <a:tc>
                  <a:txBody>
                    <a:bodyPr/>
                    <a:lstStyle/>
                    <a:p>
                      <a:pPr indent="0" lvl="0" marL="0" rtl="0" algn="ctr">
                        <a:spcBef>
                          <a:spcPts val="0"/>
                        </a:spcBef>
                        <a:spcAft>
                          <a:spcPts val="0"/>
                        </a:spcAft>
                        <a:buNone/>
                      </a:pPr>
                      <a:r>
                        <a:rPr b="1" lang="en" sz="1050">
                          <a:solidFill>
                            <a:srgbClr val="202124"/>
                          </a:solidFill>
                          <a:highlight>
                            <a:srgbClr val="FFFFFF"/>
                          </a:highlight>
                        </a:rPr>
                        <a:t>✔</a:t>
                      </a:r>
                      <a:endParaRPr/>
                    </a:p>
                  </a:txBody>
                  <a:tcPr marT="91425" marB="91425" marR="91425" marL="91425"/>
                </a:tc>
                <a:tc>
                  <a:txBody>
                    <a:bodyPr/>
                    <a:lstStyle/>
                    <a:p>
                      <a:pPr indent="0" lvl="0" marL="0" rtl="0" algn="ctr">
                        <a:spcBef>
                          <a:spcPts val="0"/>
                        </a:spcBef>
                        <a:spcAft>
                          <a:spcPts val="0"/>
                        </a:spcAft>
                        <a:buNone/>
                      </a:pPr>
                      <a:r>
                        <a:rPr b="1" lang="en" sz="1050">
                          <a:solidFill>
                            <a:srgbClr val="202124"/>
                          </a:solidFill>
                          <a:highlight>
                            <a:srgbClr val="FFFFFF"/>
                          </a:highlight>
                        </a:rPr>
                        <a:t>✔</a:t>
                      </a:r>
                      <a:endParaRPr/>
                    </a:p>
                  </a:txBody>
                  <a:tcPr marT="91425" marB="91425" marR="91425" marL="91425"/>
                </a:tc>
              </a:tr>
              <a:tr h="396200">
                <a:tc>
                  <a:txBody>
                    <a:bodyPr/>
                    <a:lstStyle/>
                    <a:p>
                      <a:pPr indent="0" lvl="0" marL="0" rtl="0" algn="ctr">
                        <a:spcBef>
                          <a:spcPts val="0"/>
                        </a:spcBef>
                        <a:spcAft>
                          <a:spcPts val="0"/>
                        </a:spcAft>
                        <a:buNone/>
                      </a:pPr>
                      <a:r>
                        <a:rPr lang="en"/>
                        <a:t>Report Writing</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 sz="1050">
                          <a:solidFill>
                            <a:srgbClr val="202124"/>
                          </a:solidFill>
                          <a:highlight>
                            <a:srgbClr val="FFFFFF"/>
                          </a:highlight>
                        </a:rPr>
                        <a: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50">
                          <a:solidFill>
                            <a:srgbClr val="202124"/>
                          </a:solidFill>
                          <a:highlight>
                            <a:srgbClr val="FFFFFF"/>
                          </a:highlight>
                        </a:rPr>
                        <a: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50">
                          <a:solidFill>
                            <a:srgbClr val="202124"/>
                          </a:solidFill>
                          <a:highlight>
                            <a:srgbClr val="FFFFFF"/>
                          </a:highlight>
                        </a:rPr>
                        <a: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50">
                          <a:solidFill>
                            <a:srgbClr val="202124"/>
                          </a:solidFill>
                          <a:highlight>
                            <a:srgbClr val="FFFFFF"/>
                          </a:highlight>
                        </a:rPr>
                        <a:t>✔</a:t>
                      </a:r>
                      <a:endParaRPr/>
                    </a:p>
                  </a:txBody>
                  <a:tcPr marT="91425" marB="91425" marR="91425" marL="91425">
                    <a:lnB cap="flat" cmpd="sng" w="9525">
                      <a:solidFill>
                        <a:srgbClr val="9E9E9E"/>
                      </a:solidFill>
                      <a:prstDash val="solid"/>
                      <a:round/>
                      <a:headEnd len="sm" w="sm" type="none"/>
                      <a:tailEnd len="sm" w="sm" type="none"/>
                    </a:lnB>
                  </a:tcPr>
                </a:tc>
              </a:tr>
              <a:tr h="822925">
                <a:tc>
                  <a:txBody>
                    <a:bodyPr/>
                    <a:lstStyle/>
                    <a:p>
                      <a:pPr indent="0" lvl="0" marL="0" rtl="0" algn="ctr">
                        <a:spcBef>
                          <a:spcPts val="0"/>
                        </a:spcBef>
                        <a:spcAft>
                          <a:spcPts val="0"/>
                        </a:spcAft>
                        <a:buNone/>
                      </a:pPr>
                      <a:r>
                        <a:rPr lang="en"/>
                        <a:t>Documentation and Presentation</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b="1" lang="en" sz="1050">
                          <a:solidFill>
                            <a:srgbClr val="202124"/>
                          </a:solidFill>
                          <a:highlight>
                            <a:srgbClr val="FFFFFF"/>
                          </a:highlight>
                        </a:rPr>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50">
                          <a:solidFill>
                            <a:srgbClr val="202124"/>
                          </a:solidFill>
                          <a:highlight>
                            <a:srgbClr val="FFFFFF"/>
                          </a:highlight>
                        </a:rPr>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50">
                          <a:solidFill>
                            <a:srgbClr val="202124"/>
                          </a:solidFill>
                          <a:highlight>
                            <a:srgbClr val="FFFFFF"/>
                          </a:highlight>
                        </a:rPr>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050">
                          <a:solidFill>
                            <a:srgbClr val="202124"/>
                          </a:solidFill>
                          <a:highlight>
                            <a:srgbClr val="FFFFFF"/>
                          </a:highlight>
                        </a:rPr>
                        <a: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