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14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872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43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002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130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38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3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2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95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7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6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4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40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1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4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0950-00F2-48D1-AFF9-578A406E7C5B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AF1F4D-7303-478F-A33A-B1FBC7201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9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913A-327C-DEC2-94C6-A8D57CE6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225" y="400050"/>
            <a:ext cx="8448675" cy="2800349"/>
          </a:xfrm>
        </p:spPr>
        <p:txBody>
          <a:bodyPr/>
          <a:lstStyle/>
          <a:p>
            <a:pPr algn="ctr"/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 PROJECT</a:t>
            </a:r>
            <a:b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YOUR CODE</a:t>
            </a:r>
            <a:b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(LEXICAL ANALYSIS)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91307-CA44-A54D-8115-1FC71A13B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224" y="4031783"/>
            <a:ext cx="7956485" cy="1669221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</a:t>
            </a: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VISHVESH BHARDWAJ (RA2011026010109)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RAGHAV KAPOOR (RA2011026010117)</a:t>
            </a:r>
          </a:p>
        </p:txBody>
      </p:sp>
    </p:spTree>
    <p:extLst>
      <p:ext uri="{BB962C8B-B14F-4D97-AF65-F5344CB8AC3E}">
        <p14:creationId xmlns:p14="http://schemas.microsoft.com/office/powerpoint/2010/main" val="337445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9A99-D19D-6C42-AD38-BC98B573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125"/>
            <a:ext cx="8596668" cy="5803237"/>
          </a:xfrm>
        </p:spPr>
        <p:txBody>
          <a:bodyPr>
            <a:normAutofit fontScale="85000" lnSpcReduction="10000"/>
          </a:bodyPr>
          <a:lstStyle/>
          <a:p>
            <a:pPr marL="112713" marR="41275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compiler design, a quadruple is a data structure used to represent an executable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instruction or operation in an intermediate representation of a program. It contains four fields,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namely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operator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instruction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performed,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addresses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operands,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result.</a:t>
            </a:r>
            <a:r>
              <a:rPr lang="en-US" sz="18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quadruple is named as such because it has four fields. The operator field specifies 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instruction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performed,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"add",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"subtract",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"multiply",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"divide",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"assign", and so on. The operands and result fields contain memory addresses for the variables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locations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2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involved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operation.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quadruple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</a:t>
            </a:r>
            <a:r>
              <a:rPr lang="en-US" sz="18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7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uniform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</a:t>
            </a:r>
            <a:r>
              <a:rPr lang="en-US" sz="1800" spc="-7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generation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phases</a:t>
            </a:r>
            <a:r>
              <a:rPr lang="en-US" sz="1800" spc="-2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compiler.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easily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translated into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assembly language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machine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2713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2713" marR="414020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Quadruples are a common intermediate representation in compilers because they provide a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compact and uniform representation of executable instructions. They can be used to represent a</a:t>
            </a:r>
            <a:r>
              <a:rPr lang="en-US" sz="18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wide range of operations, including arithmetic and logical operations, memory accesses, and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 flow instructions. Quadruples are often generated during the semantic analysis phase of</a:t>
            </a:r>
            <a:r>
              <a:rPr lang="en-US" sz="18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compiler, where the compiler checks the syntactic and semantic correctness of the input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2713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53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066A-3AC8-FFB3-BA0F-6538CCCD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TRIPLE</a:t>
            </a:r>
          </a:p>
        </p:txBody>
      </p:sp>
      <p:pic>
        <p:nvPicPr>
          <p:cNvPr id="4" name="image5.png" descr="Compiler Triples - javatpoint">
            <a:extLst>
              <a:ext uri="{FF2B5EF4-FFF2-40B4-BE49-F238E27FC236}">
                <a16:creationId xmlns:a16="http://schemas.microsoft.com/office/drawing/2014/main" id="{D62F84D4-2686-5405-DC5D-07639EF25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4577" y="1809102"/>
            <a:ext cx="5402182" cy="40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9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E226-7283-0B78-6823-6AF91017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250"/>
            <a:ext cx="8733366" cy="6496049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5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1211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compiler design, triples are a common data structure used to represent three-address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code, which is an intermediate representation of a program. Three-address code consists of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instructions that have at most three operands and one result. The use of three-address code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simplifies the analysis and optimization of the program. The triple data structure represents one</a:t>
            </a:r>
            <a:r>
              <a:rPr lang="en-US" sz="18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three-address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consists</a:t>
            </a:r>
            <a:r>
              <a:rPr lang="en-US" sz="1800" spc="-2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three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fields: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operator,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operand,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operand. The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third field is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to store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result of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5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1148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 of triples is beneficial in optimizing the code because it can simplify the identification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redundant computations and remove them. It can also help to improve code efficiency by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allowing the compiler to rearrange code instructions for better performance. For example, 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triple data structure can be used to implement common subexpression elimination, where 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 identifies identical expressions that are computed multiple times and replaces them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a single computation. This optimization can lead to a significant reduction in the number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instructions executed and,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</a:t>
            </a:r>
            <a:r>
              <a:rPr lang="en-US" sz="1800" spc="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improvement in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 performance.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14655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Triples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often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generated</a:t>
            </a:r>
            <a:r>
              <a:rPr lang="en-US" sz="1800" spc="-5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generation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phase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compiler,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</a:t>
            </a:r>
            <a:r>
              <a:rPr lang="en-US" sz="1800" spc="-2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translates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intermediate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assembly</a:t>
            </a:r>
            <a:r>
              <a:rPr lang="en-US" sz="18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language. The use of triples can make this translation more straightforward and efficient by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simplifying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representation of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program.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80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524-1A03-814C-16E5-6505A3D8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pic>
        <p:nvPicPr>
          <p:cNvPr id="4" name="image6.jpeg">
            <a:extLst>
              <a:ext uri="{FF2B5EF4-FFF2-40B4-BE49-F238E27FC236}">
                <a16:creationId xmlns:a16="http://schemas.microsoft.com/office/drawing/2014/main" id="{6774EFA3-6554-5974-7E08-50E7AABC4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9499" y="1421559"/>
            <a:ext cx="9421627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7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8845-7B3D-6527-D56F-0B9C6605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65" y="1012761"/>
            <a:ext cx="8681270" cy="46695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consists of several components that work together to achieve its goal. 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Front-end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responsible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presenting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interface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end-user,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built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ReactJS,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5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popular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library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interfaces.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serves</a:t>
            </a:r>
            <a:r>
              <a:rPr lang="en-US" sz="1800" spc="-2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front-end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back-end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logic.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implemented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RESTful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 using HTTP protocols. On the other hand, the back-end logic consists of several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components, including the Lexical Analyzer and the Intermediate Code Generator (ICG). 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Lexical Analyzer is responsible for analyzing the input source code and generating a stream of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tokens, while the ICG is responsible for generating an intermediate code representation of 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code.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Quadruple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Triple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intermediate code generated by the ICG, and they are also implemented as a part of the back-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 logic. Overall, the project architecture involves the front-end UI, the REST API, and 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back-end logic components, including the Lexical Analyzer, ICG, and data structures. Each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a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 role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works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together to achieve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project's objective.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15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5733-E51B-28CF-E05D-89106BAF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LEXICAL ANALYSIS</a:t>
            </a:r>
          </a:p>
        </p:txBody>
      </p:sp>
      <p:pic>
        <p:nvPicPr>
          <p:cNvPr id="4" name="image14.jpeg">
            <a:extLst>
              <a:ext uri="{FF2B5EF4-FFF2-40B4-BE49-F238E27FC236}">
                <a16:creationId xmlns:a16="http://schemas.microsoft.com/office/drawing/2014/main" id="{CC76BE7D-B348-C546-D912-BAFADE5B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7334" y="1444625"/>
            <a:ext cx="8667815" cy="48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6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3.jpeg">
            <a:extLst>
              <a:ext uri="{FF2B5EF4-FFF2-40B4-BE49-F238E27FC236}">
                <a16:creationId xmlns:a16="http://schemas.microsoft.com/office/drawing/2014/main" id="{BBD97085-0597-4EA1-EE4E-DC2C9A7C5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595" y="1164944"/>
            <a:ext cx="8878128" cy="4901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C3566-8306-4F8A-08E6-F7CE7EF2491B}"/>
              </a:ext>
            </a:extLst>
          </p:cNvPr>
          <p:cNvSpPr txBox="1"/>
          <p:nvPr/>
        </p:nvSpPr>
        <p:spPr>
          <a:xfrm>
            <a:off x="877078" y="607055"/>
            <a:ext cx="394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Error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73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2EDA-E1CE-110E-1713-FEAE15F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INTERMEDIATE CODE GENERATION</a:t>
            </a:r>
          </a:p>
        </p:txBody>
      </p:sp>
      <p:pic>
        <p:nvPicPr>
          <p:cNvPr id="4" name="image16.jpeg">
            <a:extLst>
              <a:ext uri="{FF2B5EF4-FFF2-40B4-BE49-F238E27FC236}">
                <a16:creationId xmlns:a16="http://schemas.microsoft.com/office/drawing/2014/main" id="{BF302734-E3C1-3014-474D-814E2DD75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0661" y="2160588"/>
            <a:ext cx="70307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99B2-078E-BA84-70C7-54ECA5DF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QUADRUPLE</a:t>
            </a:r>
          </a:p>
        </p:txBody>
      </p:sp>
      <p:pic>
        <p:nvPicPr>
          <p:cNvPr id="4" name="image19.jpeg">
            <a:extLst>
              <a:ext uri="{FF2B5EF4-FFF2-40B4-BE49-F238E27FC236}">
                <a16:creationId xmlns:a16="http://schemas.microsoft.com/office/drawing/2014/main" id="{197FDDA6-F5D2-204C-6FF1-D457C4BEA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7259" y="2160588"/>
            <a:ext cx="699752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8B09-3C1F-78EE-392D-E3D669E8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TRIPLE</a:t>
            </a:r>
          </a:p>
        </p:txBody>
      </p:sp>
      <p:pic>
        <p:nvPicPr>
          <p:cNvPr id="4" name="image21.jpeg">
            <a:extLst>
              <a:ext uri="{FF2B5EF4-FFF2-40B4-BE49-F238E27FC236}">
                <a16:creationId xmlns:a16="http://schemas.microsoft.com/office/drawing/2014/main" id="{4DF8CAD5-4084-DAE4-EFC0-B67FC4E7E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13460" y="2160588"/>
            <a:ext cx="692511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6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4FCD-EDB5-8428-9CE3-32E756F2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4B16-3C8C-75C6-C619-3DD4B481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450"/>
            <a:ext cx="8979850" cy="434591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9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29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9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9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9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9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sz="29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sz="29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9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9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9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9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2900" spc="-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of what the compiler would produce is an excellent tool for developers. As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development becomes increasingly complex, the ability to test code and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9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sz="29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z="29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9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deploying</a:t>
            </a:r>
            <a:r>
              <a:rPr lang="en-US" sz="2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9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9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critical.</a:t>
            </a:r>
            <a:r>
              <a:rPr lang="en-US" sz="29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9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sz="29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29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sz="29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900" spc="-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9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lang="en-US" sz="29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US" sz="29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9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en-US" sz="29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sz="29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9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9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9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9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9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29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9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9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spc="-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 a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sz="29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2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environment.</a:t>
            </a:r>
          </a:p>
          <a:p>
            <a:pPr marL="0" indent="0" algn="just">
              <a:buNone/>
            </a:pP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Additionally, this tool is also useful for teaching programming. Beginners can use the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 to learn the basics of programming without the need to install and configure a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29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environment.</a:t>
            </a:r>
            <a:r>
              <a:rPr lang="en-US" sz="29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9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sz="29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29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9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easy-to-use</a:t>
            </a:r>
            <a:r>
              <a:rPr lang="en-US" sz="29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9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9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sz="29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900" spc="-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write code, see the output of what the compiler would produce, and make changes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needed. The feedback provided by the tool is immediate and clear, which helps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beginners</a:t>
            </a:r>
            <a:r>
              <a:rPr lang="en-US" sz="2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quickly identify</a:t>
            </a:r>
            <a:r>
              <a:rPr lang="en-US" sz="2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sz="2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  <a:endParaRPr lang="en-IN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10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92E3-95DB-BE25-D709-0AC31ADD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E34B-CFE7-938D-8853-D3B6CB92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3501"/>
            <a:ext cx="8596668" cy="47078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phases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compiler,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including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lexical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analyser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intermediate code generation, quadruples, and triples, has been successful in our project. 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 of modern web technologies, such as React JS and Node JS, has made the compiler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 accessible to a wider range of users. Our compiler can effectively translate source code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 executable code, making it a useful tool for developers and programmers. Through 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process, we encountered various challenges, such as ensuring the accuracy of 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intermediate code generation process, but we were able to overcome these challenges through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careful planning and testing. Overall, our project demonstrates our proficiency in compiler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and our ability to apply the concepts and tools learned in class to real-world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applications. We believe that our compiler has the potential to be a valuable resource for 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community and we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excited to see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it will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used in</a:t>
            </a:r>
            <a:r>
              <a:rPr lang="en-US" sz="1800" spc="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52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24D0-982A-48FD-EFFB-DC08F16C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75CFB-5493-D36C-8773-9F5D487A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125"/>
            <a:ext cx="9304866" cy="5143500"/>
          </a:xfrm>
        </p:spPr>
        <p:txBody>
          <a:bodyPr>
            <a:normAutofit fontScale="85000" lnSpcReduction="10000"/>
          </a:bodyPr>
          <a:lstStyle/>
          <a:p>
            <a:pPr marL="0" marR="412750" indent="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conclusion, the development of a compiler that implements the various phases of 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compilation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challenging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rewarding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experience.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lexical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analyser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intermediate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generation,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quadruples,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triples,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2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 gained a deeper understanding of the inner workings of compilers and the importance of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phase in the compilation process. The integration of modern web technologies has made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compiler more user-friendly and accessible to a wider range of users. We believe that our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 has the potential to be a valuable resource for developers and programmers, and we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look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forward to seeing how it will be used in the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14655" indent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development process has also taught us valuable lessons about software engineering and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management.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learned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importance</a:t>
            </a:r>
            <a:r>
              <a:rPr lang="en-US" sz="1800" spc="-5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careful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planning,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testing,</a:t>
            </a:r>
            <a:r>
              <a:rPr lang="en-US" sz="1800" spc="-4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documentation</a:t>
            </a:r>
            <a:r>
              <a:rPr lang="en-US" sz="1800" spc="-2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ensuring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project.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Additionally,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discovered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importance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 and collaboration in a team setting, and how effective teamwork can lead to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 and effective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outcomes.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14020" indent="0" algn="just">
              <a:lnSpc>
                <a:spcPct val="150000"/>
              </a:lnSpc>
              <a:spcBef>
                <a:spcPts val="100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Overall, our project has been a valuable learning experience that has allowed us to apply 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concepts and tools learned in class to a real-world application. We are proud of what we have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accomplished and look forward to applying our newfound knowledge to future projects and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endeavors.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10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C374FD-EB47-7E7A-48F7-EBC8EDCD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 descr="Green Theme Modern Thank You Slide - SlideModel">
            <a:extLst>
              <a:ext uri="{FF2B5EF4-FFF2-40B4-BE49-F238E27FC236}">
                <a16:creationId xmlns:a16="http://schemas.microsoft.com/office/drawing/2014/main" id="{28A8A9D5-D22E-5F34-7D43-617CF5B0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9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1F80-0858-8A19-8779-E4A3F9E0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95A0-6F25-175B-E105-3EFE4394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075"/>
            <a:ext cx="8596668" cy="46792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US" sz="1800" spc="-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compilers,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-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platforms. But it can be time-consuming and challenging to set up different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manually.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800" spc="-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comes in handy. The tool allows developers to input their code and see the</a:t>
            </a:r>
            <a:r>
              <a:rPr lang="en-US" sz="1800" spc="-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worrying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configuring different compilers and platforms. With your tool, developers can quickly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leaving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environment. This tool can also be beneficial for developers who are just</a:t>
            </a:r>
            <a:r>
              <a:rPr lang="en-US" sz="1800" spc="-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 with programming, as they can see how their code is being compiled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process,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lexical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3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generation.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Moreover,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en-US" sz="1800" spc="-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 in their code during the development phase, making it easier for them to deliver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bug-free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Hence,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lang="en-US" sz="1800" spc="-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 with a convenient and efficient way to test their code against different compilers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platforms,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them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 high-quality code.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29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42BA-B837-59A3-6105-554BEAFD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BEFF-9973-FE57-D784-C792CCB71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514"/>
            <a:ext cx="8596668" cy="4754561"/>
          </a:xfrm>
        </p:spPr>
        <p:txBody>
          <a:bodyPr>
            <a:normAutofit fontScale="92500"/>
          </a:bodyPr>
          <a:lstStyle/>
          <a:p>
            <a:pPr marL="514350" marR="410210" lvl="2" indent="-514350">
              <a:lnSpc>
                <a:spcPct val="150000"/>
              </a:lnSpc>
              <a:spcBef>
                <a:spcPts val="320"/>
              </a:spcBef>
              <a:buSzPts val="1200"/>
              <a:tabLst>
                <a:tab pos="701675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Developed</a:t>
            </a:r>
            <a:r>
              <a:rPr lang="en-US" sz="2100" spc="19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z="2100" spc="20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website</a:t>
            </a:r>
            <a:r>
              <a:rPr lang="en-US" sz="2100" spc="19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that</a:t>
            </a:r>
            <a:r>
              <a:rPr lang="en-US" sz="2100" spc="19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allows</a:t>
            </a:r>
            <a:r>
              <a:rPr lang="en-US" sz="2100" spc="19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developers</a:t>
            </a:r>
            <a:r>
              <a:rPr lang="en-US" sz="2100" spc="18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</a:t>
            </a:r>
            <a:r>
              <a:rPr lang="en-US" sz="2100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input</a:t>
            </a:r>
            <a:r>
              <a:rPr lang="en-US" sz="2100" spc="19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their</a:t>
            </a:r>
            <a:r>
              <a:rPr lang="en-US" sz="2100" spc="19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code</a:t>
            </a:r>
            <a:r>
              <a:rPr lang="en-US" sz="2100" spc="19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</a:t>
            </a:r>
            <a:r>
              <a:rPr lang="en-US" sz="2100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see</a:t>
            </a:r>
            <a:r>
              <a:rPr lang="en-US" sz="2100" spc="2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100" spc="-3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output</a:t>
            </a:r>
            <a:r>
              <a:rPr lang="en-US" sz="21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what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compiler would</a:t>
            </a:r>
            <a:r>
              <a:rPr lang="en-US" sz="21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produce.</a:t>
            </a:r>
            <a:endParaRPr lang="en-IN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410845" lvl="2" indent="-514350">
              <a:lnSpc>
                <a:spcPct val="150000"/>
              </a:lnSpc>
              <a:spcBef>
                <a:spcPts val="320"/>
              </a:spcBef>
              <a:buSzPts val="1200"/>
              <a:tabLst>
                <a:tab pos="701675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Implemented</a:t>
            </a:r>
            <a:r>
              <a:rPr lang="en-US" sz="2100" spc="1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</a:t>
            </a:r>
            <a:r>
              <a:rPr lang="en-US" sz="2100" spc="1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lexical</a:t>
            </a:r>
            <a:r>
              <a:rPr lang="en-US" sz="2100" spc="1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analyzer,</a:t>
            </a:r>
            <a:r>
              <a:rPr lang="en-US" sz="2100" spc="1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intermediate</a:t>
            </a:r>
            <a:r>
              <a:rPr lang="en-US" sz="2100" spc="15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code</a:t>
            </a:r>
            <a:r>
              <a:rPr lang="en-US" sz="2100" spc="1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generation,</a:t>
            </a:r>
            <a:r>
              <a:rPr lang="en-US" sz="2100" spc="1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</a:t>
            </a:r>
            <a:r>
              <a:rPr lang="en-US" sz="2100" spc="1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quadruple</a:t>
            </a:r>
            <a:r>
              <a:rPr lang="en-US" sz="2100" spc="-3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triple in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Python.</a:t>
            </a:r>
            <a:endParaRPr lang="en-IN" sz="19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endParaRPr lang="en-IN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2" indent="-514350">
              <a:spcBef>
                <a:spcPts val="5"/>
              </a:spcBef>
              <a:buSzPts val="1200"/>
              <a:tabLst>
                <a:tab pos="701675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Used ReactJS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as</a:t>
            </a:r>
            <a:r>
              <a:rPr lang="en-US" sz="21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frontend and</a:t>
            </a:r>
            <a:r>
              <a:rPr lang="en-US" sz="21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NodeJS with</a:t>
            </a:r>
            <a:r>
              <a:rPr lang="en-US" sz="21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Express JS</a:t>
            </a:r>
            <a:r>
              <a:rPr lang="en-US" sz="21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as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backend.</a:t>
            </a:r>
          </a:p>
          <a:p>
            <a:pPr marL="514350" lvl="2" indent="-514350">
              <a:spcBef>
                <a:spcPts val="5"/>
              </a:spcBef>
              <a:buSzPts val="1200"/>
              <a:tabLst>
                <a:tab pos="701675" algn="l"/>
              </a:tabLst>
            </a:pPr>
            <a:endParaRPr lang="en-IN" sz="19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514350" lvl="2" indent="-514350">
              <a:spcBef>
                <a:spcPts val="320"/>
              </a:spcBef>
              <a:buSzPts val="1200"/>
              <a:tabLst>
                <a:tab pos="701675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When</a:t>
            </a:r>
            <a:r>
              <a:rPr lang="en-US" sz="2100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100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server</a:t>
            </a:r>
            <a:r>
              <a:rPr lang="en-US" sz="2100" spc="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API</a:t>
            </a:r>
            <a:r>
              <a:rPr lang="en-US" sz="2100" spc="5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is</a:t>
            </a:r>
            <a:r>
              <a:rPr lang="en-US" sz="2100" spc="5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called,</a:t>
            </a:r>
            <a:r>
              <a:rPr lang="en-US" sz="2100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based</a:t>
            </a:r>
            <a:r>
              <a:rPr lang="en-US" sz="2100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on</a:t>
            </a:r>
            <a:r>
              <a:rPr lang="en-US" sz="2100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100" spc="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part</a:t>
            </a:r>
            <a:r>
              <a:rPr lang="en-US" sz="2100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of</a:t>
            </a:r>
            <a:r>
              <a:rPr lang="en-US" sz="2100" spc="5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100" spc="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compiler</a:t>
            </a:r>
            <a:r>
              <a:rPr lang="en-US" sz="2100" spc="6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selected</a:t>
            </a:r>
            <a:r>
              <a:rPr lang="en-US" sz="2100" spc="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from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down,</a:t>
            </a:r>
            <a:r>
              <a:rPr lang="en-US" sz="2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part's</a:t>
            </a:r>
            <a:r>
              <a:rPr lang="en-US" sz="2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 is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sz="2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 into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buffer.</a:t>
            </a:r>
          </a:p>
          <a:p>
            <a:pPr marL="514350" marR="410210" lvl="2" indent="-514350">
              <a:lnSpc>
                <a:spcPct val="150000"/>
              </a:lnSpc>
              <a:spcBef>
                <a:spcPts val="320"/>
              </a:spcBef>
              <a:buSzPts val="1200"/>
              <a:tabLst>
                <a:tab pos="701675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Utilized</a:t>
            </a:r>
            <a:r>
              <a:rPr lang="en-US" sz="21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Linux</a:t>
            </a:r>
            <a:r>
              <a:rPr lang="en-US" sz="21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file</a:t>
            </a:r>
            <a:r>
              <a:rPr lang="en-US" sz="2100" spc="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directory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</a:t>
            </a:r>
            <a:r>
              <a:rPr lang="en-US" sz="2100" spc="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store the</a:t>
            </a:r>
            <a:r>
              <a:rPr lang="en-US" sz="2100" spc="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buffer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and</a:t>
            </a:r>
            <a:r>
              <a:rPr lang="en-US" sz="2100" spc="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read</a:t>
            </a:r>
            <a:r>
              <a:rPr lang="en-US" sz="21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it</a:t>
            </a:r>
            <a:r>
              <a:rPr lang="en-US" sz="2100" spc="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100" spc="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response</a:t>
            </a:r>
            <a:r>
              <a:rPr lang="en-US" sz="21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</a:t>
            </a:r>
            <a:r>
              <a:rPr lang="en-US" sz="2100" spc="1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100" spc="-3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frontend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REST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API and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display</a:t>
            </a:r>
            <a:r>
              <a:rPr lang="en-US" sz="21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</a:t>
            </a:r>
            <a:r>
              <a:rPr lang="en-US" sz="21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output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on</a:t>
            </a:r>
            <a:r>
              <a:rPr lang="en-US" sz="21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 website.</a:t>
            </a:r>
            <a:endParaRPr lang="en-IN" sz="19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76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F2B1-28A0-4650-4F62-19EEE786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LEXICAL ANALYSIS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32B0BA07-146F-3E4F-45E7-579D80A0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6344" y="1723628"/>
            <a:ext cx="8577658" cy="34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7A64-5267-50E9-B5F5-6844AAD82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31" y="379639"/>
            <a:ext cx="8610600" cy="5895974"/>
          </a:xfrm>
        </p:spPr>
        <p:txBody>
          <a:bodyPr>
            <a:normAutofit fontScale="55000" lnSpcReduction="20000"/>
          </a:bodyPr>
          <a:lstStyle/>
          <a:p>
            <a:pPr marL="0" marR="410845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Lexical analysis is the first phase of the compilation process in which the input source</a:t>
            </a:r>
            <a:r>
              <a:rPr lang="en-US" sz="29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is scanned and analyzed to generate a stream of tokens that are subsequently used by the</a:t>
            </a:r>
            <a:r>
              <a:rPr lang="en-US" sz="29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</a:t>
            </a:r>
            <a:r>
              <a:rPr lang="en-US" sz="29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later stages of the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compilation process.</a:t>
            </a:r>
            <a:endParaRPr lang="en-IN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12750" indent="0" algn="just">
              <a:lnSpc>
                <a:spcPct val="15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process of lexical analysis is also known as scanning, and the component of the compiler</a:t>
            </a:r>
            <a:r>
              <a:rPr lang="en-US" sz="29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performs this task is called a lexer or a tokenizer. The primary goal of lexical analysis is to</a:t>
            </a:r>
            <a:r>
              <a:rPr lang="en-US" sz="29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individual lexical units (tokens) of the source code, such as keywords, identifiers,</a:t>
            </a:r>
            <a:r>
              <a:rPr lang="en-US" sz="29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literals,</a:t>
            </a:r>
            <a:r>
              <a:rPr lang="en-US" sz="29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operators,</a:t>
            </a:r>
            <a:r>
              <a:rPr lang="en-US" sz="29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9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punctuation</a:t>
            </a:r>
            <a:r>
              <a:rPr lang="en-US" sz="29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marks,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9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produce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9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</a:t>
            </a:r>
            <a:r>
              <a:rPr lang="en-US" sz="29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9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tokens</a:t>
            </a:r>
            <a:r>
              <a:rPr lang="en-US" sz="29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9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9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processed</a:t>
            </a:r>
            <a:r>
              <a:rPr lang="en-US" sz="29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compiler's parser.</a:t>
            </a:r>
            <a:endParaRPr lang="en-IN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14020" indent="0" algn="just">
              <a:lnSpc>
                <a:spcPct val="150000"/>
              </a:lnSpc>
              <a:spcBef>
                <a:spcPts val="1005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process of lexical analysis involves several steps. The first step is to read the source code</a:t>
            </a:r>
            <a:r>
              <a:rPr lang="en-US" sz="29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 by character and group them into lexemes, which are the smallest meaningful units of</a:t>
            </a:r>
            <a:r>
              <a:rPr lang="en-US" sz="29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900" spc="-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29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language.</a:t>
            </a:r>
            <a:r>
              <a:rPr lang="en-US" sz="2900" spc="-7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Next,</a:t>
            </a:r>
            <a:r>
              <a:rPr lang="en-US" sz="29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9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lexer</a:t>
            </a:r>
            <a:r>
              <a:rPr lang="en-US" sz="2900" spc="-7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applies</a:t>
            </a:r>
            <a:r>
              <a:rPr lang="en-US" sz="29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900" spc="-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29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9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rules</a:t>
            </a:r>
            <a:r>
              <a:rPr lang="en-US" sz="2900" spc="-7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9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</a:t>
            </a:r>
            <a:r>
              <a:rPr lang="en-US" sz="29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expressions</a:t>
            </a:r>
            <a:r>
              <a:rPr lang="en-US" sz="2900" spc="-7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9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</a:t>
            </a:r>
            <a:r>
              <a:rPr lang="en-US" sz="29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lexemes and</a:t>
            </a:r>
            <a:r>
              <a:rPr lang="en-US" sz="2900" spc="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classify</a:t>
            </a:r>
            <a:r>
              <a:rPr lang="en-US" sz="29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 into different token</a:t>
            </a:r>
            <a:r>
              <a:rPr lang="en-US" sz="29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types.</a:t>
            </a:r>
            <a:endParaRPr lang="en-IN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15290" indent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</a:t>
            </a:r>
            <a:r>
              <a:rPr lang="en-US" sz="29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9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process,</a:t>
            </a:r>
            <a:r>
              <a:rPr lang="en-US" sz="29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9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lexer</a:t>
            </a:r>
            <a:r>
              <a:rPr lang="en-US" sz="29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2900" spc="-5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discards</a:t>
            </a:r>
            <a:r>
              <a:rPr lang="en-US" sz="29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29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comments</a:t>
            </a:r>
            <a:r>
              <a:rPr lang="en-US" sz="2900" spc="-5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9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white</a:t>
            </a:r>
            <a:r>
              <a:rPr lang="en-US" sz="29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spaces</a:t>
            </a:r>
            <a:r>
              <a:rPr lang="en-US" sz="29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9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9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29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significant</a:t>
            </a:r>
            <a:r>
              <a:rPr lang="en-US" sz="2900" spc="-2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the language's syntax. For example, the lexer would ignore any spaces, tabs, or newlines in</a:t>
            </a:r>
            <a:r>
              <a:rPr lang="en-US" sz="29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 code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9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 only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meaningful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tokens that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9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language's syntax.</a:t>
            </a:r>
            <a:endParaRPr lang="en-IN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85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041E-D15F-63E3-876C-BA4144B9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INTERMEDIATE CODE GENERATION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228E4A82-6E8A-7617-C48B-6A98EDD35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8126" y="1685136"/>
            <a:ext cx="5115084" cy="39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4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01F2-7FB4-7555-4E23-A46D83CA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350"/>
            <a:ext cx="8761941" cy="6496049"/>
          </a:xfrm>
        </p:spPr>
        <p:txBody>
          <a:bodyPr>
            <a:normAutofit fontScale="85000" lnSpcReduction="10000"/>
          </a:bodyPr>
          <a:lstStyle/>
          <a:p>
            <a:pPr marL="180975" indent="0" algn="just">
              <a:spcBef>
                <a:spcPts val="30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975" marR="41402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Intermediate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generation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crucial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phase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compiling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language.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</a:t>
            </a:r>
            <a:r>
              <a:rPr lang="en-US" sz="1800" spc="-2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translate</a:t>
            </a:r>
            <a:r>
              <a:rPr lang="en-US" sz="1800" spc="-2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</a:t>
            </a:r>
            <a:r>
              <a:rPr lang="en-US" sz="1800" spc="-2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3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intermediate</a:t>
            </a:r>
            <a:r>
              <a:rPr lang="en-US" sz="1800" spc="-2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1800" spc="-2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 that is closer to machine code and can be easily optimized and translated into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executable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975" marR="408940" indent="0" algn="just">
              <a:lnSpc>
                <a:spcPct val="150000"/>
              </a:lnSpc>
              <a:spcBef>
                <a:spcPts val="1010"/>
              </a:spcBef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 intermediate code generation, the compiler analyses the source code and creates a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simplified version of it, typically in the form of a set of instructions or statements in a lower-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 language. This intermediate code serves as a bridge between the high-level source code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low-level machine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975" marR="41529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intermediate code is usually designed to be independent of the hardware and operating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on which the code will eventually run, making it easier to port the code to different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platforms.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optimizations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1800" spc="-2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generated</a:t>
            </a:r>
            <a:r>
              <a:rPr lang="en-US" sz="1800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code,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 as dead</a:t>
            </a:r>
            <a:r>
              <a:rPr lang="en-US" sz="1800" spc="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elimination and constant folding.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975" marR="412115" indent="0" algn="just">
              <a:lnSpc>
                <a:spcPct val="150000"/>
              </a:lnSpc>
              <a:spcBef>
                <a:spcPts val="995"/>
              </a:spcBef>
              <a:buNone/>
            </a:pP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examples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intermediate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representations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Three-Address</a:t>
            </a:r>
            <a:r>
              <a:rPr lang="en-US" sz="1800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(TAC),</a:t>
            </a:r>
            <a:r>
              <a:rPr lang="en-US" sz="1800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Quadruple</a:t>
            </a:r>
            <a:r>
              <a:rPr lang="en-US" sz="1800" spc="-2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Code,</a:t>
            </a:r>
            <a:r>
              <a:rPr lang="en-US" sz="1800" spc="-5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Intermediate</a:t>
            </a:r>
            <a:r>
              <a:rPr lang="en-US" sz="1800" spc="-5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(IR).</a:t>
            </a:r>
            <a:r>
              <a:rPr lang="en-US" sz="1800" spc="-5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1800" spc="-3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representations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5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usually</a:t>
            </a:r>
            <a:r>
              <a:rPr lang="en-US" sz="1800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simpler</a:t>
            </a:r>
            <a:r>
              <a:rPr lang="en-US" sz="1800" spc="-5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2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concise than the original source code, making it easier for the compiler to analyze and optimize</a:t>
            </a:r>
            <a:r>
              <a:rPr lang="en-US" sz="1800" spc="-2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them.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intermediate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generated,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</a:t>
            </a:r>
            <a:r>
              <a:rPr lang="en-US" sz="1800" spc="-2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phase,</a:t>
            </a:r>
            <a:r>
              <a:rPr lang="en-US" sz="1800" spc="-2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code</a:t>
            </a:r>
            <a:r>
              <a:rPr lang="en-US" sz="1800" spc="-1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 and code</a:t>
            </a:r>
            <a:r>
              <a:rPr lang="en-US" sz="1800" spc="-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89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2BDB-0FA6-A516-30B2-51F8788D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QUADRUPLE</a:t>
            </a:r>
          </a:p>
        </p:txBody>
      </p:sp>
      <p:pic>
        <p:nvPicPr>
          <p:cNvPr id="4" name="image4.png" descr="Compiler Quadruples - javatpoint">
            <a:extLst>
              <a:ext uri="{FF2B5EF4-FFF2-40B4-BE49-F238E27FC236}">
                <a16:creationId xmlns:a16="http://schemas.microsoft.com/office/drawing/2014/main" id="{EE0C2117-6590-B9F0-D664-655CA09A7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65581" y="1994678"/>
            <a:ext cx="3620174" cy="36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55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2117</Words>
  <Application>Microsoft Office PowerPoint</Application>
  <PresentationFormat>Widescreen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Trebuchet MS</vt:lpstr>
      <vt:lpstr>Wingdings 3</vt:lpstr>
      <vt:lpstr>Facet</vt:lpstr>
      <vt:lpstr>COMPILER DESIGN PROJECT  C YOUR CODE (LEXICAL ANALYSIS)</vt:lpstr>
      <vt:lpstr>INTRODUCTION</vt:lpstr>
      <vt:lpstr>PROBLEM STATEMENT</vt:lpstr>
      <vt:lpstr>OBJECTIVES</vt:lpstr>
      <vt:lpstr>LEXICAL ANALYSIS</vt:lpstr>
      <vt:lpstr>PowerPoint Presentation</vt:lpstr>
      <vt:lpstr>INTERMEDIATE CODE GENERATION</vt:lpstr>
      <vt:lpstr>PowerPoint Presentation</vt:lpstr>
      <vt:lpstr>QUADRUPLE</vt:lpstr>
      <vt:lpstr>PowerPoint Presentation</vt:lpstr>
      <vt:lpstr>TRIPLE</vt:lpstr>
      <vt:lpstr>PowerPoint Presentation</vt:lpstr>
      <vt:lpstr>ARCHITECTURE DIAGRAM</vt:lpstr>
      <vt:lpstr>PowerPoint Presentation</vt:lpstr>
      <vt:lpstr>LEXICAL ANALYSIS</vt:lpstr>
      <vt:lpstr>PowerPoint Presentation</vt:lpstr>
      <vt:lpstr>INTERMEDIATE CODE GENERATION</vt:lpstr>
      <vt:lpstr>QUADRUPLE</vt:lpstr>
      <vt:lpstr>TRIPLE</vt:lpstr>
      <vt:lpstr>RESULT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PROJECT  C YOUR CODE (LEXICAL ANALYSIS)</dc:title>
  <dc:creator>Raghav Kapoor</dc:creator>
  <cp:lastModifiedBy>VISHVESH BHARDWAJ</cp:lastModifiedBy>
  <cp:revision>6</cp:revision>
  <dcterms:created xsi:type="dcterms:W3CDTF">2023-05-13T17:39:45Z</dcterms:created>
  <dcterms:modified xsi:type="dcterms:W3CDTF">2023-05-13T18:22:08Z</dcterms:modified>
</cp:coreProperties>
</file>