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1/4/2022</a:t>
            </a:fld>
            <a:endParaRPr lang="en-US" dirty="0"/>
          </a:p>
        </p:txBody>
      </p:sp>
      <p:sp>
        <p:nvSpPr>
          <p:cNvPr id="5" name="Footer Placeholder 4"/>
          <p:cNvSpPr>
            <a:spLocks noGrp="1"/>
          </p:cNvSpPr>
          <p:nvPr>
            <p:ph type="ftr" sz="quarter" idx="11"/>
          </p:nvPr>
        </p:nvSpPr>
        <p:spPr>
          <a:xfrm>
            <a:off x="1127124" y="329307"/>
            <a:ext cx="5943668" cy="309201"/>
          </a:xfrm>
        </p:spPr>
        <p:txBody>
          <a:bodyPr/>
          <a:lstStyle/>
          <a:p>
            <a:endParaRPr lang="en-US" dirty="0"/>
          </a:p>
        </p:txBody>
      </p:sp>
      <p:sp>
        <p:nvSpPr>
          <p:cNvPr id="6" name="Slide Number Placeholder 5"/>
          <p:cNvSpPr>
            <a:spLocks noGrp="1"/>
          </p:cNvSpPr>
          <p:nvPr>
            <p:ph type="sldNum" sz="quarter" idx="12"/>
          </p:nvPr>
        </p:nvSpPr>
        <p:spPr>
          <a:xfrm>
            <a:off x="9924392" y="134930"/>
            <a:ext cx="811019" cy="503578"/>
          </a:xfrm>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48A87A34-81AB-432B-8DAE-1953F412C126}" type="datetimeFigureOut">
              <a:rPr lang="en-US" dirty="0"/>
              <a:pPr/>
              <a:t>1/4/2022</a:t>
            </a:fld>
            <a:endParaRPr lang="en-US" dirty="0"/>
          </a:p>
        </p:txBody>
      </p:sp>
      <p:sp>
        <p:nvSpPr>
          <p:cNvPr id="5" name="Footer Placeholder 4"/>
          <p:cNvSpPr>
            <a:spLocks noGrp="1"/>
          </p:cNvSpPr>
          <p:nvPr>
            <p:ph type="ftr" sz="quarter" idx="11"/>
          </p:nvPr>
        </p:nvSpPr>
        <p:spPr/>
        <p:txBody>
          <a:bodyPr/>
          <a:lstStyle>
            <a:lvl1pPr>
              <a:defRPr sz="1200"/>
            </a:lvl1p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48A87A34-81AB-432B-8DAE-1953F412C126}" type="datetimeFigureOut">
              <a:rPr lang="en-US" dirty="0"/>
              <a:pPr/>
              <a:t>1/4/2022</a:t>
            </a:fld>
            <a:endParaRPr lang="en-US" dirty="0"/>
          </a:p>
        </p:txBody>
      </p:sp>
      <p:sp>
        <p:nvSpPr>
          <p:cNvPr id="6" name="Footer Placeholder 5"/>
          <p:cNvSpPr>
            <a:spLocks noGrp="1"/>
          </p:cNvSpPr>
          <p:nvPr>
            <p:ph type="ftr" sz="quarter" idx="11"/>
          </p:nvPr>
        </p:nvSpPr>
        <p:spPr>
          <a:xfrm>
            <a:off x="1125300" y="318640"/>
            <a:ext cx="4877818" cy="320931"/>
          </a:xfrm>
        </p:spPr>
        <p:txBody>
          <a:bodyPr/>
          <a:lstStyle/>
          <a:p>
            <a:endParaRPr lang="en-US" dirty="0"/>
          </a:p>
        </p:txBody>
      </p:sp>
      <p:sp>
        <p:nvSpPr>
          <p:cNvPr id="7" name="Slide Number Placeholder 6"/>
          <p:cNvSpPr>
            <a:spLocks noGrp="1"/>
          </p:cNvSpPr>
          <p:nvPr>
            <p:ph type="sldNum" sz="quarter" idx="12"/>
          </p:nvPr>
        </p:nvSpPr>
        <p:spPr>
          <a:xfrm>
            <a:off x="6176794" y="137408"/>
            <a:ext cx="811019" cy="503578"/>
          </a:xfrm>
        </p:spPr>
        <p:txBody>
          <a:bodyPr/>
          <a:lstStyle/>
          <a:p>
            <a:fld id="{6D22F896-40B5-4ADD-8801-0D06FADFA095}" type="slidenum">
              <a:rPr lang="en-US" dirty="0"/>
              <a:t>‹#›</a:t>
            </a:fld>
            <a:endParaRPr lang="en-US" dirty="0"/>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1/4/2022</a:t>
            </a:fld>
            <a:endParaRPr lang="en-US" dirty="0"/>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3FDB5-45B5-49A2-8A25-F3AE4AFBA95B}"/>
              </a:ext>
            </a:extLst>
          </p:cNvPr>
          <p:cNvSpPr>
            <a:spLocks noGrp="1"/>
          </p:cNvSpPr>
          <p:nvPr>
            <p:ph type="ctrTitle"/>
          </p:nvPr>
        </p:nvSpPr>
        <p:spPr>
          <a:xfrm>
            <a:off x="1128403" y="945913"/>
            <a:ext cx="8637073" cy="2187812"/>
          </a:xfrm>
        </p:spPr>
        <p:txBody>
          <a:bodyPr/>
          <a:lstStyle/>
          <a:p>
            <a:r>
              <a:rPr lang="en-IN" dirty="0"/>
              <a:t>RAILWAYS ENQUIRY SYSTEM</a:t>
            </a:r>
          </a:p>
        </p:txBody>
      </p:sp>
      <p:sp>
        <p:nvSpPr>
          <p:cNvPr id="3" name="Subtitle 2">
            <a:extLst>
              <a:ext uri="{FF2B5EF4-FFF2-40B4-BE49-F238E27FC236}">
                <a16:creationId xmlns:a16="http://schemas.microsoft.com/office/drawing/2014/main" id="{BED0B0C3-B3B8-4432-98E2-4E9003533A34}"/>
              </a:ext>
            </a:extLst>
          </p:cNvPr>
          <p:cNvSpPr>
            <a:spLocks noGrp="1"/>
          </p:cNvSpPr>
          <p:nvPr>
            <p:ph type="subTitle" idx="1"/>
          </p:nvPr>
        </p:nvSpPr>
        <p:spPr>
          <a:xfrm>
            <a:off x="1128404" y="3564467"/>
            <a:ext cx="8637072" cy="2102908"/>
          </a:xfrm>
        </p:spPr>
        <p:txBody>
          <a:bodyPr>
            <a:normAutofit fontScale="92500" lnSpcReduction="20000"/>
          </a:bodyPr>
          <a:lstStyle/>
          <a:p>
            <a:r>
              <a:rPr lang="en-IN" b="1" dirty="0"/>
              <a:t>DATABASE MANAGEMENT SYSTEMS AND APPLICATIONS LAB – MINI PROJECT</a:t>
            </a:r>
          </a:p>
          <a:p>
            <a:r>
              <a:rPr lang="en-IN" dirty="0"/>
              <a:t>TEAM MEMBERS:</a:t>
            </a:r>
          </a:p>
          <a:p>
            <a:r>
              <a:rPr lang="en-IN" dirty="0"/>
              <a:t>SAI VISHVESH V 205002079</a:t>
            </a:r>
          </a:p>
          <a:p>
            <a:r>
              <a:rPr lang="en-IN" dirty="0"/>
              <a:t>SAILESH R 205002080</a:t>
            </a:r>
          </a:p>
          <a:p>
            <a:r>
              <a:rPr lang="en-IN" dirty="0"/>
              <a:t>VISHAL K 205002126</a:t>
            </a:r>
          </a:p>
          <a:p>
            <a:endParaRPr lang="en-IN" dirty="0"/>
          </a:p>
        </p:txBody>
      </p:sp>
    </p:spTree>
    <p:extLst>
      <p:ext uri="{BB962C8B-B14F-4D97-AF65-F5344CB8AC3E}">
        <p14:creationId xmlns:p14="http://schemas.microsoft.com/office/powerpoint/2010/main" val="2964854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9746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C27256-60FC-44C0-9F85-2D18BBBF9E19}"/>
              </a:ext>
            </a:extLst>
          </p:cNvPr>
          <p:cNvSpPr txBox="1"/>
          <p:nvPr/>
        </p:nvSpPr>
        <p:spPr>
          <a:xfrm>
            <a:off x="419100" y="438150"/>
            <a:ext cx="11382375" cy="4801314"/>
          </a:xfrm>
          <a:prstGeom prst="rect">
            <a:avLst/>
          </a:prstGeom>
          <a:noFill/>
        </p:spPr>
        <p:txBody>
          <a:bodyPr wrap="square" rtlCol="0">
            <a:spAutoFit/>
          </a:bodyPr>
          <a:lstStyle/>
          <a:p>
            <a:r>
              <a:rPr lang="en-IN" b="1" dirty="0"/>
              <a:t>PROBLEM STATEMENT:</a:t>
            </a:r>
          </a:p>
          <a:p>
            <a:endParaRPr lang="en-IN" dirty="0"/>
          </a:p>
          <a:p>
            <a:r>
              <a:rPr lang="en-IN" dirty="0"/>
              <a:t>A RAILWAY ENQUIRY SYSTEM IS MADE USING TKINTER AS THE GUI IN PYTHON, WHICH HELPS THE USER TO</a:t>
            </a:r>
          </a:p>
          <a:p>
            <a:r>
              <a:rPr lang="en-IN" dirty="0"/>
              <a:t>GET INFORMATION OF TRAINS SUITABLE FOR HIS/HER REQUIREMENTS BY RETRIEVING THE STORED INFORMATION OF THE AVAILABILITY OF TRAINS IN THE DATABASE. </a:t>
            </a:r>
          </a:p>
          <a:p>
            <a:endParaRPr lang="en-IN" dirty="0"/>
          </a:p>
          <a:p>
            <a:r>
              <a:rPr lang="en-IN" dirty="0"/>
              <a:t>THE DATABASE HAS BEEN DESIGNED USING SQL SERVER MANAGEMENT STUDIO.</a:t>
            </a:r>
          </a:p>
          <a:p>
            <a:endParaRPr lang="en-IN" dirty="0"/>
          </a:p>
          <a:p>
            <a:r>
              <a:rPr lang="en-IN" b="1" dirty="0"/>
              <a:t>REAL TIME APPLICATION:</a:t>
            </a:r>
          </a:p>
          <a:p>
            <a:endParaRPr lang="en-IN" dirty="0"/>
          </a:p>
          <a:p>
            <a:r>
              <a:rPr lang="en-IN" dirty="0"/>
              <a:t>THIS WINDOW BASED ENQUIRING APPLICATION IS HELPFUL IN GETTING THE ESSENTIAL DETAILS OF TRAINS ACCORDING TO THE REQUIREMENTS OF THE USER. THIS PROJECT HAS BEEN MODELLED BASED ON </a:t>
            </a:r>
            <a:r>
              <a:rPr lang="en-IN" b="1" dirty="0"/>
              <a:t>IRCTC (INDIAN RAILWAY CATERING AND TOURISM CORPORATION)</a:t>
            </a:r>
            <a:r>
              <a:rPr lang="en-IN" dirty="0"/>
              <a:t>.</a:t>
            </a:r>
          </a:p>
          <a:p>
            <a:endParaRPr lang="en-IN" dirty="0"/>
          </a:p>
          <a:p>
            <a:r>
              <a:rPr lang="en-IN" dirty="0"/>
              <a:t>THE REQUIREMENTS FOR DESIGNING THE ABOVE PROJECT IS THE DETAILS OF TRAINS RUNNING THROUGH DIFFERENT STATIONS, THE WEEKLY SCHEDULE OF TRAINS,THE TICKET FARE AND FINALLY THE  USER LOGIN INFORMATION.</a:t>
            </a:r>
          </a:p>
        </p:txBody>
      </p:sp>
    </p:spTree>
    <p:extLst>
      <p:ext uri="{BB962C8B-B14F-4D97-AF65-F5344CB8AC3E}">
        <p14:creationId xmlns:p14="http://schemas.microsoft.com/office/powerpoint/2010/main" val="2631155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4FC3E1-46A2-4040-8A0D-302EFE5A2EA6}"/>
              </a:ext>
            </a:extLst>
          </p:cNvPr>
          <p:cNvSpPr txBox="1"/>
          <p:nvPr/>
        </p:nvSpPr>
        <p:spPr>
          <a:xfrm>
            <a:off x="323849" y="104774"/>
            <a:ext cx="11687175" cy="4247317"/>
          </a:xfrm>
          <a:prstGeom prst="rect">
            <a:avLst/>
          </a:prstGeom>
          <a:noFill/>
        </p:spPr>
        <p:txBody>
          <a:bodyPr wrap="square">
            <a:spAutoFit/>
          </a:bodyPr>
          <a:lstStyle/>
          <a:p>
            <a:endParaRPr lang="en-IN" b="1" dirty="0"/>
          </a:p>
          <a:p>
            <a:r>
              <a:rPr lang="en-IN" b="1" dirty="0"/>
              <a:t>CHALLENGES FACED DURING DESIGNING AND RETRIEVING INFORMATION FROM THE DATABASE:</a:t>
            </a:r>
          </a:p>
          <a:p>
            <a:endParaRPr lang="en-IN" b="1" dirty="0"/>
          </a:p>
          <a:p>
            <a:pPr marL="285750" indent="-285750">
              <a:buFont typeface="Arial" panose="020B0604020202020204" pitchFamily="34" charset="0"/>
              <a:buChar char="•"/>
            </a:pPr>
            <a:r>
              <a:rPr lang="en-IN" b="1" dirty="0"/>
              <a:t>INSERTION ANOMALY: </a:t>
            </a:r>
            <a:r>
              <a:rPr lang="en-IN" dirty="0"/>
              <a:t>WHILE AN USER TRIES TO REGISTER WITH SAME USER DETAILS WHICH ALREADY EXISTS IN THE DATABASE WE COME ACROSS AN INSERTION ANOMALY, HERE WE RAISE AN ERROR AND PROMPT THE USER TO USE DIFFERENT LOGIN CREDENTIALS.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EXISTING LOGIN CREDENTIALS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endParaRPr lang="en-IN" dirty="0"/>
          </a:p>
          <a:p>
            <a:endParaRPr lang="en-IN" b="1" dirty="0"/>
          </a:p>
          <a:p>
            <a:endParaRPr lang="en-IN" dirty="0"/>
          </a:p>
        </p:txBody>
      </p:sp>
      <p:pic>
        <p:nvPicPr>
          <p:cNvPr id="7" name="Picture 6">
            <a:extLst>
              <a:ext uri="{FF2B5EF4-FFF2-40B4-BE49-F238E27FC236}">
                <a16:creationId xmlns:a16="http://schemas.microsoft.com/office/drawing/2014/main" id="{75506FB4-BF7B-495A-8D5B-54B75BE321F7}"/>
              </a:ext>
            </a:extLst>
          </p:cNvPr>
          <p:cNvPicPr>
            <a:picLocks noChangeAspect="1"/>
          </p:cNvPicPr>
          <p:nvPr/>
        </p:nvPicPr>
        <p:blipFill>
          <a:blip r:embed="rId2"/>
          <a:stretch>
            <a:fillRect/>
          </a:stretch>
        </p:blipFill>
        <p:spPr>
          <a:xfrm>
            <a:off x="1504950" y="2543049"/>
            <a:ext cx="2981411" cy="3222844"/>
          </a:xfrm>
          <a:prstGeom prst="rect">
            <a:avLst/>
          </a:prstGeom>
        </p:spPr>
      </p:pic>
      <p:pic>
        <p:nvPicPr>
          <p:cNvPr id="9" name="Picture 8">
            <a:extLst>
              <a:ext uri="{FF2B5EF4-FFF2-40B4-BE49-F238E27FC236}">
                <a16:creationId xmlns:a16="http://schemas.microsoft.com/office/drawing/2014/main" id="{61A9D663-7928-4F8A-BBDD-8525B403078D}"/>
              </a:ext>
            </a:extLst>
          </p:cNvPr>
          <p:cNvPicPr>
            <a:picLocks noChangeAspect="1"/>
          </p:cNvPicPr>
          <p:nvPr/>
        </p:nvPicPr>
        <p:blipFill>
          <a:blip r:embed="rId3"/>
          <a:stretch>
            <a:fillRect/>
          </a:stretch>
        </p:blipFill>
        <p:spPr>
          <a:xfrm>
            <a:off x="6235639" y="3155911"/>
            <a:ext cx="2013053" cy="1498677"/>
          </a:xfrm>
          <a:prstGeom prst="rect">
            <a:avLst/>
          </a:prstGeom>
        </p:spPr>
      </p:pic>
    </p:spTree>
    <p:extLst>
      <p:ext uri="{BB962C8B-B14F-4D97-AF65-F5344CB8AC3E}">
        <p14:creationId xmlns:p14="http://schemas.microsoft.com/office/powerpoint/2010/main" val="72943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87A2110-3788-40C2-A69D-FF4243DC483D}"/>
              </a:ext>
            </a:extLst>
          </p:cNvPr>
          <p:cNvPicPr>
            <a:picLocks noChangeAspect="1"/>
          </p:cNvPicPr>
          <p:nvPr/>
        </p:nvPicPr>
        <p:blipFill>
          <a:blip r:embed="rId2"/>
          <a:stretch>
            <a:fillRect/>
          </a:stretch>
        </p:blipFill>
        <p:spPr>
          <a:xfrm>
            <a:off x="1796956" y="523792"/>
            <a:ext cx="3173301" cy="2819483"/>
          </a:xfrm>
          <a:prstGeom prst="rect">
            <a:avLst/>
          </a:prstGeom>
        </p:spPr>
      </p:pic>
      <p:pic>
        <p:nvPicPr>
          <p:cNvPr id="7" name="Picture 6">
            <a:extLst>
              <a:ext uri="{FF2B5EF4-FFF2-40B4-BE49-F238E27FC236}">
                <a16:creationId xmlns:a16="http://schemas.microsoft.com/office/drawing/2014/main" id="{B3092F1B-EE56-49F8-95FB-3AEB6140B404}"/>
              </a:ext>
            </a:extLst>
          </p:cNvPr>
          <p:cNvPicPr>
            <a:picLocks noChangeAspect="1"/>
          </p:cNvPicPr>
          <p:nvPr/>
        </p:nvPicPr>
        <p:blipFill>
          <a:blip r:embed="rId3"/>
          <a:stretch>
            <a:fillRect/>
          </a:stretch>
        </p:blipFill>
        <p:spPr>
          <a:xfrm>
            <a:off x="7127794" y="1047712"/>
            <a:ext cx="3137061" cy="1466925"/>
          </a:xfrm>
          <a:prstGeom prst="rect">
            <a:avLst/>
          </a:prstGeom>
        </p:spPr>
      </p:pic>
      <p:sp>
        <p:nvSpPr>
          <p:cNvPr id="8" name="TextBox 7">
            <a:extLst>
              <a:ext uri="{FF2B5EF4-FFF2-40B4-BE49-F238E27FC236}">
                <a16:creationId xmlns:a16="http://schemas.microsoft.com/office/drawing/2014/main" id="{8325A836-68A9-4004-A389-74DB721A94A1}"/>
              </a:ext>
            </a:extLst>
          </p:cNvPr>
          <p:cNvSpPr txBox="1"/>
          <p:nvPr/>
        </p:nvSpPr>
        <p:spPr>
          <a:xfrm>
            <a:off x="676275" y="3819525"/>
            <a:ext cx="10906125" cy="1477328"/>
          </a:xfrm>
          <a:prstGeom prst="rect">
            <a:avLst/>
          </a:prstGeom>
          <a:noFill/>
        </p:spPr>
        <p:txBody>
          <a:bodyPr wrap="square" rtlCol="0">
            <a:spAutoFit/>
          </a:bodyPr>
          <a:lstStyle/>
          <a:p>
            <a:r>
              <a:rPr lang="en-IN" b="1" dirty="0"/>
              <a:t>DELETION ANOMALY:</a:t>
            </a:r>
          </a:p>
          <a:p>
            <a:endParaRPr lang="en-IN" b="1" dirty="0"/>
          </a:p>
          <a:p>
            <a:r>
              <a:rPr lang="en-IN" dirty="0"/>
              <a:t>THE TABLE </a:t>
            </a:r>
            <a:r>
              <a:rPr lang="en-IN" b="1" dirty="0"/>
              <a:t>TRAIN </a:t>
            </a:r>
            <a:r>
              <a:rPr lang="en-IN" dirty="0"/>
              <a:t>WHICH HAS </a:t>
            </a:r>
            <a:r>
              <a:rPr lang="en-IN" dirty="0" err="1"/>
              <a:t>train_id</a:t>
            </a:r>
            <a:r>
              <a:rPr lang="en-IN" dirty="0"/>
              <a:t> AS A PRIMARY KEY, WHICH IS ALSO THE FOREIGN KEY FOR OTHER TABLES CANNOT BE DELETED AND THE BELOW ERROR POPS UP DUE TO A DELETION ANOMALY.</a:t>
            </a:r>
          </a:p>
        </p:txBody>
      </p:sp>
    </p:spTree>
    <p:extLst>
      <p:ext uri="{BB962C8B-B14F-4D97-AF65-F5344CB8AC3E}">
        <p14:creationId xmlns:p14="http://schemas.microsoft.com/office/powerpoint/2010/main" val="2270477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19B488-5CAE-4DDD-932C-E698C186748F}"/>
              </a:ext>
            </a:extLst>
          </p:cNvPr>
          <p:cNvPicPr>
            <a:picLocks noChangeAspect="1"/>
          </p:cNvPicPr>
          <p:nvPr/>
        </p:nvPicPr>
        <p:blipFill>
          <a:blip r:embed="rId2"/>
          <a:stretch>
            <a:fillRect/>
          </a:stretch>
        </p:blipFill>
        <p:spPr>
          <a:xfrm>
            <a:off x="2927187" y="1225454"/>
            <a:ext cx="6337626" cy="3740342"/>
          </a:xfrm>
          <a:prstGeom prst="rect">
            <a:avLst/>
          </a:prstGeom>
        </p:spPr>
      </p:pic>
    </p:spTree>
    <p:extLst>
      <p:ext uri="{BB962C8B-B14F-4D97-AF65-F5344CB8AC3E}">
        <p14:creationId xmlns:p14="http://schemas.microsoft.com/office/powerpoint/2010/main" val="2141855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9A17B2E-AB99-4AEE-B61F-673B289C633B}"/>
              </a:ext>
            </a:extLst>
          </p:cNvPr>
          <p:cNvPicPr>
            <a:picLocks noChangeAspect="1"/>
          </p:cNvPicPr>
          <p:nvPr/>
        </p:nvPicPr>
        <p:blipFill>
          <a:blip r:embed="rId2"/>
          <a:stretch>
            <a:fillRect/>
          </a:stretch>
        </p:blipFill>
        <p:spPr>
          <a:xfrm>
            <a:off x="1495425" y="712232"/>
            <a:ext cx="9201150" cy="5910724"/>
          </a:xfrm>
          <a:prstGeom prst="rect">
            <a:avLst/>
          </a:prstGeom>
        </p:spPr>
      </p:pic>
      <p:sp>
        <p:nvSpPr>
          <p:cNvPr id="6" name="TextBox 5">
            <a:extLst>
              <a:ext uri="{FF2B5EF4-FFF2-40B4-BE49-F238E27FC236}">
                <a16:creationId xmlns:a16="http://schemas.microsoft.com/office/drawing/2014/main" id="{0C2873AB-CCB1-4C41-B3AF-0966A5449682}"/>
              </a:ext>
            </a:extLst>
          </p:cNvPr>
          <p:cNvSpPr txBox="1"/>
          <p:nvPr/>
        </p:nvSpPr>
        <p:spPr>
          <a:xfrm>
            <a:off x="514350" y="342900"/>
            <a:ext cx="4324350" cy="369332"/>
          </a:xfrm>
          <a:prstGeom prst="rect">
            <a:avLst/>
          </a:prstGeom>
          <a:noFill/>
        </p:spPr>
        <p:txBody>
          <a:bodyPr wrap="square" rtlCol="0">
            <a:spAutoFit/>
          </a:bodyPr>
          <a:lstStyle/>
          <a:p>
            <a:r>
              <a:rPr lang="en-IN" b="1" dirty="0"/>
              <a:t>ER DIAGRAM:</a:t>
            </a:r>
          </a:p>
        </p:txBody>
      </p:sp>
    </p:spTree>
    <p:extLst>
      <p:ext uri="{BB962C8B-B14F-4D97-AF65-F5344CB8AC3E}">
        <p14:creationId xmlns:p14="http://schemas.microsoft.com/office/powerpoint/2010/main" val="1868638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9">
            <a:extLst>
              <a:ext uri="{FF2B5EF4-FFF2-40B4-BE49-F238E27FC236}">
                <a16:creationId xmlns:a16="http://schemas.microsoft.com/office/drawing/2014/main" id="{536FC42F-E709-4E40-8912-29782AE43628}"/>
              </a:ext>
            </a:extLst>
          </p:cNvPr>
          <p:cNvGraphicFramePr>
            <a:graphicFrameLocks noGrp="1"/>
          </p:cNvGraphicFramePr>
          <p:nvPr>
            <p:extLst>
              <p:ext uri="{D42A27DB-BD31-4B8C-83A1-F6EECF244321}">
                <p14:modId xmlns:p14="http://schemas.microsoft.com/office/powerpoint/2010/main" val="4109272951"/>
              </p:ext>
            </p:extLst>
          </p:nvPr>
        </p:nvGraphicFramePr>
        <p:xfrm>
          <a:off x="530223" y="1177925"/>
          <a:ext cx="3530601" cy="1886585"/>
        </p:xfrm>
        <a:graphic>
          <a:graphicData uri="http://schemas.openxmlformats.org/drawingml/2006/table">
            <a:tbl>
              <a:tblPr firstRow="1" bandRow="1">
                <a:tableStyleId>{5C22544A-7EE6-4342-B048-85BDC9FD1C3A}</a:tableStyleId>
              </a:tblPr>
              <a:tblGrid>
                <a:gridCol w="454145">
                  <a:extLst>
                    <a:ext uri="{9D8B030D-6E8A-4147-A177-3AD203B41FA5}">
                      <a16:colId xmlns:a16="http://schemas.microsoft.com/office/drawing/2014/main" val="1313871870"/>
                    </a:ext>
                  </a:extLst>
                </a:gridCol>
                <a:gridCol w="3076456">
                  <a:extLst>
                    <a:ext uri="{9D8B030D-6E8A-4147-A177-3AD203B41FA5}">
                      <a16:colId xmlns:a16="http://schemas.microsoft.com/office/drawing/2014/main" val="3456733661"/>
                    </a:ext>
                  </a:extLst>
                </a:gridCol>
              </a:tblGrid>
              <a:tr h="403225">
                <a:tc>
                  <a:txBody>
                    <a:bodyPr/>
                    <a:lstStyle/>
                    <a:p>
                      <a:r>
                        <a:rPr lang="en-IN" sz="1100" dirty="0"/>
                        <a:t>key</a:t>
                      </a:r>
                    </a:p>
                  </a:txBody>
                  <a:tcPr/>
                </a:tc>
                <a:tc>
                  <a:txBody>
                    <a:bodyPr/>
                    <a:lstStyle/>
                    <a:p>
                      <a:r>
                        <a:rPr lang="en-IN" sz="1100" dirty="0"/>
                        <a:t>FARE</a:t>
                      </a:r>
                    </a:p>
                  </a:txBody>
                  <a:tcPr/>
                </a:tc>
                <a:extLst>
                  <a:ext uri="{0D108BD9-81ED-4DB2-BD59-A6C34878D82A}">
                    <a16:rowId xmlns:a16="http://schemas.microsoft.com/office/drawing/2014/main" val="1968082371"/>
                  </a:ext>
                </a:extLst>
              </a:tr>
              <a:tr h="370840">
                <a:tc>
                  <a:txBody>
                    <a:bodyPr/>
                    <a:lstStyle/>
                    <a:p>
                      <a:r>
                        <a:rPr lang="en-IN" sz="1100" dirty="0"/>
                        <a:t>FK</a:t>
                      </a:r>
                    </a:p>
                  </a:txBody>
                  <a:tcPr/>
                </a:tc>
                <a:tc>
                  <a:txBody>
                    <a:bodyPr/>
                    <a:lstStyle/>
                    <a:p>
                      <a:r>
                        <a:rPr lang="en-IN" sz="1100" dirty="0" err="1"/>
                        <a:t>Train_id</a:t>
                      </a:r>
                      <a:r>
                        <a:rPr lang="en-IN" sz="1100" dirty="0"/>
                        <a:t> int</a:t>
                      </a:r>
                    </a:p>
                  </a:txBody>
                  <a:tcPr/>
                </a:tc>
                <a:extLst>
                  <a:ext uri="{0D108BD9-81ED-4DB2-BD59-A6C34878D82A}">
                    <a16:rowId xmlns:a16="http://schemas.microsoft.com/office/drawing/2014/main" val="3018986393"/>
                  </a:ext>
                </a:extLst>
              </a:tr>
              <a:tr h="370840">
                <a:tc>
                  <a:txBody>
                    <a:bodyPr/>
                    <a:lstStyle/>
                    <a:p>
                      <a:endParaRPr lang="en-IN" sz="1100" dirty="0"/>
                    </a:p>
                  </a:txBody>
                  <a:tcPr/>
                </a:tc>
                <a:tc>
                  <a:txBody>
                    <a:bodyPr/>
                    <a:lstStyle/>
                    <a:p>
                      <a:r>
                        <a:rPr lang="en-IN" sz="1100" dirty="0" err="1"/>
                        <a:t>Train_name</a:t>
                      </a:r>
                      <a:r>
                        <a:rPr lang="en-IN" sz="1100" dirty="0"/>
                        <a:t> varchar(20)</a:t>
                      </a:r>
                    </a:p>
                  </a:txBody>
                  <a:tcPr/>
                </a:tc>
                <a:extLst>
                  <a:ext uri="{0D108BD9-81ED-4DB2-BD59-A6C34878D82A}">
                    <a16:rowId xmlns:a16="http://schemas.microsoft.com/office/drawing/2014/main" val="2389811516"/>
                  </a:ext>
                </a:extLst>
              </a:tr>
              <a:tr h="370840">
                <a:tc>
                  <a:txBody>
                    <a:bodyPr/>
                    <a:lstStyle/>
                    <a:p>
                      <a:endParaRPr lang="en-IN" sz="1100" dirty="0"/>
                    </a:p>
                  </a:txBody>
                  <a:tcPr/>
                </a:tc>
                <a:tc>
                  <a:txBody>
                    <a:bodyPr/>
                    <a:lstStyle/>
                    <a:p>
                      <a:r>
                        <a:rPr lang="en-IN" sz="1100" dirty="0"/>
                        <a:t>Type varchar(20)</a:t>
                      </a:r>
                    </a:p>
                  </a:txBody>
                  <a:tcPr/>
                </a:tc>
                <a:extLst>
                  <a:ext uri="{0D108BD9-81ED-4DB2-BD59-A6C34878D82A}">
                    <a16:rowId xmlns:a16="http://schemas.microsoft.com/office/drawing/2014/main" val="3505926719"/>
                  </a:ext>
                </a:extLst>
              </a:tr>
              <a:tr h="370840">
                <a:tc>
                  <a:txBody>
                    <a:bodyPr/>
                    <a:lstStyle/>
                    <a:p>
                      <a:endParaRPr lang="en-IN" sz="1100" dirty="0"/>
                    </a:p>
                  </a:txBody>
                  <a:tcPr/>
                </a:tc>
                <a:tc>
                  <a:txBody>
                    <a:bodyPr/>
                    <a:lstStyle/>
                    <a:p>
                      <a:r>
                        <a:rPr lang="en-IN" sz="1100" dirty="0"/>
                        <a:t>Fare int</a:t>
                      </a:r>
                    </a:p>
                  </a:txBody>
                  <a:tcPr/>
                </a:tc>
                <a:extLst>
                  <a:ext uri="{0D108BD9-81ED-4DB2-BD59-A6C34878D82A}">
                    <a16:rowId xmlns:a16="http://schemas.microsoft.com/office/drawing/2014/main" val="3310405578"/>
                  </a:ext>
                </a:extLst>
              </a:tr>
            </a:tbl>
          </a:graphicData>
        </a:graphic>
      </p:graphicFrame>
      <p:graphicFrame>
        <p:nvGraphicFramePr>
          <p:cNvPr id="4" name="Table 4">
            <a:extLst>
              <a:ext uri="{FF2B5EF4-FFF2-40B4-BE49-F238E27FC236}">
                <a16:creationId xmlns:a16="http://schemas.microsoft.com/office/drawing/2014/main" id="{857780AE-22F0-418D-AFC8-707BFB5E061A}"/>
              </a:ext>
            </a:extLst>
          </p:cNvPr>
          <p:cNvGraphicFramePr>
            <a:graphicFrameLocks noGrp="1"/>
          </p:cNvGraphicFramePr>
          <p:nvPr>
            <p:extLst>
              <p:ext uri="{D42A27DB-BD31-4B8C-83A1-F6EECF244321}">
                <p14:modId xmlns:p14="http://schemas.microsoft.com/office/powerpoint/2010/main" val="3407902309"/>
              </p:ext>
            </p:extLst>
          </p:nvPr>
        </p:nvGraphicFramePr>
        <p:xfrm>
          <a:off x="4743449" y="1153582"/>
          <a:ext cx="2997200" cy="3332702"/>
        </p:xfrm>
        <a:graphic>
          <a:graphicData uri="http://schemas.openxmlformats.org/drawingml/2006/table">
            <a:tbl>
              <a:tblPr firstRow="1" bandRow="1">
                <a:tableStyleId>{5C22544A-7EE6-4342-B048-85BDC9FD1C3A}</a:tableStyleId>
              </a:tblPr>
              <a:tblGrid>
                <a:gridCol w="434975">
                  <a:extLst>
                    <a:ext uri="{9D8B030D-6E8A-4147-A177-3AD203B41FA5}">
                      <a16:colId xmlns:a16="http://schemas.microsoft.com/office/drawing/2014/main" val="331695198"/>
                    </a:ext>
                  </a:extLst>
                </a:gridCol>
                <a:gridCol w="2562225">
                  <a:extLst>
                    <a:ext uri="{9D8B030D-6E8A-4147-A177-3AD203B41FA5}">
                      <a16:colId xmlns:a16="http://schemas.microsoft.com/office/drawing/2014/main" val="1747749729"/>
                    </a:ext>
                  </a:extLst>
                </a:gridCol>
              </a:tblGrid>
              <a:tr h="416373">
                <a:tc>
                  <a:txBody>
                    <a:bodyPr/>
                    <a:lstStyle/>
                    <a:p>
                      <a:r>
                        <a:rPr lang="en-IN" sz="1100" dirty="0"/>
                        <a:t>key</a:t>
                      </a:r>
                    </a:p>
                  </a:txBody>
                  <a:tcPr/>
                </a:tc>
                <a:tc>
                  <a:txBody>
                    <a:bodyPr/>
                    <a:lstStyle/>
                    <a:p>
                      <a:r>
                        <a:rPr lang="en-IN" sz="1100" dirty="0"/>
                        <a:t>TRAINS</a:t>
                      </a:r>
                    </a:p>
                  </a:txBody>
                  <a:tcPr/>
                </a:tc>
                <a:extLst>
                  <a:ext uri="{0D108BD9-81ED-4DB2-BD59-A6C34878D82A}">
                    <a16:rowId xmlns:a16="http://schemas.microsoft.com/office/drawing/2014/main" val="1170191639"/>
                  </a:ext>
                </a:extLst>
              </a:tr>
              <a:tr h="325529">
                <a:tc>
                  <a:txBody>
                    <a:bodyPr/>
                    <a:lstStyle/>
                    <a:p>
                      <a:r>
                        <a:rPr lang="en-IN" sz="1100" dirty="0"/>
                        <a:t>PK</a:t>
                      </a:r>
                    </a:p>
                  </a:txBody>
                  <a:tcPr/>
                </a:tc>
                <a:tc>
                  <a:txBody>
                    <a:bodyPr/>
                    <a:lstStyle/>
                    <a:p>
                      <a:r>
                        <a:rPr lang="en-IN" sz="1100" dirty="0" err="1"/>
                        <a:t>Train_id</a:t>
                      </a:r>
                      <a:r>
                        <a:rPr lang="en-IN" sz="1100" dirty="0"/>
                        <a:t> int</a:t>
                      </a:r>
                    </a:p>
                  </a:txBody>
                  <a:tcPr/>
                </a:tc>
                <a:extLst>
                  <a:ext uri="{0D108BD9-81ED-4DB2-BD59-A6C34878D82A}">
                    <a16:rowId xmlns:a16="http://schemas.microsoft.com/office/drawing/2014/main" val="3657670922"/>
                  </a:ext>
                </a:extLst>
              </a:tr>
              <a:tr h="209231">
                <a:tc>
                  <a:txBody>
                    <a:bodyPr/>
                    <a:lstStyle/>
                    <a:p>
                      <a:endParaRPr lang="en-IN" sz="1100" dirty="0"/>
                    </a:p>
                  </a:txBody>
                  <a:tcPr/>
                </a:tc>
                <a:tc>
                  <a:txBody>
                    <a:bodyPr/>
                    <a:lstStyle/>
                    <a:p>
                      <a:r>
                        <a:rPr lang="en-IN" sz="1100" dirty="0" err="1"/>
                        <a:t>Train_name</a:t>
                      </a:r>
                      <a:r>
                        <a:rPr lang="en-IN" sz="1100" dirty="0"/>
                        <a:t> varchar(20)</a:t>
                      </a:r>
                    </a:p>
                  </a:txBody>
                  <a:tcPr/>
                </a:tc>
                <a:extLst>
                  <a:ext uri="{0D108BD9-81ED-4DB2-BD59-A6C34878D82A}">
                    <a16:rowId xmlns:a16="http://schemas.microsoft.com/office/drawing/2014/main" val="1666193948"/>
                  </a:ext>
                </a:extLst>
              </a:tr>
              <a:tr h="209231">
                <a:tc>
                  <a:txBody>
                    <a:bodyPr/>
                    <a:lstStyle/>
                    <a:p>
                      <a:endParaRPr lang="en-IN" sz="1100"/>
                    </a:p>
                  </a:txBody>
                  <a:tcPr/>
                </a:tc>
                <a:tc>
                  <a:txBody>
                    <a:bodyPr/>
                    <a:lstStyle/>
                    <a:p>
                      <a:r>
                        <a:rPr lang="en-IN" sz="1100" dirty="0" err="1"/>
                        <a:t>No_of_seats</a:t>
                      </a:r>
                      <a:r>
                        <a:rPr lang="en-IN" sz="1100" dirty="0"/>
                        <a:t> int</a:t>
                      </a:r>
                    </a:p>
                  </a:txBody>
                  <a:tcPr/>
                </a:tc>
                <a:extLst>
                  <a:ext uri="{0D108BD9-81ED-4DB2-BD59-A6C34878D82A}">
                    <a16:rowId xmlns:a16="http://schemas.microsoft.com/office/drawing/2014/main" val="3445297142"/>
                  </a:ext>
                </a:extLst>
              </a:tr>
              <a:tr h="209231">
                <a:tc>
                  <a:txBody>
                    <a:bodyPr/>
                    <a:lstStyle/>
                    <a:p>
                      <a:endParaRPr lang="en-IN" sz="1100"/>
                    </a:p>
                  </a:txBody>
                  <a:tcPr/>
                </a:tc>
                <a:tc>
                  <a:txBody>
                    <a:bodyPr/>
                    <a:lstStyle/>
                    <a:p>
                      <a:r>
                        <a:rPr lang="en-IN" sz="1100" dirty="0"/>
                        <a:t>Type varchar(20)</a:t>
                      </a:r>
                    </a:p>
                  </a:txBody>
                  <a:tcPr/>
                </a:tc>
                <a:extLst>
                  <a:ext uri="{0D108BD9-81ED-4DB2-BD59-A6C34878D82A}">
                    <a16:rowId xmlns:a16="http://schemas.microsoft.com/office/drawing/2014/main" val="3124006988"/>
                  </a:ext>
                </a:extLst>
              </a:tr>
              <a:tr h="209231">
                <a:tc>
                  <a:txBody>
                    <a:bodyPr/>
                    <a:lstStyle/>
                    <a:p>
                      <a:endParaRPr lang="en-IN" sz="1100"/>
                    </a:p>
                  </a:txBody>
                  <a:tcPr/>
                </a:tc>
                <a:tc>
                  <a:txBody>
                    <a:bodyPr/>
                    <a:lstStyle/>
                    <a:p>
                      <a:r>
                        <a:rPr lang="en-IN" sz="1100" dirty="0"/>
                        <a:t>Days varchar(20)</a:t>
                      </a:r>
                    </a:p>
                  </a:txBody>
                  <a:tcPr/>
                </a:tc>
                <a:extLst>
                  <a:ext uri="{0D108BD9-81ED-4DB2-BD59-A6C34878D82A}">
                    <a16:rowId xmlns:a16="http://schemas.microsoft.com/office/drawing/2014/main" val="2955311411"/>
                  </a:ext>
                </a:extLst>
              </a:tr>
              <a:tr h="209231">
                <a:tc>
                  <a:txBody>
                    <a:bodyPr/>
                    <a:lstStyle/>
                    <a:p>
                      <a:endParaRPr lang="en-IN" sz="1100"/>
                    </a:p>
                  </a:txBody>
                  <a:tcPr/>
                </a:tc>
                <a:tc>
                  <a:txBody>
                    <a:bodyPr/>
                    <a:lstStyle/>
                    <a:p>
                      <a:r>
                        <a:rPr lang="en-IN" sz="1100" dirty="0" err="1"/>
                        <a:t>Doj</a:t>
                      </a:r>
                      <a:r>
                        <a:rPr lang="en-IN" sz="1100" dirty="0"/>
                        <a:t> date</a:t>
                      </a:r>
                    </a:p>
                  </a:txBody>
                  <a:tcPr/>
                </a:tc>
                <a:extLst>
                  <a:ext uri="{0D108BD9-81ED-4DB2-BD59-A6C34878D82A}">
                    <a16:rowId xmlns:a16="http://schemas.microsoft.com/office/drawing/2014/main" val="4294184994"/>
                  </a:ext>
                </a:extLst>
              </a:tr>
              <a:tr h="209231">
                <a:tc>
                  <a:txBody>
                    <a:bodyPr/>
                    <a:lstStyle/>
                    <a:p>
                      <a:endParaRPr lang="en-IN" sz="1100"/>
                    </a:p>
                  </a:txBody>
                  <a:tcPr/>
                </a:tc>
                <a:tc>
                  <a:txBody>
                    <a:bodyPr/>
                    <a:lstStyle/>
                    <a:p>
                      <a:r>
                        <a:rPr lang="en-IN" sz="1100" dirty="0"/>
                        <a:t>Time </a:t>
                      </a:r>
                      <a:r>
                        <a:rPr lang="en-IN" sz="1100" dirty="0" err="1"/>
                        <a:t>time</a:t>
                      </a:r>
                      <a:endParaRPr lang="en-IN" sz="1100" dirty="0"/>
                    </a:p>
                  </a:txBody>
                  <a:tcPr/>
                </a:tc>
                <a:extLst>
                  <a:ext uri="{0D108BD9-81ED-4DB2-BD59-A6C34878D82A}">
                    <a16:rowId xmlns:a16="http://schemas.microsoft.com/office/drawing/2014/main" val="1286492241"/>
                  </a:ext>
                </a:extLst>
              </a:tr>
              <a:tr h="209231">
                <a:tc>
                  <a:txBody>
                    <a:bodyPr/>
                    <a:lstStyle/>
                    <a:p>
                      <a:endParaRPr lang="en-IN" sz="1100"/>
                    </a:p>
                  </a:txBody>
                  <a:tcPr/>
                </a:tc>
                <a:tc>
                  <a:txBody>
                    <a:bodyPr/>
                    <a:lstStyle/>
                    <a:p>
                      <a:r>
                        <a:rPr lang="en-IN" sz="1100" dirty="0" err="1"/>
                        <a:t>from_place</a:t>
                      </a:r>
                      <a:r>
                        <a:rPr lang="en-IN" sz="1100" dirty="0"/>
                        <a:t> varchar(20)</a:t>
                      </a:r>
                    </a:p>
                  </a:txBody>
                  <a:tcPr/>
                </a:tc>
                <a:extLst>
                  <a:ext uri="{0D108BD9-81ED-4DB2-BD59-A6C34878D82A}">
                    <a16:rowId xmlns:a16="http://schemas.microsoft.com/office/drawing/2014/main" val="3065912933"/>
                  </a:ext>
                </a:extLst>
              </a:tr>
              <a:tr h="209231">
                <a:tc>
                  <a:txBody>
                    <a:bodyPr/>
                    <a:lstStyle/>
                    <a:p>
                      <a:endParaRPr lang="en-IN" sz="1100" dirty="0"/>
                    </a:p>
                  </a:txBody>
                  <a:tcPr/>
                </a:tc>
                <a:tc>
                  <a:txBody>
                    <a:bodyPr/>
                    <a:lstStyle/>
                    <a:p>
                      <a:r>
                        <a:rPr lang="en-IN" sz="1100" dirty="0" err="1"/>
                        <a:t>to_place</a:t>
                      </a:r>
                      <a:r>
                        <a:rPr lang="en-IN" sz="1100" dirty="0"/>
                        <a:t> varchar(20)</a:t>
                      </a:r>
                    </a:p>
                  </a:txBody>
                  <a:tcPr/>
                </a:tc>
                <a:extLst>
                  <a:ext uri="{0D108BD9-81ED-4DB2-BD59-A6C34878D82A}">
                    <a16:rowId xmlns:a16="http://schemas.microsoft.com/office/drawing/2014/main" val="3239832271"/>
                  </a:ext>
                </a:extLst>
              </a:tr>
              <a:tr h="209231">
                <a:tc>
                  <a:txBody>
                    <a:bodyPr/>
                    <a:lstStyle/>
                    <a:p>
                      <a:endParaRPr lang="en-IN" sz="1100"/>
                    </a:p>
                  </a:txBody>
                  <a:tcPr/>
                </a:tc>
                <a:tc>
                  <a:txBody>
                    <a:bodyPr/>
                    <a:lstStyle/>
                    <a:p>
                      <a:r>
                        <a:rPr lang="en-IN" sz="1100" dirty="0" err="1"/>
                        <a:t>Station_no</a:t>
                      </a:r>
                      <a:r>
                        <a:rPr lang="en-IN" sz="1100" dirty="0"/>
                        <a:t> int</a:t>
                      </a:r>
                    </a:p>
                  </a:txBody>
                  <a:tcPr/>
                </a:tc>
                <a:extLst>
                  <a:ext uri="{0D108BD9-81ED-4DB2-BD59-A6C34878D82A}">
                    <a16:rowId xmlns:a16="http://schemas.microsoft.com/office/drawing/2014/main" val="4140220546"/>
                  </a:ext>
                </a:extLst>
              </a:tr>
              <a:tr h="209231">
                <a:tc>
                  <a:txBody>
                    <a:bodyPr/>
                    <a:lstStyle/>
                    <a:p>
                      <a:endParaRPr lang="en-IN" sz="1100" dirty="0"/>
                    </a:p>
                  </a:txBody>
                  <a:tcPr/>
                </a:tc>
                <a:tc>
                  <a:txBody>
                    <a:bodyPr/>
                    <a:lstStyle/>
                    <a:p>
                      <a:r>
                        <a:rPr lang="en-IN" sz="1100" dirty="0" err="1"/>
                        <a:t>Station_name</a:t>
                      </a:r>
                      <a:r>
                        <a:rPr lang="en-IN" sz="1100" dirty="0"/>
                        <a:t> varchar(20)</a:t>
                      </a:r>
                    </a:p>
                  </a:txBody>
                  <a:tcPr/>
                </a:tc>
                <a:extLst>
                  <a:ext uri="{0D108BD9-81ED-4DB2-BD59-A6C34878D82A}">
                    <a16:rowId xmlns:a16="http://schemas.microsoft.com/office/drawing/2014/main" val="3264247995"/>
                  </a:ext>
                </a:extLst>
              </a:tr>
            </a:tbl>
          </a:graphicData>
        </a:graphic>
      </p:graphicFrame>
      <p:graphicFrame>
        <p:nvGraphicFramePr>
          <p:cNvPr id="5" name="Table 5">
            <a:extLst>
              <a:ext uri="{FF2B5EF4-FFF2-40B4-BE49-F238E27FC236}">
                <a16:creationId xmlns:a16="http://schemas.microsoft.com/office/drawing/2014/main" id="{815D1066-7845-438D-ADDD-DDDC966B7AB2}"/>
              </a:ext>
            </a:extLst>
          </p:cNvPr>
          <p:cNvGraphicFramePr>
            <a:graphicFrameLocks noGrp="1"/>
          </p:cNvGraphicFramePr>
          <p:nvPr>
            <p:extLst>
              <p:ext uri="{D42A27DB-BD31-4B8C-83A1-F6EECF244321}">
                <p14:modId xmlns:p14="http://schemas.microsoft.com/office/powerpoint/2010/main" val="2754028733"/>
              </p:ext>
            </p:extLst>
          </p:nvPr>
        </p:nvGraphicFramePr>
        <p:xfrm>
          <a:off x="8423275" y="1138766"/>
          <a:ext cx="2997200" cy="3708400"/>
        </p:xfrm>
        <a:graphic>
          <a:graphicData uri="http://schemas.openxmlformats.org/drawingml/2006/table">
            <a:tbl>
              <a:tblPr firstRow="1" bandRow="1">
                <a:tableStyleId>{5C22544A-7EE6-4342-B048-85BDC9FD1C3A}</a:tableStyleId>
              </a:tblPr>
              <a:tblGrid>
                <a:gridCol w="558800">
                  <a:extLst>
                    <a:ext uri="{9D8B030D-6E8A-4147-A177-3AD203B41FA5}">
                      <a16:colId xmlns:a16="http://schemas.microsoft.com/office/drawing/2014/main" val="406992772"/>
                    </a:ext>
                  </a:extLst>
                </a:gridCol>
                <a:gridCol w="2438400">
                  <a:extLst>
                    <a:ext uri="{9D8B030D-6E8A-4147-A177-3AD203B41FA5}">
                      <a16:colId xmlns:a16="http://schemas.microsoft.com/office/drawing/2014/main" val="3671865263"/>
                    </a:ext>
                  </a:extLst>
                </a:gridCol>
              </a:tblGrid>
              <a:tr h="370840">
                <a:tc>
                  <a:txBody>
                    <a:bodyPr/>
                    <a:lstStyle/>
                    <a:p>
                      <a:r>
                        <a:rPr lang="en-IN" sz="1100" dirty="0"/>
                        <a:t>key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t>STATIONS</a:t>
                      </a:r>
                    </a:p>
                  </a:txBody>
                  <a:tcPr/>
                </a:tc>
                <a:extLst>
                  <a:ext uri="{0D108BD9-81ED-4DB2-BD59-A6C34878D82A}">
                    <a16:rowId xmlns:a16="http://schemas.microsoft.com/office/drawing/2014/main" val="3314727304"/>
                  </a:ext>
                </a:extLst>
              </a:tr>
              <a:tr h="370840">
                <a:tc>
                  <a:txBody>
                    <a:bodyPr/>
                    <a:lstStyle/>
                    <a:p>
                      <a:r>
                        <a:rPr lang="en-IN" sz="1100" dirty="0"/>
                        <a:t>FK</a:t>
                      </a:r>
                    </a:p>
                  </a:txBody>
                  <a:tcPr/>
                </a:tc>
                <a:tc>
                  <a:txBody>
                    <a:bodyPr/>
                    <a:lstStyle/>
                    <a:p>
                      <a:r>
                        <a:rPr lang="en-IN" sz="1100" dirty="0" err="1"/>
                        <a:t>Train_id</a:t>
                      </a:r>
                      <a:r>
                        <a:rPr lang="en-IN" sz="1100" dirty="0"/>
                        <a:t> int</a:t>
                      </a:r>
                    </a:p>
                  </a:txBody>
                  <a:tcPr/>
                </a:tc>
                <a:extLst>
                  <a:ext uri="{0D108BD9-81ED-4DB2-BD59-A6C34878D82A}">
                    <a16:rowId xmlns:a16="http://schemas.microsoft.com/office/drawing/2014/main" val="3966195397"/>
                  </a:ext>
                </a:extLst>
              </a:tr>
              <a:tr h="370840">
                <a:tc>
                  <a:txBody>
                    <a:bodyPr/>
                    <a:lstStyle/>
                    <a:p>
                      <a:r>
                        <a:rPr lang="en-IN" sz="1100" dirty="0"/>
                        <a:t>PK</a:t>
                      </a:r>
                    </a:p>
                  </a:txBody>
                  <a:tcPr/>
                </a:tc>
                <a:tc>
                  <a:txBody>
                    <a:bodyPr/>
                    <a:lstStyle/>
                    <a:p>
                      <a:r>
                        <a:rPr lang="en-IN" sz="1100" dirty="0" err="1"/>
                        <a:t>Station_no</a:t>
                      </a:r>
                      <a:r>
                        <a:rPr lang="en-IN" sz="1100" dirty="0"/>
                        <a:t> int</a:t>
                      </a:r>
                    </a:p>
                  </a:txBody>
                  <a:tcPr/>
                </a:tc>
                <a:extLst>
                  <a:ext uri="{0D108BD9-81ED-4DB2-BD59-A6C34878D82A}">
                    <a16:rowId xmlns:a16="http://schemas.microsoft.com/office/drawing/2014/main" val="2194855552"/>
                  </a:ext>
                </a:extLst>
              </a:tr>
              <a:tr h="370840">
                <a:tc>
                  <a:txBody>
                    <a:bodyPr/>
                    <a:lstStyle/>
                    <a:p>
                      <a:endParaRPr lang="en-IN" sz="1100"/>
                    </a:p>
                  </a:txBody>
                  <a:tcPr/>
                </a:tc>
                <a:tc>
                  <a:txBody>
                    <a:bodyPr/>
                    <a:lstStyle/>
                    <a:p>
                      <a:r>
                        <a:rPr lang="en-IN" sz="1100" dirty="0" err="1"/>
                        <a:t>Station_name</a:t>
                      </a:r>
                      <a:r>
                        <a:rPr lang="en-IN" sz="1100" dirty="0"/>
                        <a:t> varchar(20)</a:t>
                      </a:r>
                    </a:p>
                  </a:txBody>
                  <a:tcPr/>
                </a:tc>
                <a:extLst>
                  <a:ext uri="{0D108BD9-81ED-4DB2-BD59-A6C34878D82A}">
                    <a16:rowId xmlns:a16="http://schemas.microsoft.com/office/drawing/2014/main" val="473736674"/>
                  </a:ext>
                </a:extLst>
              </a:tr>
              <a:tr h="370840">
                <a:tc>
                  <a:txBody>
                    <a:bodyPr/>
                    <a:lstStyle/>
                    <a:p>
                      <a:endParaRPr lang="en-IN" sz="1100"/>
                    </a:p>
                  </a:txBody>
                  <a:tcPr/>
                </a:tc>
                <a:tc>
                  <a:txBody>
                    <a:bodyPr/>
                    <a:lstStyle/>
                    <a:p>
                      <a:r>
                        <a:rPr lang="en-IN" sz="1100" dirty="0" err="1"/>
                        <a:t>Train_name</a:t>
                      </a:r>
                      <a:r>
                        <a:rPr lang="en-IN" sz="1100" dirty="0"/>
                        <a:t> varchar(20)</a:t>
                      </a:r>
                    </a:p>
                  </a:txBody>
                  <a:tcPr/>
                </a:tc>
                <a:extLst>
                  <a:ext uri="{0D108BD9-81ED-4DB2-BD59-A6C34878D82A}">
                    <a16:rowId xmlns:a16="http://schemas.microsoft.com/office/drawing/2014/main" val="2878230359"/>
                  </a:ext>
                </a:extLst>
              </a:tr>
              <a:tr h="370840">
                <a:tc>
                  <a:txBody>
                    <a:bodyPr/>
                    <a:lstStyle/>
                    <a:p>
                      <a:endParaRPr lang="en-IN" sz="1100" dirty="0"/>
                    </a:p>
                  </a:txBody>
                  <a:tcPr/>
                </a:tc>
                <a:tc>
                  <a:txBody>
                    <a:bodyPr/>
                    <a:lstStyle/>
                    <a:p>
                      <a:r>
                        <a:rPr lang="en-IN" sz="1100" dirty="0" err="1"/>
                        <a:t>Arrival_time</a:t>
                      </a:r>
                      <a:r>
                        <a:rPr lang="en-IN" sz="1100" dirty="0"/>
                        <a:t> time</a:t>
                      </a:r>
                    </a:p>
                  </a:txBody>
                  <a:tcPr/>
                </a:tc>
                <a:extLst>
                  <a:ext uri="{0D108BD9-81ED-4DB2-BD59-A6C34878D82A}">
                    <a16:rowId xmlns:a16="http://schemas.microsoft.com/office/drawing/2014/main" val="4022994800"/>
                  </a:ext>
                </a:extLst>
              </a:tr>
              <a:tr h="370840">
                <a:tc>
                  <a:txBody>
                    <a:bodyPr/>
                    <a:lstStyle/>
                    <a:p>
                      <a:endParaRPr lang="en-IN" sz="1100" dirty="0"/>
                    </a:p>
                  </a:txBody>
                  <a:tcPr/>
                </a:tc>
                <a:tc>
                  <a:txBody>
                    <a:bodyPr/>
                    <a:lstStyle/>
                    <a:p>
                      <a:r>
                        <a:rPr lang="en-IN" sz="1100" dirty="0" err="1"/>
                        <a:t>Departure_time</a:t>
                      </a:r>
                      <a:r>
                        <a:rPr lang="en-IN" sz="1100" dirty="0"/>
                        <a:t> time</a:t>
                      </a:r>
                    </a:p>
                  </a:txBody>
                  <a:tcPr/>
                </a:tc>
                <a:extLst>
                  <a:ext uri="{0D108BD9-81ED-4DB2-BD59-A6C34878D82A}">
                    <a16:rowId xmlns:a16="http://schemas.microsoft.com/office/drawing/2014/main" val="2735133276"/>
                  </a:ext>
                </a:extLst>
              </a:tr>
              <a:tr h="370840">
                <a:tc>
                  <a:txBody>
                    <a:bodyPr/>
                    <a:lstStyle/>
                    <a:p>
                      <a:endParaRPr lang="en-IN" sz="1100" dirty="0"/>
                    </a:p>
                  </a:txBody>
                  <a:tcPr/>
                </a:tc>
                <a:tc>
                  <a:txBody>
                    <a:bodyPr/>
                    <a:lstStyle/>
                    <a:p>
                      <a:r>
                        <a:rPr lang="en-IN" sz="1100" dirty="0"/>
                        <a:t>Station_1 varchar(20)</a:t>
                      </a:r>
                    </a:p>
                  </a:txBody>
                  <a:tcPr/>
                </a:tc>
                <a:extLst>
                  <a:ext uri="{0D108BD9-81ED-4DB2-BD59-A6C34878D82A}">
                    <a16:rowId xmlns:a16="http://schemas.microsoft.com/office/drawing/2014/main" val="830214434"/>
                  </a:ext>
                </a:extLst>
              </a:tr>
              <a:tr h="370840">
                <a:tc>
                  <a:txBody>
                    <a:bodyPr/>
                    <a:lstStyle/>
                    <a:p>
                      <a:endParaRPr lang="en-IN" sz="1100" dirty="0"/>
                    </a:p>
                  </a:txBody>
                  <a:tcPr/>
                </a:tc>
                <a:tc>
                  <a:txBody>
                    <a:bodyPr/>
                    <a:lstStyle/>
                    <a:p>
                      <a:r>
                        <a:rPr lang="en-IN" sz="1100" dirty="0"/>
                        <a:t>Station_2 varchar(20)</a:t>
                      </a:r>
                    </a:p>
                  </a:txBody>
                  <a:tcPr/>
                </a:tc>
                <a:extLst>
                  <a:ext uri="{0D108BD9-81ED-4DB2-BD59-A6C34878D82A}">
                    <a16:rowId xmlns:a16="http://schemas.microsoft.com/office/drawing/2014/main" val="3023321255"/>
                  </a:ext>
                </a:extLst>
              </a:tr>
              <a:tr h="370840">
                <a:tc>
                  <a:txBody>
                    <a:bodyPr/>
                    <a:lstStyle/>
                    <a:p>
                      <a:endParaRPr lang="en-IN" sz="1100" dirty="0"/>
                    </a:p>
                  </a:txBody>
                  <a:tcPr/>
                </a:tc>
                <a:tc>
                  <a:txBody>
                    <a:bodyPr/>
                    <a:lstStyle/>
                    <a:p>
                      <a:r>
                        <a:rPr lang="en-IN" sz="1100" dirty="0"/>
                        <a:t>Station_3 varchar(20)</a:t>
                      </a:r>
                    </a:p>
                  </a:txBody>
                  <a:tcPr/>
                </a:tc>
                <a:extLst>
                  <a:ext uri="{0D108BD9-81ED-4DB2-BD59-A6C34878D82A}">
                    <a16:rowId xmlns:a16="http://schemas.microsoft.com/office/drawing/2014/main" val="2621134717"/>
                  </a:ext>
                </a:extLst>
              </a:tr>
            </a:tbl>
          </a:graphicData>
        </a:graphic>
      </p:graphicFrame>
      <p:cxnSp>
        <p:nvCxnSpPr>
          <p:cNvPr id="7" name="Straight Arrow Connector 6">
            <a:extLst>
              <a:ext uri="{FF2B5EF4-FFF2-40B4-BE49-F238E27FC236}">
                <a16:creationId xmlns:a16="http://schemas.microsoft.com/office/drawing/2014/main" id="{67D985DB-5C9D-4FA2-B186-8CC1D0E291E2}"/>
              </a:ext>
            </a:extLst>
          </p:cNvPr>
          <p:cNvCxnSpPr>
            <a:cxnSpLocks/>
          </p:cNvCxnSpPr>
          <p:nvPr/>
        </p:nvCxnSpPr>
        <p:spPr>
          <a:xfrm>
            <a:off x="8105775" y="1676400"/>
            <a:ext cx="3175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19496136-0D9E-45E3-84C1-D7E349DA523C}"/>
              </a:ext>
            </a:extLst>
          </p:cNvPr>
          <p:cNvCxnSpPr/>
          <p:nvPr/>
        </p:nvCxnSpPr>
        <p:spPr>
          <a:xfrm rot="10800000" flipV="1">
            <a:off x="4457701" y="1676400"/>
            <a:ext cx="3648075" cy="3067050"/>
          </a:xfrm>
          <a:prstGeom prst="bentConnector3">
            <a:avLst>
              <a:gd name="adj1" fmla="val 392"/>
            </a:avLst>
          </a:prstGeom>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85639528-356F-426F-A768-12953E02B485}"/>
              </a:ext>
            </a:extLst>
          </p:cNvPr>
          <p:cNvCxnSpPr/>
          <p:nvPr/>
        </p:nvCxnSpPr>
        <p:spPr>
          <a:xfrm rot="5400000">
            <a:off x="3067050" y="3067051"/>
            <a:ext cx="3067050" cy="285749"/>
          </a:xfrm>
          <a:prstGeom prst="bentConnector3">
            <a:avLst>
              <a:gd name="adj1" fmla="val 0"/>
            </a:avLst>
          </a:prstGeom>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FD3A3549-C73F-4957-83DF-384F88569D73}"/>
              </a:ext>
            </a:extLst>
          </p:cNvPr>
          <p:cNvCxnSpPr/>
          <p:nvPr/>
        </p:nvCxnSpPr>
        <p:spPr>
          <a:xfrm rot="10800000">
            <a:off x="530224" y="1790700"/>
            <a:ext cx="3927477" cy="2952750"/>
          </a:xfrm>
          <a:prstGeom prst="bentConnector3">
            <a:avLst>
              <a:gd name="adj1" fmla="val 106508"/>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85F6A78-7E55-44EB-90D1-6747472D1B6B}"/>
              </a:ext>
            </a:extLst>
          </p:cNvPr>
          <p:cNvSpPr txBox="1"/>
          <p:nvPr/>
        </p:nvSpPr>
        <p:spPr>
          <a:xfrm>
            <a:off x="2924175" y="190500"/>
            <a:ext cx="6105525" cy="369332"/>
          </a:xfrm>
          <a:prstGeom prst="rect">
            <a:avLst/>
          </a:prstGeom>
          <a:noFill/>
        </p:spPr>
        <p:txBody>
          <a:bodyPr wrap="square" rtlCol="0">
            <a:spAutoFit/>
          </a:bodyPr>
          <a:lstStyle/>
          <a:p>
            <a:pPr algn="ctr"/>
            <a:r>
              <a:rPr lang="en-IN" b="1" dirty="0"/>
              <a:t>SCHEMA DIAGRAM</a:t>
            </a:r>
          </a:p>
        </p:txBody>
      </p:sp>
    </p:spTree>
    <p:extLst>
      <p:ext uri="{BB962C8B-B14F-4D97-AF65-F5344CB8AC3E}">
        <p14:creationId xmlns:p14="http://schemas.microsoft.com/office/powerpoint/2010/main" val="4280926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F04B5AC5-D090-410E-9C91-A5A1C33DEF55}"/>
              </a:ext>
            </a:extLst>
          </p:cNvPr>
          <p:cNvGraphicFramePr>
            <a:graphicFrameLocks noGrp="1"/>
          </p:cNvGraphicFramePr>
          <p:nvPr>
            <p:extLst>
              <p:ext uri="{D42A27DB-BD31-4B8C-83A1-F6EECF244321}">
                <p14:modId xmlns:p14="http://schemas.microsoft.com/office/powerpoint/2010/main" val="2017562706"/>
              </p:ext>
            </p:extLst>
          </p:nvPr>
        </p:nvGraphicFramePr>
        <p:xfrm>
          <a:off x="4127500" y="1562099"/>
          <a:ext cx="3435350" cy="1744596"/>
        </p:xfrm>
        <a:graphic>
          <a:graphicData uri="http://schemas.openxmlformats.org/drawingml/2006/table">
            <a:tbl>
              <a:tblPr firstRow="1" bandRow="1">
                <a:tableStyleId>{5C22544A-7EE6-4342-B048-85BDC9FD1C3A}</a:tableStyleId>
              </a:tblPr>
              <a:tblGrid>
                <a:gridCol w="691047">
                  <a:extLst>
                    <a:ext uri="{9D8B030D-6E8A-4147-A177-3AD203B41FA5}">
                      <a16:colId xmlns:a16="http://schemas.microsoft.com/office/drawing/2014/main" val="1614202461"/>
                    </a:ext>
                  </a:extLst>
                </a:gridCol>
                <a:gridCol w="2744303">
                  <a:extLst>
                    <a:ext uri="{9D8B030D-6E8A-4147-A177-3AD203B41FA5}">
                      <a16:colId xmlns:a16="http://schemas.microsoft.com/office/drawing/2014/main" val="2366934381"/>
                    </a:ext>
                  </a:extLst>
                </a:gridCol>
              </a:tblGrid>
              <a:tr h="341358">
                <a:tc>
                  <a:txBody>
                    <a:bodyPr/>
                    <a:lstStyle/>
                    <a:p>
                      <a:r>
                        <a:rPr lang="en-IN" dirty="0"/>
                        <a:t>KEY</a:t>
                      </a:r>
                    </a:p>
                  </a:txBody>
                  <a:tcPr/>
                </a:tc>
                <a:tc>
                  <a:txBody>
                    <a:bodyPr/>
                    <a:lstStyle/>
                    <a:p>
                      <a:r>
                        <a:rPr lang="en-IN" dirty="0"/>
                        <a:t>TRAIN</a:t>
                      </a:r>
                    </a:p>
                  </a:txBody>
                  <a:tcPr/>
                </a:tc>
                <a:extLst>
                  <a:ext uri="{0D108BD9-81ED-4DB2-BD59-A6C34878D82A}">
                    <a16:rowId xmlns:a16="http://schemas.microsoft.com/office/drawing/2014/main" val="3669725055"/>
                  </a:ext>
                </a:extLst>
              </a:tr>
              <a:tr h="341358">
                <a:tc>
                  <a:txBody>
                    <a:bodyPr/>
                    <a:lstStyle/>
                    <a:p>
                      <a:r>
                        <a:rPr lang="en-IN" dirty="0"/>
                        <a:t>PK</a:t>
                      </a:r>
                    </a:p>
                  </a:txBody>
                  <a:tcPr/>
                </a:tc>
                <a:tc>
                  <a:txBody>
                    <a:bodyPr/>
                    <a:lstStyle/>
                    <a:p>
                      <a:r>
                        <a:rPr lang="en-IN" dirty="0" err="1"/>
                        <a:t>train_id</a:t>
                      </a:r>
                      <a:r>
                        <a:rPr lang="en-IN" dirty="0"/>
                        <a:t> int NOT NULL</a:t>
                      </a:r>
                    </a:p>
                  </a:txBody>
                  <a:tcPr/>
                </a:tc>
                <a:extLst>
                  <a:ext uri="{0D108BD9-81ED-4DB2-BD59-A6C34878D82A}">
                    <a16:rowId xmlns:a16="http://schemas.microsoft.com/office/drawing/2014/main" val="2567232140"/>
                  </a:ext>
                </a:extLst>
              </a:tr>
              <a:tr h="341358">
                <a:tc>
                  <a:txBody>
                    <a:bodyPr/>
                    <a:lstStyle/>
                    <a:p>
                      <a:endParaRPr lang="en-IN" dirty="0"/>
                    </a:p>
                  </a:txBody>
                  <a:tcPr/>
                </a:tc>
                <a:tc>
                  <a:txBody>
                    <a:bodyPr/>
                    <a:lstStyle/>
                    <a:p>
                      <a:r>
                        <a:rPr lang="en-IN" dirty="0" err="1"/>
                        <a:t>train_name</a:t>
                      </a:r>
                      <a:r>
                        <a:rPr lang="en-IN" dirty="0"/>
                        <a:t> varchar(20)</a:t>
                      </a:r>
                    </a:p>
                  </a:txBody>
                  <a:tcPr/>
                </a:tc>
                <a:extLst>
                  <a:ext uri="{0D108BD9-81ED-4DB2-BD59-A6C34878D82A}">
                    <a16:rowId xmlns:a16="http://schemas.microsoft.com/office/drawing/2014/main" val="31539802"/>
                  </a:ext>
                </a:extLst>
              </a:tr>
              <a:tr h="372996">
                <a:tc>
                  <a:txBody>
                    <a:bodyPr/>
                    <a:lstStyle/>
                    <a:p>
                      <a:endParaRPr lang="en-IN" dirty="0"/>
                    </a:p>
                  </a:txBody>
                  <a:tcPr/>
                </a:tc>
                <a:tc>
                  <a:txBody>
                    <a:bodyPr/>
                    <a:lstStyle/>
                    <a:p>
                      <a:r>
                        <a:rPr lang="en-IN" dirty="0" err="1"/>
                        <a:t>No_of_seats</a:t>
                      </a:r>
                      <a:r>
                        <a:rPr lang="en-IN" dirty="0"/>
                        <a:t> int</a:t>
                      </a:r>
                    </a:p>
                  </a:txBody>
                  <a:tcPr/>
                </a:tc>
                <a:extLst>
                  <a:ext uri="{0D108BD9-81ED-4DB2-BD59-A6C34878D82A}">
                    <a16:rowId xmlns:a16="http://schemas.microsoft.com/office/drawing/2014/main" val="732326836"/>
                  </a:ext>
                </a:extLst>
              </a:tr>
            </a:tbl>
          </a:graphicData>
        </a:graphic>
      </p:graphicFrame>
      <p:pic>
        <p:nvPicPr>
          <p:cNvPr id="4" name="Picture 3">
            <a:extLst>
              <a:ext uri="{FF2B5EF4-FFF2-40B4-BE49-F238E27FC236}">
                <a16:creationId xmlns:a16="http://schemas.microsoft.com/office/drawing/2014/main" id="{F74DDF2C-7479-4026-93CD-0A244CCB32F6}"/>
              </a:ext>
            </a:extLst>
          </p:cNvPr>
          <p:cNvPicPr>
            <a:picLocks noChangeAspect="1"/>
          </p:cNvPicPr>
          <p:nvPr/>
        </p:nvPicPr>
        <p:blipFill>
          <a:blip r:embed="rId2"/>
          <a:stretch>
            <a:fillRect/>
          </a:stretch>
        </p:blipFill>
        <p:spPr>
          <a:xfrm>
            <a:off x="4127500" y="3335270"/>
            <a:ext cx="3435350" cy="353769"/>
          </a:xfrm>
          <a:prstGeom prst="rect">
            <a:avLst/>
          </a:prstGeom>
        </p:spPr>
      </p:pic>
      <p:sp>
        <p:nvSpPr>
          <p:cNvPr id="5" name="TextBox 4">
            <a:extLst>
              <a:ext uri="{FF2B5EF4-FFF2-40B4-BE49-F238E27FC236}">
                <a16:creationId xmlns:a16="http://schemas.microsoft.com/office/drawing/2014/main" id="{13835045-409A-48BD-92D4-4CB573E5F9B3}"/>
              </a:ext>
            </a:extLst>
          </p:cNvPr>
          <p:cNvSpPr txBox="1"/>
          <p:nvPr/>
        </p:nvSpPr>
        <p:spPr>
          <a:xfrm>
            <a:off x="4810125" y="3319707"/>
            <a:ext cx="3400425" cy="369332"/>
          </a:xfrm>
          <a:prstGeom prst="rect">
            <a:avLst/>
          </a:prstGeom>
          <a:noFill/>
        </p:spPr>
        <p:txBody>
          <a:bodyPr wrap="square" rtlCol="0">
            <a:spAutoFit/>
          </a:bodyPr>
          <a:lstStyle/>
          <a:p>
            <a:r>
              <a:rPr lang="en-IN" dirty="0"/>
              <a:t>Type varchar(15)</a:t>
            </a:r>
          </a:p>
        </p:txBody>
      </p:sp>
      <p:graphicFrame>
        <p:nvGraphicFramePr>
          <p:cNvPr id="6" name="Table 6">
            <a:extLst>
              <a:ext uri="{FF2B5EF4-FFF2-40B4-BE49-F238E27FC236}">
                <a16:creationId xmlns:a16="http://schemas.microsoft.com/office/drawing/2014/main" id="{58DB1209-C106-438F-BAE7-976BF149CA59}"/>
              </a:ext>
            </a:extLst>
          </p:cNvPr>
          <p:cNvGraphicFramePr>
            <a:graphicFrameLocks noGrp="1"/>
          </p:cNvGraphicFramePr>
          <p:nvPr>
            <p:extLst>
              <p:ext uri="{D42A27DB-BD31-4B8C-83A1-F6EECF244321}">
                <p14:modId xmlns:p14="http://schemas.microsoft.com/office/powerpoint/2010/main" val="3292583251"/>
              </p:ext>
            </p:extLst>
          </p:nvPr>
        </p:nvGraphicFramePr>
        <p:xfrm>
          <a:off x="8651875" y="471975"/>
          <a:ext cx="3082925" cy="2038668"/>
        </p:xfrm>
        <a:graphic>
          <a:graphicData uri="http://schemas.openxmlformats.org/drawingml/2006/table">
            <a:tbl>
              <a:tblPr firstRow="1" bandRow="1">
                <a:tableStyleId>{5C22544A-7EE6-4342-B048-85BDC9FD1C3A}</a:tableStyleId>
              </a:tblPr>
              <a:tblGrid>
                <a:gridCol w="473312">
                  <a:extLst>
                    <a:ext uri="{9D8B030D-6E8A-4147-A177-3AD203B41FA5}">
                      <a16:colId xmlns:a16="http://schemas.microsoft.com/office/drawing/2014/main" val="795643903"/>
                    </a:ext>
                  </a:extLst>
                </a:gridCol>
                <a:gridCol w="2609613">
                  <a:extLst>
                    <a:ext uri="{9D8B030D-6E8A-4147-A177-3AD203B41FA5}">
                      <a16:colId xmlns:a16="http://schemas.microsoft.com/office/drawing/2014/main" val="2164960033"/>
                    </a:ext>
                  </a:extLst>
                </a:gridCol>
              </a:tblGrid>
              <a:tr h="392246">
                <a:tc>
                  <a:txBody>
                    <a:bodyPr/>
                    <a:lstStyle/>
                    <a:p>
                      <a:r>
                        <a:rPr lang="en-IN" sz="1200" dirty="0"/>
                        <a:t>key</a:t>
                      </a:r>
                    </a:p>
                  </a:txBody>
                  <a:tcPr/>
                </a:tc>
                <a:tc>
                  <a:txBody>
                    <a:bodyPr/>
                    <a:lstStyle/>
                    <a:p>
                      <a:r>
                        <a:rPr lang="en-IN" sz="1200" dirty="0"/>
                        <a:t>STATION</a:t>
                      </a:r>
                    </a:p>
                  </a:txBody>
                  <a:tcPr/>
                </a:tc>
                <a:extLst>
                  <a:ext uri="{0D108BD9-81ED-4DB2-BD59-A6C34878D82A}">
                    <a16:rowId xmlns:a16="http://schemas.microsoft.com/office/drawing/2014/main" val="1761995852"/>
                  </a:ext>
                </a:extLst>
              </a:tr>
              <a:tr h="274571">
                <a:tc>
                  <a:txBody>
                    <a:bodyPr/>
                    <a:lstStyle/>
                    <a:p>
                      <a:r>
                        <a:rPr lang="en-IN" sz="1200" dirty="0"/>
                        <a:t>FK</a:t>
                      </a:r>
                    </a:p>
                  </a:txBody>
                  <a:tcPr/>
                </a:tc>
                <a:tc>
                  <a:txBody>
                    <a:bodyPr/>
                    <a:lstStyle/>
                    <a:p>
                      <a:r>
                        <a:rPr lang="en-IN" sz="1200" dirty="0" err="1"/>
                        <a:t>Train_id</a:t>
                      </a:r>
                      <a:r>
                        <a:rPr lang="en-IN" sz="1200" dirty="0"/>
                        <a:t> int</a:t>
                      </a:r>
                    </a:p>
                  </a:txBody>
                  <a:tcPr/>
                </a:tc>
                <a:extLst>
                  <a:ext uri="{0D108BD9-81ED-4DB2-BD59-A6C34878D82A}">
                    <a16:rowId xmlns:a16="http://schemas.microsoft.com/office/drawing/2014/main" val="935845145"/>
                  </a:ext>
                </a:extLst>
              </a:tr>
              <a:tr h="274571">
                <a:tc>
                  <a:txBody>
                    <a:bodyPr/>
                    <a:lstStyle/>
                    <a:p>
                      <a:r>
                        <a:rPr lang="en-IN" sz="1200" dirty="0"/>
                        <a:t>PK</a:t>
                      </a:r>
                    </a:p>
                  </a:txBody>
                  <a:tcPr/>
                </a:tc>
                <a:tc>
                  <a:txBody>
                    <a:bodyPr/>
                    <a:lstStyle/>
                    <a:p>
                      <a:r>
                        <a:rPr lang="en-IN" sz="1200" dirty="0" err="1"/>
                        <a:t>Station_no</a:t>
                      </a:r>
                      <a:r>
                        <a:rPr lang="en-IN" sz="1200" dirty="0"/>
                        <a:t> int</a:t>
                      </a:r>
                    </a:p>
                  </a:txBody>
                  <a:tcPr/>
                </a:tc>
                <a:extLst>
                  <a:ext uri="{0D108BD9-81ED-4DB2-BD59-A6C34878D82A}">
                    <a16:rowId xmlns:a16="http://schemas.microsoft.com/office/drawing/2014/main" val="4165712523"/>
                  </a:ext>
                </a:extLst>
              </a:tr>
              <a:tr h="253868">
                <a:tc>
                  <a:txBody>
                    <a:bodyPr/>
                    <a:lstStyle/>
                    <a:p>
                      <a:endParaRPr lang="en-IN" sz="1200" dirty="0"/>
                    </a:p>
                  </a:txBody>
                  <a:tcPr/>
                </a:tc>
                <a:tc>
                  <a:txBody>
                    <a:bodyPr/>
                    <a:lstStyle/>
                    <a:p>
                      <a:r>
                        <a:rPr lang="en-IN" sz="1200" dirty="0" err="1"/>
                        <a:t>Station_name</a:t>
                      </a:r>
                      <a:r>
                        <a:rPr lang="en-IN" sz="1200" dirty="0"/>
                        <a:t> varchar(20)</a:t>
                      </a:r>
                    </a:p>
                  </a:txBody>
                  <a:tcPr/>
                </a:tc>
                <a:extLst>
                  <a:ext uri="{0D108BD9-81ED-4DB2-BD59-A6C34878D82A}">
                    <a16:rowId xmlns:a16="http://schemas.microsoft.com/office/drawing/2014/main" val="2997524849"/>
                  </a:ext>
                </a:extLst>
              </a:tr>
              <a:tr h="253868">
                <a:tc>
                  <a:txBody>
                    <a:bodyPr/>
                    <a:lstStyle/>
                    <a:p>
                      <a:endParaRPr lang="en-IN" sz="1200"/>
                    </a:p>
                  </a:txBody>
                  <a:tcPr/>
                </a:tc>
                <a:tc>
                  <a:txBody>
                    <a:bodyPr/>
                    <a:lstStyle/>
                    <a:p>
                      <a:r>
                        <a:rPr lang="en-IN" sz="1200" dirty="0" err="1"/>
                        <a:t>Train_name</a:t>
                      </a:r>
                      <a:r>
                        <a:rPr lang="en-IN" sz="1200" dirty="0"/>
                        <a:t> varchar(20)</a:t>
                      </a:r>
                    </a:p>
                  </a:txBody>
                  <a:tcPr/>
                </a:tc>
                <a:extLst>
                  <a:ext uri="{0D108BD9-81ED-4DB2-BD59-A6C34878D82A}">
                    <a16:rowId xmlns:a16="http://schemas.microsoft.com/office/drawing/2014/main" val="1979296880"/>
                  </a:ext>
                </a:extLst>
              </a:tr>
              <a:tr h="253868">
                <a:tc>
                  <a:txBody>
                    <a:bodyPr/>
                    <a:lstStyle/>
                    <a:p>
                      <a:endParaRPr lang="en-IN" sz="1200"/>
                    </a:p>
                  </a:txBody>
                  <a:tcPr/>
                </a:tc>
                <a:tc>
                  <a:txBody>
                    <a:bodyPr/>
                    <a:lstStyle/>
                    <a:p>
                      <a:r>
                        <a:rPr lang="en-IN" sz="1200" dirty="0" err="1"/>
                        <a:t>Arrival_time</a:t>
                      </a:r>
                      <a:r>
                        <a:rPr lang="en-IN" sz="1200" dirty="0"/>
                        <a:t> </a:t>
                      </a:r>
                    </a:p>
                  </a:txBody>
                  <a:tcPr/>
                </a:tc>
                <a:extLst>
                  <a:ext uri="{0D108BD9-81ED-4DB2-BD59-A6C34878D82A}">
                    <a16:rowId xmlns:a16="http://schemas.microsoft.com/office/drawing/2014/main" val="809271621"/>
                  </a:ext>
                </a:extLst>
              </a:tr>
              <a:tr h="253868">
                <a:tc>
                  <a:txBody>
                    <a:bodyPr/>
                    <a:lstStyle/>
                    <a:p>
                      <a:endParaRPr lang="en-IN" sz="1200"/>
                    </a:p>
                  </a:txBody>
                  <a:tcPr/>
                </a:tc>
                <a:tc>
                  <a:txBody>
                    <a:bodyPr/>
                    <a:lstStyle/>
                    <a:p>
                      <a:r>
                        <a:rPr lang="en-IN" sz="1200" dirty="0" err="1"/>
                        <a:t>Departure_time</a:t>
                      </a:r>
                      <a:endParaRPr lang="en-IN" sz="1200" dirty="0"/>
                    </a:p>
                  </a:txBody>
                  <a:tcPr/>
                </a:tc>
                <a:extLst>
                  <a:ext uri="{0D108BD9-81ED-4DB2-BD59-A6C34878D82A}">
                    <a16:rowId xmlns:a16="http://schemas.microsoft.com/office/drawing/2014/main" val="2878246996"/>
                  </a:ext>
                </a:extLst>
              </a:tr>
            </a:tbl>
          </a:graphicData>
        </a:graphic>
      </p:graphicFrame>
      <p:graphicFrame>
        <p:nvGraphicFramePr>
          <p:cNvPr id="7" name="Table 7">
            <a:extLst>
              <a:ext uri="{FF2B5EF4-FFF2-40B4-BE49-F238E27FC236}">
                <a16:creationId xmlns:a16="http://schemas.microsoft.com/office/drawing/2014/main" id="{D3FA4C19-A97B-441E-8D15-D70A2C8B76FF}"/>
              </a:ext>
            </a:extLst>
          </p:cNvPr>
          <p:cNvGraphicFramePr>
            <a:graphicFrameLocks noGrp="1"/>
          </p:cNvGraphicFramePr>
          <p:nvPr>
            <p:extLst>
              <p:ext uri="{D42A27DB-BD31-4B8C-83A1-F6EECF244321}">
                <p14:modId xmlns:p14="http://schemas.microsoft.com/office/powerpoint/2010/main" val="2016027599"/>
              </p:ext>
            </p:extLst>
          </p:nvPr>
        </p:nvGraphicFramePr>
        <p:xfrm>
          <a:off x="869950" y="392871"/>
          <a:ext cx="2578101" cy="1956858"/>
        </p:xfrm>
        <a:graphic>
          <a:graphicData uri="http://schemas.openxmlformats.org/drawingml/2006/table">
            <a:tbl>
              <a:tblPr firstRow="1" bandRow="1">
                <a:tableStyleId>{5C22544A-7EE6-4342-B048-85BDC9FD1C3A}</a:tableStyleId>
              </a:tblPr>
              <a:tblGrid>
                <a:gridCol w="482600">
                  <a:extLst>
                    <a:ext uri="{9D8B030D-6E8A-4147-A177-3AD203B41FA5}">
                      <a16:colId xmlns:a16="http://schemas.microsoft.com/office/drawing/2014/main" val="818090306"/>
                    </a:ext>
                  </a:extLst>
                </a:gridCol>
                <a:gridCol w="2095501">
                  <a:extLst>
                    <a:ext uri="{9D8B030D-6E8A-4147-A177-3AD203B41FA5}">
                      <a16:colId xmlns:a16="http://schemas.microsoft.com/office/drawing/2014/main" val="203202705"/>
                    </a:ext>
                  </a:extLst>
                </a:gridCol>
              </a:tblGrid>
              <a:tr h="326143">
                <a:tc>
                  <a:txBody>
                    <a:bodyPr/>
                    <a:lstStyle/>
                    <a:p>
                      <a:r>
                        <a:rPr lang="en-IN" sz="1100" dirty="0"/>
                        <a:t>key</a:t>
                      </a:r>
                    </a:p>
                  </a:txBody>
                  <a:tcPr/>
                </a:tc>
                <a:tc>
                  <a:txBody>
                    <a:bodyPr/>
                    <a:lstStyle/>
                    <a:p>
                      <a:r>
                        <a:rPr lang="en-IN" sz="1100" dirty="0" err="1"/>
                        <a:t>Passes_through</a:t>
                      </a:r>
                      <a:endParaRPr lang="en-IN" sz="1100" dirty="0"/>
                    </a:p>
                  </a:txBody>
                  <a:tcPr/>
                </a:tc>
                <a:extLst>
                  <a:ext uri="{0D108BD9-81ED-4DB2-BD59-A6C34878D82A}">
                    <a16:rowId xmlns:a16="http://schemas.microsoft.com/office/drawing/2014/main" val="476757230"/>
                  </a:ext>
                </a:extLst>
              </a:tr>
              <a:tr h="326143">
                <a:tc>
                  <a:txBody>
                    <a:bodyPr/>
                    <a:lstStyle/>
                    <a:p>
                      <a:r>
                        <a:rPr lang="en-IN" sz="1100" dirty="0"/>
                        <a:t>FK</a:t>
                      </a:r>
                    </a:p>
                  </a:txBody>
                  <a:tcPr/>
                </a:tc>
                <a:tc>
                  <a:txBody>
                    <a:bodyPr/>
                    <a:lstStyle/>
                    <a:p>
                      <a:r>
                        <a:rPr lang="en-IN" sz="1100" dirty="0" err="1"/>
                        <a:t>Train_id</a:t>
                      </a:r>
                      <a:r>
                        <a:rPr lang="en-IN" sz="1100" dirty="0"/>
                        <a:t> int</a:t>
                      </a:r>
                    </a:p>
                  </a:txBody>
                  <a:tcPr/>
                </a:tc>
                <a:extLst>
                  <a:ext uri="{0D108BD9-81ED-4DB2-BD59-A6C34878D82A}">
                    <a16:rowId xmlns:a16="http://schemas.microsoft.com/office/drawing/2014/main" val="1392892494"/>
                  </a:ext>
                </a:extLst>
              </a:tr>
              <a:tr h="326143">
                <a:tc>
                  <a:txBody>
                    <a:bodyPr/>
                    <a:lstStyle/>
                    <a:p>
                      <a:endParaRPr lang="en-IN" sz="1100" dirty="0"/>
                    </a:p>
                  </a:txBody>
                  <a:tcPr/>
                </a:tc>
                <a:tc>
                  <a:txBody>
                    <a:bodyPr/>
                    <a:lstStyle/>
                    <a:p>
                      <a:r>
                        <a:rPr lang="en-IN" sz="1100" dirty="0" err="1"/>
                        <a:t>Train_name</a:t>
                      </a:r>
                      <a:r>
                        <a:rPr lang="en-IN" sz="1100" dirty="0"/>
                        <a:t> varchar(20)</a:t>
                      </a:r>
                    </a:p>
                  </a:txBody>
                  <a:tcPr/>
                </a:tc>
                <a:extLst>
                  <a:ext uri="{0D108BD9-81ED-4DB2-BD59-A6C34878D82A}">
                    <a16:rowId xmlns:a16="http://schemas.microsoft.com/office/drawing/2014/main" val="2037591576"/>
                  </a:ext>
                </a:extLst>
              </a:tr>
              <a:tr h="326143">
                <a:tc>
                  <a:txBody>
                    <a:bodyPr/>
                    <a:lstStyle/>
                    <a:p>
                      <a:endParaRPr lang="en-IN" sz="1100"/>
                    </a:p>
                  </a:txBody>
                  <a:tcPr/>
                </a:tc>
                <a:tc>
                  <a:txBody>
                    <a:bodyPr/>
                    <a:lstStyle/>
                    <a:p>
                      <a:r>
                        <a:rPr lang="en-IN" sz="1100" dirty="0"/>
                        <a:t>Station_1 varchar(20)</a:t>
                      </a:r>
                    </a:p>
                  </a:txBody>
                  <a:tcPr/>
                </a:tc>
                <a:extLst>
                  <a:ext uri="{0D108BD9-81ED-4DB2-BD59-A6C34878D82A}">
                    <a16:rowId xmlns:a16="http://schemas.microsoft.com/office/drawing/2014/main" val="1421304157"/>
                  </a:ext>
                </a:extLst>
              </a:tr>
              <a:tr h="326143">
                <a:tc>
                  <a:txBody>
                    <a:bodyPr/>
                    <a:lstStyle/>
                    <a:p>
                      <a:endParaRPr lang="en-IN" sz="1100"/>
                    </a:p>
                  </a:txBody>
                  <a:tcPr/>
                </a:tc>
                <a:tc>
                  <a:txBody>
                    <a:bodyPr/>
                    <a:lstStyle/>
                    <a:p>
                      <a:r>
                        <a:rPr lang="en-IN" sz="1100" dirty="0"/>
                        <a:t>Station_2 varchar(20)</a:t>
                      </a:r>
                    </a:p>
                  </a:txBody>
                  <a:tcPr/>
                </a:tc>
                <a:extLst>
                  <a:ext uri="{0D108BD9-81ED-4DB2-BD59-A6C34878D82A}">
                    <a16:rowId xmlns:a16="http://schemas.microsoft.com/office/drawing/2014/main" val="171718820"/>
                  </a:ext>
                </a:extLst>
              </a:tr>
              <a:tr h="326143">
                <a:tc>
                  <a:txBody>
                    <a:bodyPr/>
                    <a:lstStyle/>
                    <a:p>
                      <a:endParaRPr lang="en-IN" sz="11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t>Station_3 varchar(20)</a:t>
                      </a:r>
                    </a:p>
                  </a:txBody>
                  <a:tcPr/>
                </a:tc>
                <a:extLst>
                  <a:ext uri="{0D108BD9-81ED-4DB2-BD59-A6C34878D82A}">
                    <a16:rowId xmlns:a16="http://schemas.microsoft.com/office/drawing/2014/main" val="3655907507"/>
                  </a:ext>
                </a:extLst>
              </a:tr>
            </a:tbl>
          </a:graphicData>
        </a:graphic>
      </p:graphicFrame>
      <p:graphicFrame>
        <p:nvGraphicFramePr>
          <p:cNvPr id="8" name="Table 8">
            <a:extLst>
              <a:ext uri="{FF2B5EF4-FFF2-40B4-BE49-F238E27FC236}">
                <a16:creationId xmlns:a16="http://schemas.microsoft.com/office/drawing/2014/main" id="{DB37E1AD-9076-4593-A596-C6BD258A2487}"/>
              </a:ext>
            </a:extLst>
          </p:cNvPr>
          <p:cNvGraphicFramePr>
            <a:graphicFrameLocks noGrp="1"/>
          </p:cNvGraphicFramePr>
          <p:nvPr>
            <p:extLst>
              <p:ext uri="{D42A27DB-BD31-4B8C-83A1-F6EECF244321}">
                <p14:modId xmlns:p14="http://schemas.microsoft.com/office/powerpoint/2010/main" val="1884404792"/>
              </p:ext>
            </p:extLst>
          </p:nvPr>
        </p:nvGraphicFramePr>
        <p:xfrm>
          <a:off x="8210550" y="2926944"/>
          <a:ext cx="3816350" cy="2865390"/>
        </p:xfrm>
        <a:graphic>
          <a:graphicData uri="http://schemas.openxmlformats.org/drawingml/2006/table">
            <a:tbl>
              <a:tblPr firstRow="1" bandRow="1">
                <a:tableStyleId>{5C22544A-7EE6-4342-B048-85BDC9FD1C3A}</a:tableStyleId>
              </a:tblPr>
              <a:tblGrid>
                <a:gridCol w="642443">
                  <a:extLst>
                    <a:ext uri="{9D8B030D-6E8A-4147-A177-3AD203B41FA5}">
                      <a16:colId xmlns:a16="http://schemas.microsoft.com/office/drawing/2014/main" val="3904183078"/>
                    </a:ext>
                  </a:extLst>
                </a:gridCol>
                <a:gridCol w="3173907">
                  <a:extLst>
                    <a:ext uri="{9D8B030D-6E8A-4147-A177-3AD203B41FA5}">
                      <a16:colId xmlns:a16="http://schemas.microsoft.com/office/drawing/2014/main" val="1207626590"/>
                    </a:ext>
                  </a:extLst>
                </a:gridCol>
              </a:tblGrid>
              <a:tr h="202316">
                <a:tc>
                  <a:txBody>
                    <a:bodyPr/>
                    <a:lstStyle/>
                    <a:p>
                      <a:r>
                        <a:rPr lang="en-IN" sz="1100" dirty="0"/>
                        <a:t>key</a:t>
                      </a:r>
                    </a:p>
                  </a:txBody>
                  <a:tcPr/>
                </a:tc>
                <a:tc>
                  <a:txBody>
                    <a:bodyPr/>
                    <a:lstStyle/>
                    <a:p>
                      <a:r>
                        <a:rPr lang="en-IN" sz="1100" dirty="0"/>
                        <a:t>WEEKLY_SCHEDULE</a:t>
                      </a:r>
                    </a:p>
                  </a:txBody>
                  <a:tcPr/>
                </a:tc>
                <a:extLst>
                  <a:ext uri="{0D108BD9-81ED-4DB2-BD59-A6C34878D82A}">
                    <a16:rowId xmlns:a16="http://schemas.microsoft.com/office/drawing/2014/main" val="1302107071"/>
                  </a:ext>
                </a:extLst>
              </a:tr>
              <a:tr h="289590">
                <a:tc>
                  <a:txBody>
                    <a:bodyPr/>
                    <a:lstStyle/>
                    <a:p>
                      <a:r>
                        <a:rPr lang="en-IN" sz="1100" dirty="0"/>
                        <a:t>FK</a:t>
                      </a:r>
                    </a:p>
                  </a:txBody>
                  <a:tcPr/>
                </a:tc>
                <a:tc>
                  <a:txBody>
                    <a:bodyPr/>
                    <a:lstStyle/>
                    <a:p>
                      <a:r>
                        <a:rPr lang="en-IN" sz="1100" dirty="0" err="1"/>
                        <a:t>Train_id</a:t>
                      </a:r>
                      <a:r>
                        <a:rPr lang="en-IN" sz="1100" dirty="0"/>
                        <a:t> int</a:t>
                      </a:r>
                    </a:p>
                  </a:txBody>
                  <a:tcPr/>
                </a:tc>
                <a:extLst>
                  <a:ext uri="{0D108BD9-81ED-4DB2-BD59-A6C34878D82A}">
                    <a16:rowId xmlns:a16="http://schemas.microsoft.com/office/drawing/2014/main" val="96834817"/>
                  </a:ext>
                </a:extLst>
              </a:tr>
              <a:tr h="289590">
                <a:tc>
                  <a:txBody>
                    <a:bodyPr/>
                    <a:lstStyle/>
                    <a:p>
                      <a:r>
                        <a:rPr lang="en-IN" sz="1100" dirty="0"/>
                        <a:t>FK</a:t>
                      </a:r>
                    </a:p>
                  </a:txBody>
                  <a:tcPr/>
                </a:tc>
                <a:tc>
                  <a:txBody>
                    <a:bodyPr/>
                    <a:lstStyle/>
                    <a:p>
                      <a:r>
                        <a:rPr lang="en-IN" sz="1100" dirty="0" err="1"/>
                        <a:t>Station_no</a:t>
                      </a:r>
                      <a:r>
                        <a:rPr lang="en-IN" sz="1100" dirty="0"/>
                        <a:t> int</a:t>
                      </a:r>
                    </a:p>
                  </a:txBody>
                  <a:tcPr/>
                </a:tc>
                <a:extLst>
                  <a:ext uri="{0D108BD9-81ED-4DB2-BD59-A6C34878D82A}">
                    <a16:rowId xmlns:a16="http://schemas.microsoft.com/office/drawing/2014/main" val="983677075"/>
                  </a:ext>
                </a:extLst>
              </a:tr>
              <a:tr h="289590">
                <a:tc>
                  <a:txBody>
                    <a:bodyPr/>
                    <a:lstStyle/>
                    <a:p>
                      <a:endParaRPr lang="en-IN" sz="1100"/>
                    </a:p>
                  </a:txBody>
                  <a:tcPr/>
                </a:tc>
                <a:tc>
                  <a:txBody>
                    <a:bodyPr/>
                    <a:lstStyle/>
                    <a:p>
                      <a:r>
                        <a:rPr lang="en-IN" sz="1100" dirty="0" err="1"/>
                        <a:t>Train_name</a:t>
                      </a:r>
                      <a:r>
                        <a:rPr lang="en-IN" sz="1100" dirty="0"/>
                        <a:t> varchar(20)</a:t>
                      </a:r>
                    </a:p>
                  </a:txBody>
                  <a:tcPr/>
                </a:tc>
                <a:extLst>
                  <a:ext uri="{0D108BD9-81ED-4DB2-BD59-A6C34878D82A}">
                    <a16:rowId xmlns:a16="http://schemas.microsoft.com/office/drawing/2014/main" val="2868400470"/>
                  </a:ext>
                </a:extLst>
              </a:tr>
              <a:tr h="289590">
                <a:tc>
                  <a:txBody>
                    <a:bodyPr/>
                    <a:lstStyle/>
                    <a:p>
                      <a:endParaRPr lang="en-IN" sz="1100"/>
                    </a:p>
                  </a:txBody>
                  <a:tcPr/>
                </a:tc>
                <a:tc>
                  <a:txBody>
                    <a:bodyPr/>
                    <a:lstStyle/>
                    <a:p>
                      <a:r>
                        <a:rPr lang="en-IN" sz="1100" dirty="0" err="1"/>
                        <a:t>Doj</a:t>
                      </a:r>
                      <a:r>
                        <a:rPr lang="en-IN" sz="1100" dirty="0"/>
                        <a:t> date</a:t>
                      </a:r>
                    </a:p>
                  </a:txBody>
                  <a:tcPr/>
                </a:tc>
                <a:extLst>
                  <a:ext uri="{0D108BD9-81ED-4DB2-BD59-A6C34878D82A}">
                    <a16:rowId xmlns:a16="http://schemas.microsoft.com/office/drawing/2014/main" val="1965614381"/>
                  </a:ext>
                </a:extLst>
              </a:tr>
              <a:tr h="289590">
                <a:tc>
                  <a:txBody>
                    <a:bodyPr/>
                    <a:lstStyle/>
                    <a:p>
                      <a:endParaRPr lang="en-IN" sz="1100"/>
                    </a:p>
                  </a:txBody>
                  <a:tcPr/>
                </a:tc>
                <a:tc>
                  <a:txBody>
                    <a:bodyPr/>
                    <a:lstStyle/>
                    <a:p>
                      <a:r>
                        <a:rPr lang="en-IN" sz="1100" dirty="0"/>
                        <a:t>Time_1 time </a:t>
                      </a:r>
                    </a:p>
                  </a:txBody>
                  <a:tcPr/>
                </a:tc>
                <a:extLst>
                  <a:ext uri="{0D108BD9-81ED-4DB2-BD59-A6C34878D82A}">
                    <a16:rowId xmlns:a16="http://schemas.microsoft.com/office/drawing/2014/main" val="4282789105"/>
                  </a:ext>
                </a:extLst>
              </a:tr>
              <a:tr h="289590">
                <a:tc>
                  <a:txBody>
                    <a:bodyPr/>
                    <a:lstStyle/>
                    <a:p>
                      <a:endParaRPr lang="en-IN" sz="1100"/>
                    </a:p>
                  </a:txBody>
                  <a:tcPr/>
                </a:tc>
                <a:tc>
                  <a:txBody>
                    <a:bodyPr/>
                    <a:lstStyle/>
                    <a:p>
                      <a:r>
                        <a:rPr lang="en-IN" sz="1100" dirty="0" err="1"/>
                        <a:t>From_place</a:t>
                      </a:r>
                      <a:r>
                        <a:rPr lang="en-IN" sz="1100" dirty="0"/>
                        <a:t> varchar(20)</a:t>
                      </a:r>
                    </a:p>
                  </a:txBody>
                  <a:tcPr/>
                </a:tc>
                <a:extLst>
                  <a:ext uri="{0D108BD9-81ED-4DB2-BD59-A6C34878D82A}">
                    <a16:rowId xmlns:a16="http://schemas.microsoft.com/office/drawing/2014/main" val="2255245311"/>
                  </a:ext>
                </a:extLst>
              </a:tr>
              <a:tr h="289590">
                <a:tc>
                  <a:txBody>
                    <a:bodyPr/>
                    <a:lstStyle/>
                    <a:p>
                      <a:endParaRPr lang="en-IN" sz="1100" dirty="0"/>
                    </a:p>
                  </a:txBody>
                  <a:tcPr/>
                </a:tc>
                <a:tc>
                  <a:txBody>
                    <a:bodyPr/>
                    <a:lstStyle/>
                    <a:p>
                      <a:r>
                        <a:rPr lang="en-IN" sz="1100" dirty="0" err="1"/>
                        <a:t>To_place</a:t>
                      </a:r>
                      <a:r>
                        <a:rPr lang="en-IN" sz="1100" dirty="0"/>
                        <a:t> varchar(20)</a:t>
                      </a:r>
                    </a:p>
                  </a:txBody>
                  <a:tcPr/>
                </a:tc>
                <a:extLst>
                  <a:ext uri="{0D108BD9-81ED-4DB2-BD59-A6C34878D82A}">
                    <a16:rowId xmlns:a16="http://schemas.microsoft.com/office/drawing/2014/main" val="3112527256"/>
                  </a:ext>
                </a:extLst>
              </a:tr>
              <a:tr h="289590">
                <a:tc>
                  <a:txBody>
                    <a:bodyPr/>
                    <a:lstStyle/>
                    <a:p>
                      <a:endParaRPr lang="en-IN" sz="1100" dirty="0"/>
                    </a:p>
                  </a:txBody>
                  <a:tcPr/>
                </a:tc>
                <a:tc>
                  <a:txBody>
                    <a:bodyPr/>
                    <a:lstStyle/>
                    <a:p>
                      <a:r>
                        <a:rPr lang="en-IN" sz="1100" dirty="0" err="1"/>
                        <a:t>Station_name</a:t>
                      </a:r>
                      <a:r>
                        <a:rPr lang="en-IN" sz="1100" dirty="0"/>
                        <a:t> varchar(20)</a:t>
                      </a:r>
                    </a:p>
                  </a:txBody>
                  <a:tcPr/>
                </a:tc>
                <a:extLst>
                  <a:ext uri="{0D108BD9-81ED-4DB2-BD59-A6C34878D82A}">
                    <a16:rowId xmlns:a16="http://schemas.microsoft.com/office/drawing/2014/main" val="92379227"/>
                  </a:ext>
                </a:extLst>
              </a:tr>
              <a:tr h="289590">
                <a:tc>
                  <a:txBody>
                    <a:bodyPr/>
                    <a:lstStyle/>
                    <a:p>
                      <a:r>
                        <a:rPr lang="en-IN" sz="1100" dirty="0"/>
                        <a:t>PK</a:t>
                      </a:r>
                    </a:p>
                  </a:txBody>
                  <a:tcPr/>
                </a:tc>
                <a:tc>
                  <a:txBody>
                    <a:bodyPr/>
                    <a:lstStyle/>
                    <a:p>
                      <a:r>
                        <a:rPr lang="en-IN" sz="1100" dirty="0"/>
                        <a:t>Days varchar(20)</a:t>
                      </a:r>
                    </a:p>
                  </a:txBody>
                  <a:tcPr/>
                </a:tc>
                <a:extLst>
                  <a:ext uri="{0D108BD9-81ED-4DB2-BD59-A6C34878D82A}">
                    <a16:rowId xmlns:a16="http://schemas.microsoft.com/office/drawing/2014/main" val="3884003269"/>
                  </a:ext>
                </a:extLst>
              </a:tr>
            </a:tbl>
          </a:graphicData>
        </a:graphic>
      </p:graphicFrame>
      <p:graphicFrame>
        <p:nvGraphicFramePr>
          <p:cNvPr id="9" name="Table 9">
            <a:extLst>
              <a:ext uri="{FF2B5EF4-FFF2-40B4-BE49-F238E27FC236}">
                <a16:creationId xmlns:a16="http://schemas.microsoft.com/office/drawing/2014/main" id="{5A656331-2A66-40F4-B140-201716D28E17}"/>
              </a:ext>
            </a:extLst>
          </p:cNvPr>
          <p:cNvGraphicFramePr>
            <a:graphicFrameLocks noGrp="1"/>
          </p:cNvGraphicFramePr>
          <p:nvPr>
            <p:extLst>
              <p:ext uri="{D42A27DB-BD31-4B8C-83A1-F6EECF244321}">
                <p14:modId xmlns:p14="http://schemas.microsoft.com/office/powerpoint/2010/main" val="2188795738"/>
              </p:ext>
            </p:extLst>
          </p:nvPr>
        </p:nvGraphicFramePr>
        <p:xfrm>
          <a:off x="558798" y="3938134"/>
          <a:ext cx="3530601" cy="1854200"/>
        </p:xfrm>
        <a:graphic>
          <a:graphicData uri="http://schemas.openxmlformats.org/drawingml/2006/table">
            <a:tbl>
              <a:tblPr firstRow="1" bandRow="1">
                <a:tableStyleId>{5C22544A-7EE6-4342-B048-85BDC9FD1C3A}</a:tableStyleId>
              </a:tblPr>
              <a:tblGrid>
                <a:gridCol w="454145">
                  <a:extLst>
                    <a:ext uri="{9D8B030D-6E8A-4147-A177-3AD203B41FA5}">
                      <a16:colId xmlns:a16="http://schemas.microsoft.com/office/drawing/2014/main" val="1313871870"/>
                    </a:ext>
                  </a:extLst>
                </a:gridCol>
                <a:gridCol w="3076456">
                  <a:extLst>
                    <a:ext uri="{9D8B030D-6E8A-4147-A177-3AD203B41FA5}">
                      <a16:colId xmlns:a16="http://schemas.microsoft.com/office/drawing/2014/main" val="3456733661"/>
                    </a:ext>
                  </a:extLst>
                </a:gridCol>
              </a:tblGrid>
              <a:tr h="370840">
                <a:tc>
                  <a:txBody>
                    <a:bodyPr/>
                    <a:lstStyle/>
                    <a:p>
                      <a:r>
                        <a:rPr lang="en-IN" sz="1100" dirty="0"/>
                        <a:t>key</a:t>
                      </a:r>
                    </a:p>
                  </a:txBody>
                  <a:tcPr/>
                </a:tc>
                <a:tc>
                  <a:txBody>
                    <a:bodyPr/>
                    <a:lstStyle/>
                    <a:p>
                      <a:r>
                        <a:rPr lang="en-IN" sz="1100" dirty="0"/>
                        <a:t>FARE</a:t>
                      </a:r>
                    </a:p>
                  </a:txBody>
                  <a:tcPr/>
                </a:tc>
                <a:extLst>
                  <a:ext uri="{0D108BD9-81ED-4DB2-BD59-A6C34878D82A}">
                    <a16:rowId xmlns:a16="http://schemas.microsoft.com/office/drawing/2014/main" val="1968082371"/>
                  </a:ext>
                </a:extLst>
              </a:tr>
              <a:tr h="370840">
                <a:tc>
                  <a:txBody>
                    <a:bodyPr/>
                    <a:lstStyle/>
                    <a:p>
                      <a:r>
                        <a:rPr lang="en-IN" sz="1100" dirty="0"/>
                        <a:t>FK</a:t>
                      </a:r>
                    </a:p>
                  </a:txBody>
                  <a:tcPr/>
                </a:tc>
                <a:tc>
                  <a:txBody>
                    <a:bodyPr/>
                    <a:lstStyle/>
                    <a:p>
                      <a:r>
                        <a:rPr lang="en-IN" sz="1100" dirty="0" err="1"/>
                        <a:t>Train_id</a:t>
                      </a:r>
                      <a:r>
                        <a:rPr lang="en-IN" sz="1100" dirty="0"/>
                        <a:t> int</a:t>
                      </a:r>
                    </a:p>
                  </a:txBody>
                  <a:tcPr/>
                </a:tc>
                <a:extLst>
                  <a:ext uri="{0D108BD9-81ED-4DB2-BD59-A6C34878D82A}">
                    <a16:rowId xmlns:a16="http://schemas.microsoft.com/office/drawing/2014/main" val="3018986393"/>
                  </a:ext>
                </a:extLst>
              </a:tr>
              <a:tr h="370840">
                <a:tc>
                  <a:txBody>
                    <a:bodyPr/>
                    <a:lstStyle/>
                    <a:p>
                      <a:endParaRPr lang="en-IN" sz="1100" dirty="0"/>
                    </a:p>
                  </a:txBody>
                  <a:tcPr/>
                </a:tc>
                <a:tc>
                  <a:txBody>
                    <a:bodyPr/>
                    <a:lstStyle/>
                    <a:p>
                      <a:r>
                        <a:rPr lang="en-IN" sz="1100" dirty="0" err="1"/>
                        <a:t>Train_name</a:t>
                      </a:r>
                      <a:r>
                        <a:rPr lang="en-IN" sz="1100" dirty="0"/>
                        <a:t> varchar(20)</a:t>
                      </a:r>
                    </a:p>
                  </a:txBody>
                  <a:tcPr/>
                </a:tc>
                <a:extLst>
                  <a:ext uri="{0D108BD9-81ED-4DB2-BD59-A6C34878D82A}">
                    <a16:rowId xmlns:a16="http://schemas.microsoft.com/office/drawing/2014/main" val="2389811516"/>
                  </a:ext>
                </a:extLst>
              </a:tr>
              <a:tr h="370840">
                <a:tc>
                  <a:txBody>
                    <a:bodyPr/>
                    <a:lstStyle/>
                    <a:p>
                      <a:endParaRPr lang="en-IN" sz="1100" dirty="0"/>
                    </a:p>
                  </a:txBody>
                  <a:tcPr/>
                </a:tc>
                <a:tc>
                  <a:txBody>
                    <a:bodyPr/>
                    <a:lstStyle/>
                    <a:p>
                      <a:r>
                        <a:rPr lang="en-IN" sz="1100" dirty="0"/>
                        <a:t>Type varchar(20)</a:t>
                      </a:r>
                    </a:p>
                  </a:txBody>
                  <a:tcPr/>
                </a:tc>
                <a:extLst>
                  <a:ext uri="{0D108BD9-81ED-4DB2-BD59-A6C34878D82A}">
                    <a16:rowId xmlns:a16="http://schemas.microsoft.com/office/drawing/2014/main" val="3505926719"/>
                  </a:ext>
                </a:extLst>
              </a:tr>
              <a:tr h="370840">
                <a:tc>
                  <a:txBody>
                    <a:bodyPr/>
                    <a:lstStyle/>
                    <a:p>
                      <a:endParaRPr lang="en-IN" sz="1100" dirty="0"/>
                    </a:p>
                  </a:txBody>
                  <a:tcPr/>
                </a:tc>
                <a:tc>
                  <a:txBody>
                    <a:bodyPr/>
                    <a:lstStyle/>
                    <a:p>
                      <a:r>
                        <a:rPr lang="en-IN" sz="1100" dirty="0"/>
                        <a:t>Fare int</a:t>
                      </a:r>
                    </a:p>
                  </a:txBody>
                  <a:tcPr/>
                </a:tc>
                <a:extLst>
                  <a:ext uri="{0D108BD9-81ED-4DB2-BD59-A6C34878D82A}">
                    <a16:rowId xmlns:a16="http://schemas.microsoft.com/office/drawing/2014/main" val="3310405578"/>
                  </a:ext>
                </a:extLst>
              </a:tr>
            </a:tbl>
          </a:graphicData>
        </a:graphic>
      </p:graphicFrame>
      <p:cxnSp>
        <p:nvCxnSpPr>
          <p:cNvPr id="15" name="Connector: Elbow 14">
            <a:extLst>
              <a:ext uri="{FF2B5EF4-FFF2-40B4-BE49-F238E27FC236}">
                <a16:creationId xmlns:a16="http://schemas.microsoft.com/office/drawing/2014/main" id="{E03DEF7F-B119-4E59-AB28-1C2D9CB33509}"/>
              </a:ext>
            </a:extLst>
          </p:cNvPr>
          <p:cNvCxnSpPr>
            <a:cxnSpLocks/>
          </p:cNvCxnSpPr>
          <p:nvPr/>
        </p:nvCxnSpPr>
        <p:spPr>
          <a:xfrm rot="10800000" flipV="1">
            <a:off x="3409951" y="2077130"/>
            <a:ext cx="685800" cy="64701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464E36A6-DF33-4B48-AC37-69A559B88B8A}"/>
              </a:ext>
            </a:extLst>
          </p:cNvPr>
          <p:cNvCxnSpPr/>
          <p:nvPr/>
        </p:nvCxnSpPr>
        <p:spPr>
          <a:xfrm rot="10800000">
            <a:off x="869950" y="876300"/>
            <a:ext cx="2540000" cy="1847850"/>
          </a:xfrm>
          <a:prstGeom prst="bentConnector3">
            <a:avLst>
              <a:gd name="adj1" fmla="val 11487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5D20FB94-4362-4CD8-A1E8-9A907B27B185}"/>
              </a:ext>
            </a:extLst>
          </p:cNvPr>
          <p:cNvCxnSpPr>
            <a:cxnSpLocks/>
          </p:cNvCxnSpPr>
          <p:nvPr/>
        </p:nvCxnSpPr>
        <p:spPr>
          <a:xfrm rot="10800000" flipV="1">
            <a:off x="468312" y="2724150"/>
            <a:ext cx="1852615" cy="1784122"/>
          </a:xfrm>
          <a:prstGeom prst="bentConnector3">
            <a:avLst>
              <a:gd name="adj1" fmla="val 10809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2986A619-84D3-48E3-80B2-0C9847B5CF21}"/>
              </a:ext>
            </a:extLst>
          </p:cNvPr>
          <p:cNvCxnSpPr>
            <a:cxnSpLocks/>
          </p:cNvCxnSpPr>
          <p:nvPr/>
        </p:nvCxnSpPr>
        <p:spPr>
          <a:xfrm flipV="1">
            <a:off x="3751262" y="962705"/>
            <a:ext cx="4899025" cy="1286643"/>
          </a:xfrm>
          <a:prstGeom prst="bentConnector3">
            <a:avLst>
              <a:gd name="adj1" fmla="val 3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6E5B3BD0-8C83-4723-815A-7A46231B7725}"/>
              </a:ext>
            </a:extLst>
          </p:cNvPr>
          <p:cNvCxnSpPr>
            <a:cxnSpLocks/>
          </p:cNvCxnSpPr>
          <p:nvPr/>
        </p:nvCxnSpPr>
        <p:spPr>
          <a:xfrm flipV="1">
            <a:off x="7258050" y="3319707"/>
            <a:ext cx="914398" cy="51886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0ED47A89-20E6-43B0-AC10-ECCBACC930EF}"/>
              </a:ext>
            </a:extLst>
          </p:cNvPr>
          <p:cNvCxnSpPr>
            <a:cxnSpLocks/>
          </p:cNvCxnSpPr>
          <p:nvPr/>
        </p:nvCxnSpPr>
        <p:spPr>
          <a:xfrm>
            <a:off x="4095751" y="2077130"/>
            <a:ext cx="3162299" cy="1761445"/>
          </a:xfrm>
          <a:prstGeom prst="bentConnector3">
            <a:avLst>
              <a:gd name="adj1" fmla="val -10843"/>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B57EBD3-B858-407A-88F6-30FF2B56B9E4}"/>
              </a:ext>
            </a:extLst>
          </p:cNvPr>
          <p:cNvCxnSpPr/>
          <p:nvPr/>
        </p:nvCxnSpPr>
        <p:spPr>
          <a:xfrm flipH="1">
            <a:off x="7905748" y="1247775"/>
            <a:ext cx="7080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Connector: Elbow 59">
            <a:extLst>
              <a:ext uri="{FF2B5EF4-FFF2-40B4-BE49-F238E27FC236}">
                <a16:creationId xmlns:a16="http://schemas.microsoft.com/office/drawing/2014/main" id="{604A77B8-454E-433C-93A5-94DB5A557145}"/>
              </a:ext>
            </a:extLst>
          </p:cNvPr>
          <p:cNvCxnSpPr>
            <a:cxnSpLocks/>
          </p:cNvCxnSpPr>
          <p:nvPr/>
        </p:nvCxnSpPr>
        <p:spPr>
          <a:xfrm rot="16200000" flipH="1">
            <a:off x="6898391" y="2279369"/>
            <a:ext cx="2352857" cy="271462"/>
          </a:xfrm>
          <a:prstGeom prst="bentConnector3">
            <a:avLst>
              <a:gd name="adj1" fmla="val 100199"/>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9D322C7D-F3C7-4ECC-BE46-39349C861790}"/>
              </a:ext>
            </a:extLst>
          </p:cNvPr>
          <p:cNvSpPr txBox="1"/>
          <p:nvPr/>
        </p:nvSpPr>
        <p:spPr>
          <a:xfrm>
            <a:off x="3889375" y="160502"/>
            <a:ext cx="5010150" cy="369332"/>
          </a:xfrm>
          <a:prstGeom prst="rect">
            <a:avLst/>
          </a:prstGeom>
          <a:noFill/>
        </p:spPr>
        <p:txBody>
          <a:bodyPr wrap="square" rtlCol="0">
            <a:spAutoFit/>
          </a:bodyPr>
          <a:lstStyle/>
          <a:p>
            <a:r>
              <a:rPr lang="en-IN" b="1" dirty="0"/>
              <a:t>Schema diagram after normalisation</a:t>
            </a:r>
          </a:p>
        </p:txBody>
      </p:sp>
    </p:spTree>
    <p:extLst>
      <p:ext uri="{BB962C8B-B14F-4D97-AF65-F5344CB8AC3E}">
        <p14:creationId xmlns:p14="http://schemas.microsoft.com/office/powerpoint/2010/main" val="3538342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B9E710-75BD-4B16-B95F-ECF27BE34990}"/>
              </a:ext>
            </a:extLst>
          </p:cNvPr>
          <p:cNvSpPr txBox="1"/>
          <p:nvPr/>
        </p:nvSpPr>
        <p:spPr>
          <a:xfrm>
            <a:off x="352425" y="342900"/>
            <a:ext cx="11572875" cy="3416320"/>
          </a:xfrm>
          <a:prstGeom prst="rect">
            <a:avLst/>
          </a:prstGeom>
          <a:noFill/>
        </p:spPr>
        <p:txBody>
          <a:bodyPr wrap="square" rtlCol="0">
            <a:spAutoFit/>
          </a:bodyPr>
          <a:lstStyle/>
          <a:p>
            <a:r>
              <a:rPr lang="en-US" b="1" dirty="0"/>
              <a:t>JUSTIFICATION OF NORMALISATION:</a:t>
            </a:r>
          </a:p>
          <a:p>
            <a:endParaRPr lang="en-US" b="1" dirty="0"/>
          </a:p>
          <a:p>
            <a:r>
              <a:rPr lang="en-US" b="1" dirty="0"/>
              <a:t>1NF - </a:t>
            </a:r>
            <a:r>
              <a:rPr lang="en-US" dirty="0"/>
              <a:t>A relation is in 1NF if it contains an atomic value.</a:t>
            </a:r>
          </a:p>
          <a:p>
            <a:endParaRPr lang="en-US" dirty="0"/>
          </a:p>
          <a:p>
            <a:endParaRPr lang="en-US" dirty="0"/>
          </a:p>
          <a:p>
            <a:r>
              <a:rPr lang="en-US" b="1" dirty="0"/>
              <a:t>2NF</a:t>
            </a:r>
            <a:r>
              <a:rPr lang="en-US" dirty="0"/>
              <a:t> - A relation will be in 2NF if it is in 1NF and all non-key attributes are fully functional dependent on the primary key.</a:t>
            </a:r>
          </a:p>
          <a:p>
            <a:endParaRPr lang="en-US" dirty="0"/>
          </a:p>
          <a:p>
            <a:endParaRPr lang="en-US" dirty="0"/>
          </a:p>
          <a:p>
            <a:r>
              <a:rPr lang="en-US" b="1" dirty="0"/>
              <a:t>3NF</a:t>
            </a:r>
            <a:r>
              <a:rPr lang="en-US" dirty="0"/>
              <a:t> - A relation will be in 3NF if it is in 2NF and no transition dependency exists.</a:t>
            </a:r>
          </a:p>
          <a:p>
            <a:endParaRPr lang="en-US" dirty="0"/>
          </a:p>
          <a:p>
            <a:r>
              <a:rPr lang="en-US" dirty="0"/>
              <a:t>HERE IN THE ABOVE DATABASE WE HAVE REDUCED THE TABLES TO THE THIRD NORMAL FORM</a:t>
            </a:r>
            <a:r>
              <a:rPr lang="en-US" b="1" dirty="0"/>
              <a:t> (3NF).</a:t>
            </a:r>
          </a:p>
        </p:txBody>
      </p:sp>
    </p:spTree>
    <p:extLst>
      <p:ext uri="{BB962C8B-B14F-4D97-AF65-F5344CB8AC3E}">
        <p14:creationId xmlns:p14="http://schemas.microsoft.com/office/powerpoint/2010/main" val="321314539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TM10001114[[fn=Gallery]]</Template>
  <TotalTime>208</TotalTime>
  <Words>648</Words>
  <Application>Microsoft Office PowerPoint</Application>
  <PresentationFormat>Widescreen</PresentationFormat>
  <Paragraphs>126</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Century Gothic</vt:lpstr>
      <vt:lpstr>Gallery</vt:lpstr>
      <vt:lpstr>RAILWAYS ENQUIRY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RAILWAYS ENQUIRY SYSTEM</dc:title>
  <dc:creator>sai vishvesh</dc:creator>
  <cp:lastModifiedBy>sai vishvesh</cp:lastModifiedBy>
  <cp:revision>5</cp:revision>
  <dcterms:created xsi:type="dcterms:W3CDTF">2022-01-04T09:51:28Z</dcterms:created>
  <dcterms:modified xsi:type="dcterms:W3CDTF">2022-01-04T13:20:20Z</dcterms:modified>
</cp:coreProperties>
</file>