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5" r:id="rId6"/>
    <p:sldId id="267" r:id="rId7"/>
    <p:sldId id="268" r:id="rId8"/>
    <p:sldId id="259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77" r:id="rId17"/>
    <p:sldId id="278" r:id="rId18"/>
    <p:sldId id="279" r:id="rId19"/>
    <p:sldId id="280" r:id="rId20"/>
    <p:sldId id="282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6CBE-421A-433B-BDC8-BCD8C14B3C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64ED3-FEE7-4BD5-974B-0559DA3E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1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Today, there are many areas of the world where the public is exposed to unhealthy levels of air pollutants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annual costs from air pollution related illness are estimated to be more than  $5 Trillion according to the new World Bank report.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Major pollutants in air are: Particulate Matter (size less than 2.5 µm) PM2.5, NO2, SO2, CO, ozone(O3), Ammonia(NH3).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Three techniques used to anticipate any pollutant like PM2.5 are statistical models, chemical transport, and machine learning.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Machine learning strategy outperform the other two methods.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Delhi, the mean concentration of PM2.5 for past 3 years is around 150 µg/m</a:t>
            </a:r>
            <a:r>
              <a:rPr lang="en-US" baseline="30000" dirty="0" smtClean="0"/>
              <a:t>3</a:t>
            </a:r>
            <a:r>
              <a:rPr lang="en-US" dirty="0" smtClean="0"/>
              <a:t>, which is fifteen times higher than WHO guideline.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 the prediction of air quality in such places is of prime importance.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64ED3-FEE7-4BD5-974B-0559DA3E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100"/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100"/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428" y="365001"/>
            <a:ext cx="7887146" cy="132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1" tIns="32146" rIns="64291" bIns="321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428" y="1826122"/>
            <a:ext cx="7887146" cy="43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 vert="horz" lIns="64291" tIns="32146" rIns="64291" bIns="32146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C452790-0A44-4F18-884B-3BFAC56CA3AD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 vert="horz" lIns="64291" tIns="32146" rIns="64291" bIns="32146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397" y="6356821"/>
            <a:ext cx="2057177" cy="365001"/>
          </a:xfrm>
          <a:prstGeom prst="rect">
            <a:avLst/>
          </a:prstGeom>
        </p:spPr>
        <p:txBody>
          <a:bodyPr vert="horz" wrap="square" lIns="64291" tIns="32146" rIns="64291" bIns="321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898989"/>
                </a:solidFill>
              </a:defRPr>
            </a:lvl1pPr>
          </a:lstStyle>
          <a:p>
            <a:fld id="{E664B68B-1E4A-4B7C-969A-B82132DB9B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 pitchFamily="34" charset="0"/>
        </a:defRPr>
      </a:lvl5pPr>
      <a:lvl6pPr marL="32145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 pitchFamily="34" charset="0"/>
        </a:defRPr>
      </a:lvl6pPr>
      <a:lvl7pPr marL="64291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 pitchFamily="34" charset="0"/>
        </a:defRPr>
      </a:lvl7pPr>
      <a:lvl8pPr marL="96437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 pitchFamily="34" charset="0"/>
        </a:defRPr>
      </a:lvl8pPr>
      <a:lvl9pPr marL="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 Light" pitchFamily="34" charset="0"/>
        </a:defRPr>
      </a:lvl9pPr>
    </p:titleStyle>
    <p:bodyStyle>
      <a:lvl1pPr marL="160729" indent="-160729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rtl="0" eaLnBrk="1" fontAlgn="base" hangingPunct="1">
        <a:lnSpc>
          <a:spcPct val="90000"/>
        </a:lnSpc>
        <a:spcBef>
          <a:spcPts val="352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rtl="0" eaLnBrk="1" fontAlgn="base" hangingPunct="1">
        <a:lnSpc>
          <a:spcPct val="90000"/>
        </a:lnSpc>
        <a:spcBef>
          <a:spcPts val="352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rtl="0" eaLnBrk="1" fontAlgn="base" hangingPunct="1">
        <a:lnSpc>
          <a:spcPct val="90000"/>
        </a:lnSpc>
        <a:spcBef>
          <a:spcPts val="352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rtl="0" eaLnBrk="1" fontAlgn="base" hangingPunct="1">
        <a:lnSpc>
          <a:spcPct val="90000"/>
        </a:lnSpc>
        <a:spcBef>
          <a:spcPts val="352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pcb.nic.in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Practical Presentation– </a:t>
            </a:r>
            <a:r>
              <a:rPr lang="en-US" dirty="0" smtClean="0"/>
              <a:t>Air Quality Prediction using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   </a:t>
            </a:r>
            <a:r>
              <a:rPr lang="en-US" sz="2400" dirty="0" smtClean="0"/>
              <a:t>By </a:t>
            </a:r>
            <a:r>
              <a:rPr lang="en-US" sz="2400" dirty="0" err="1" smtClean="0"/>
              <a:t>Vishvesh</a:t>
            </a:r>
            <a:r>
              <a:rPr lang="en-US" sz="2400" dirty="0" smtClean="0"/>
              <a:t> </a:t>
            </a:r>
            <a:r>
              <a:rPr lang="en-US" sz="2400" dirty="0" err="1" smtClean="0"/>
              <a:t>Kadam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23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632" y="5076967"/>
            <a:ext cx="8147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 Dataset: PM2.5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Replaced negative and extreme high values.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Replaced null values with previous year non-null values.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Applied MICE imputation on remaining null values.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C:\Users\user\Documents\Python Scripts\Images\Post-DataClea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" y="1849660"/>
            <a:ext cx="7842368" cy="31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1361" y="2268257"/>
            <a:ext cx="4073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STATIONARITY</a:t>
            </a:r>
            <a:r>
              <a:rPr lang="en-US" dirty="0"/>
              <a:t>: D</a:t>
            </a:r>
            <a:r>
              <a:rPr lang="en-US" dirty="0" smtClean="0"/>
              <a:t>ata </a:t>
            </a:r>
            <a:r>
              <a:rPr lang="en-US" dirty="0"/>
              <a:t>should follow constant mean and variance over time.   </a:t>
            </a:r>
          </a:p>
          <a:p>
            <a:r>
              <a:rPr lang="en-US" dirty="0"/>
              <a:t>Dickey-fuller test: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null </a:t>
            </a:r>
            <a:r>
              <a:rPr lang="en-US" dirty="0"/>
              <a:t>hypothesis: the time series is non- </a:t>
            </a:r>
            <a:r>
              <a:rPr lang="en-US" dirty="0" smtClean="0"/>
              <a:t>stationary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statistics is less than 1% critical values. </a:t>
            </a:r>
            <a:r>
              <a:rPr lang="en-US" dirty="0" smtClean="0"/>
              <a:t>Hence, </a:t>
            </a:r>
            <a:r>
              <a:rPr lang="en-US" dirty="0"/>
              <a:t>data is now 99% stationary. 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FEATURE EXTRACTION: For performing regression models, time features like Week, Month were extracted.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31432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564" y="5432316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data decomposition: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clear trend. Strong seasonality. </a:t>
            </a:r>
            <a:endParaRPr lang="en-US" dirty="0"/>
          </a:p>
        </p:txBody>
      </p:sp>
      <p:pic>
        <p:nvPicPr>
          <p:cNvPr id="5122" name="Picture 2" descr="C:\Users\user\Documents\Python Scripts\Images\decompo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36" y="1981200"/>
            <a:ext cx="678358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700" y="1981200"/>
            <a:ext cx="708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 series model: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 Exponential Smoothing(SES).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Auto Regressive Integrated Moving Average (ARIMA) </a:t>
            </a:r>
            <a:r>
              <a:rPr lang="en-US" dirty="0"/>
              <a:t>Models: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Simple/Auto </a:t>
            </a:r>
            <a:r>
              <a:rPr lang="en-US" dirty="0"/>
              <a:t>ARIMA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Recursive ARIMA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/>
              <a:t>Seasonal </a:t>
            </a:r>
            <a:r>
              <a:rPr lang="en-US" smtClean="0"/>
              <a:t>ARIMA (SARIMAX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Holt Winter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sz="2400" b="1" dirty="0" smtClean="0"/>
              <a:t>Regression model: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Support Vector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K-nearest neighbor (KNN)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700" y="190946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 Exponential </a:t>
            </a:r>
            <a:r>
              <a:rPr lang="en-US" b="1" dirty="0"/>
              <a:t>Smoothing(SES):  </a:t>
            </a:r>
            <a:r>
              <a:rPr lang="en-US" dirty="0" smtClean="0"/>
              <a:t>Takes </a:t>
            </a:r>
            <a:r>
              <a:rPr lang="en-US" dirty="0"/>
              <a:t>into consideration all the data while weighing the data points </a:t>
            </a:r>
            <a:r>
              <a:rPr lang="en-US" dirty="0" smtClean="0"/>
              <a:t>differently. </a:t>
            </a:r>
          </a:p>
          <a:p>
            <a:r>
              <a:rPr lang="en-US" dirty="0" smtClean="0"/>
              <a:t>So, the equation for SES: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832795"/>
            <a:ext cx="36841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49051" y="2794126"/>
            <a:ext cx="441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/>
              <a:t>0≤ α ≤1 is the smoothing parameter. </a:t>
            </a:r>
          </a:p>
        </p:txBody>
      </p:sp>
      <p:pic>
        <p:nvPicPr>
          <p:cNvPr id="6147" name="Picture 3" descr="C:\Users\user\Documents\Python Scripts\Images\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54495"/>
            <a:ext cx="5950274" cy="31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8700" y="18288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ARIMA</a:t>
            </a:r>
            <a:r>
              <a:rPr lang="en-US" dirty="0" smtClean="0"/>
              <a:t>- Key parts of ARIMA Model: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p: </a:t>
            </a:r>
            <a:r>
              <a:rPr lang="en-US" dirty="0" smtClean="0"/>
              <a:t>the </a:t>
            </a:r>
            <a:r>
              <a:rPr lang="en-US" dirty="0"/>
              <a:t>lag order. 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</a:t>
            </a:r>
            <a:r>
              <a:rPr lang="en-US" dirty="0"/>
              <a:t>: </a:t>
            </a:r>
            <a:r>
              <a:rPr lang="en-US" dirty="0" smtClean="0"/>
              <a:t>order </a:t>
            </a:r>
            <a:r>
              <a:rPr lang="en-US" dirty="0"/>
              <a:t>of differencing. 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order for moving average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Auto-</a:t>
            </a:r>
            <a:r>
              <a:rPr lang="en-US" dirty="0" err="1" smtClean="0"/>
              <a:t>Arima</a:t>
            </a:r>
            <a:r>
              <a:rPr lang="en-US" dirty="0" smtClean="0"/>
              <a:t> automatically calculates </a:t>
            </a:r>
            <a:r>
              <a:rPr lang="en-US" dirty="0" err="1" smtClean="0"/>
              <a:t>p,d,q</a:t>
            </a:r>
            <a:r>
              <a:rPr lang="en-US" dirty="0" smtClean="0"/>
              <a:t> values and then applies these values to forecast.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determine best values for p, d and r; (</a:t>
            </a:r>
            <a:r>
              <a:rPr lang="en-US" dirty="0" err="1"/>
              <a:t>Akaike</a:t>
            </a:r>
            <a:r>
              <a:rPr lang="en-US" dirty="0"/>
              <a:t> Information Criterion) AIC values were used.</a:t>
            </a:r>
          </a:p>
        </p:txBody>
      </p:sp>
      <p:pic>
        <p:nvPicPr>
          <p:cNvPr id="6148" name="Picture 4" descr="C:\Users\user\Documents\Python Scripts\Images\autoAR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7" y="4117790"/>
            <a:ext cx="4241042" cy="21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ocuments\Python Scripts\Images\ARI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44" y="4099287"/>
            <a:ext cx="4387675" cy="21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050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Recursive ARIMA</a:t>
            </a:r>
            <a:r>
              <a:rPr lang="en-US" dirty="0" smtClean="0"/>
              <a:t> - </a:t>
            </a:r>
            <a:r>
              <a:rPr lang="en-US" dirty="0"/>
              <a:t>Predicting for very next day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Powerful: Gives better results for long term forecasting.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More computational time.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 descr="C:\Users\user\Documents\Python Scripts\Images\RecursiveAR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895600"/>
            <a:ext cx="6838950" cy="34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0946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Seasonal ARIMA</a:t>
            </a:r>
            <a:r>
              <a:rPr lang="en-US" dirty="0" smtClean="0"/>
              <a:t> – Takes seasonality into consideration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Gives better results based on seasonality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Overhead of computing seasonal p, d, q</a:t>
            </a:r>
            <a:endParaRPr lang="en-US" dirty="0"/>
          </a:p>
        </p:txBody>
      </p:sp>
      <p:pic>
        <p:nvPicPr>
          <p:cNvPr id="9218" name="Picture 2" descr="C:\Users\user\Documents\Python Scripts\Images\SeasonalAR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44" y="2900150"/>
            <a:ext cx="6629400" cy="33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821" y="1837498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HOLT WINTER</a:t>
            </a:r>
            <a:r>
              <a:rPr lang="en-US" dirty="0" smtClean="0"/>
              <a:t>– Like SARIMAX, suited for data with seasonality.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Triple Exponential smoothing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execute both additive and multiplicative </a:t>
            </a:r>
            <a:r>
              <a:rPr lang="en-US" dirty="0" smtClean="0"/>
              <a:t>technique.</a:t>
            </a:r>
            <a:endParaRPr lang="en-US" dirty="0"/>
          </a:p>
        </p:txBody>
      </p:sp>
      <p:pic>
        <p:nvPicPr>
          <p:cNvPr id="10242" name="Picture 2" descr="C:\Users\user\Documents\Python Scripts\Images\holtzWi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743200"/>
            <a:ext cx="7194550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3624" y="1828800"/>
            <a:ext cx="708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 </a:t>
            </a:r>
            <a:r>
              <a:rPr lang="en-US" b="1" dirty="0" err="1" smtClean="0"/>
              <a:t>Regressor</a:t>
            </a:r>
            <a:r>
              <a:rPr lang="en-US" dirty="0" smtClean="0"/>
              <a:t>– Creates </a:t>
            </a:r>
            <a:r>
              <a:rPr lang="en-US" dirty="0"/>
              <a:t>an optimal </a:t>
            </a:r>
            <a:r>
              <a:rPr lang="en-US" dirty="0" smtClean="0"/>
              <a:t>line (</a:t>
            </a:r>
            <a:r>
              <a:rPr lang="en-US" dirty="0" err="1" smtClean="0"/>
              <a:t>hyperplane</a:t>
            </a:r>
            <a:r>
              <a:rPr lang="en-US" dirty="0" smtClean="0"/>
              <a:t>) </a:t>
            </a:r>
            <a:r>
              <a:rPr lang="en-US" dirty="0"/>
              <a:t>which classifies new sample based on given labeled training </a:t>
            </a:r>
            <a:r>
              <a:rPr lang="en-US" dirty="0" smtClean="0"/>
              <a:t>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Target is to adjust </a:t>
            </a:r>
            <a:r>
              <a:rPr lang="en-US" dirty="0"/>
              <a:t>the </a:t>
            </a:r>
            <a:r>
              <a:rPr lang="en-US" dirty="0" err="1"/>
              <a:t>hyperplane</a:t>
            </a:r>
            <a:r>
              <a:rPr lang="en-US" dirty="0"/>
              <a:t> such that most of the points lie within the threshold of the line.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K-Nearest Neighbor (KNN)</a:t>
            </a:r>
            <a:r>
              <a:rPr lang="en-US" dirty="0"/>
              <a:t>– Works on the notion that similar type of values are close to each other. </a:t>
            </a:r>
          </a:p>
          <a:p>
            <a:r>
              <a:rPr lang="en-US" dirty="0"/>
              <a:t>Goal is to calculate how far other values are from the current value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Air pollution, an ever growing problem in modern world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Air Quality Index, a prime indicator of air pollution.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Time Series – A sequence of data points measured at constant time interval over a period of time.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Forecasting can alarm people of severe air quality in advance.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8409" y="190946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Evaluation Methods: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Mean Absolute Percentage Error (MAPE)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Root Mean Square Error (RMSE)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IMPLEMENTATION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29331"/>
              </p:ext>
            </p:extLst>
          </p:nvPr>
        </p:nvGraphicFramePr>
        <p:xfrm>
          <a:off x="2434894" y="3048000"/>
          <a:ext cx="4279900" cy="3333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200"/>
                <a:gridCol w="965200"/>
                <a:gridCol w="9525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Model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RMSE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MAPE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667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Simple Exponential </a:t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Smoothing (SES)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Auto-ARIMA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ARIMA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Recursive ARIMA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Seasonal ARIMA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Holt-Winter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SVR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KNN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8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819400"/>
            <a:ext cx="441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239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nnual </a:t>
            </a:r>
            <a:r>
              <a:rPr lang="en-US" sz="2400" dirty="0"/>
              <a:t>costs </a:t>
            </a:r>
            <a:r>
              <a:rPr lang="en-US" sz="2400" dirty="0" smtClean="0"/>
              <a:t>estimated </a:t>
            </a:r>
            <a:r>
              <a:rPr lang="en-US" sz="2400" dirty="0"/>
              <a:t>to be more than </a:t>
            </a:r>
            <a:r>
              <a:rPr lang="en-US" sz="2400" dirty="0" smtClean="0"/>
              <a:t>$5 trillion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Major </a:t>
            </a:r>
            <a:r>
              <a:rPr lang="en-US" sz="2400" dirty="0" smtClean="0"/>
              <a:t>pollutants: PM2.5</a:t>
            </a:r>
            <a:r>
              <a:rPr lang="en-US" sz="2400" dirty="0"/>
              <a:t>, NO2, SO2, CO, </a:t>
            </a:r>
            <a:r>
              <a:rPr lang="en-US" sz="2400" dirty="0" smtClean="0"/>
              <a:t>O3, NH3. 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Delhi, </a:t>
            </a:r>
            <a:r>
              <a:rPr lang="en-US" sz="2400" dirty="0" smtClean="0"/>
              <a:t>the mean concentration of PM2.5 is fifteen </a:t>
            </a:r>
            <a:r>
              <a:rPr lang="en-US" sz="2400" dirty="0"/>
              <a:t>times higher than WHO guideline.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So the prediction of air quality in such places is of prime importance.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3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322" y="1716924"/>
            <a:ext cx="74516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Popular data source – Central pollution control board (Delhi): cpcb.nic.in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Univariate</a:t>
            </a:r>
            <a:r>
              <a:rPr lang="en-US" sz="2400" dirty="0" smtClean="0"/>
              <a:t> forecasting of PM10, PM2.5 or AQI. Multivariate forecasting based on PM2.5, SO2, NO2, CO, Ozone, etc.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Common Models: </a:t>
            </a:r>
            <a:r>
              <a:rPr lang="en-US" sz="2400" dirty="0" smtClean="0"/>
              <a:t>ARIMA, VARMA, </a:t>
            </a:r>
            <a:r>
              <a:rPr lang="en-US" sz="2400" dirty="0"/>
              <a:t>MLP and </a:t>
            </a:r>
            <a:r>
              <a:rPr lang="en-US" sz="2400" dirty="0" smtClean="0"/>
              <a:t>SVR.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Hybrid models using Neural Network and ARIMA.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Common Evaluation method: Mean Absolute Percentage Error(MAPE)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4"/>
            <a:ext cx="91440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RESEARCH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884" y="1828800"/>
            <a:ext cx="7772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2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sourced </a:t>
            </a:r>
            <a:r>
              <a:rPr lang="en-US" sz="2400" dirty="0"/>
              <a:t>from </a:t>
            </a:r>
            <a:r>
              <a:rPr lang="en-US" sz="2400" u="sng" dirty="0" smtClean="0">
                <a:hlinkClick r:id="rId2"/>
              </a:rPr>
              <a:t>http</a:t>
            </a:r>
            <a:r>
              <a:rPr lang="en-US" sz="2400" u="sng" dirty="0">
                <a:hlinkClick r:id="rId2"/>
              </a:rPr>
              <a:t>://cpcb.nic.in/</a:t>
            </a:r>
            <a:r>
              <a:rPr lang="en-US" sz="2400" dirty="0"/>
              <a:t>. 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V</a:t>
            </a:r>
            <a:r>
              <a:rPr lang="en-US" sz="2400" dirty="0" smtClean="0"/>
              <a:t>arious </a:t>
            </a:r>
            <a:r>
              <a:rPr lang="en-US" sz="2400" dirty="0"/>
              <a:t>options to filter </a:t>
            </a:r>
            <a:r>
              <a:rPr lang="en-US" sz="2400" dirty="0" smtClean="0"/>
              <a:t>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Station -  </a:t>
            </a:r>
            <a:r>
              <a:rPr lang="en-US" sz="2400" dirty="0"/>
              <a:t>‘</a:t>
            </a:r>
            <a:r>
              <a:rPr lang="en-US" sz="2400" dirty="0" err="1"/>
              <a:t>Anand</a:t>
            </a:r>
            <a:r>
              <a:rPr lang="en-US" sz="2400" dirty="0"/>
              <a:t> </a:t>
            </a:r>
            <a:r>
              <a:rPr lang="en-US" sz="2400" dirty="0" err="1"/>
              <a:t>Vihar</a:t>
            </a:r>
            <a:r>
              <a:rPr lang="en-US" sz="2400" dirty="0" smtClean="0"/>
              <a:t>’.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Time Range – Jan, 2016 – June,2019.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Time Interval – 1 hour.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Parameters – PM2.5, NH3, NO2, SO2, CO.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Total points: 30624 (8760 in a year)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90500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Main Challenge - handling missing values.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More than 20% data missing every year.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 of fluctuations in data with some outliers.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To deal with these problems, below steps were taken: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Implement various imputation model on sample data and evaluate better imputing model.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Decide data boundaries.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Impute previous year values</a:t>
            </a:r>
            <a:r>
              <a:rPr lang="en-US" sz="2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Apply best imputation model on new cleaned data.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56" y="2739372"/>
            <a:ext cx="3352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7812" y="2221468"/>
            <a:ext cx="297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Imputation Model evaluation: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2195435"/>
            <a:ext cx="4800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Key points: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Some models like KNN, </a:t>
            </a:r>
            <a:r>
              <a:rPr lang="en-US" sz="2000" dirty="0" smtClean="0"/>
              <a:t>moving window, </a:t>
            </a:r>
            <a:r>
              <a:rPr lang="en-US" sz="2000" dirty="0" smtClean="0"/>
              <a:t>could not work with large chunks of missing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 – extreme results (negative values)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Other simple models – single value.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MICE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Could impute dynamic values.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Work well on large missing chunk.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Constraint- Works only with multivariate values.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Python Scripts\Images\Pre-DataClea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" y="1630798"/>
            <a:ext cx="7842368" cy="32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632" y="5029200"/>
            <a:ext cx="8147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Dataset: PM2.5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Missing at Random (MAR)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Outliers – values above 800 and some negative values.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Seasonality: Higher values at start and end of each year. Lowest values during mid-year. Follow similar pattern across different years.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1944" y="83820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-Industrial-Smoke-Pollution-PPT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6" id="{E9F5C0CC-ABA5-49CC-AE0A-BA6BAEC5F267}" vid="{5785EC3F-1638-4F35-B0A7-CDF9C0091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Free-Industrial-Smoke-Pollution-PPT-Temp</Template>
  <TotalTime>1374</TotalTime>
  <Words>1014</Words>
  <Application>Microsoft Office PowerPoint</Application>
  <PresentationFormat>On-screen Show (4:3)</PresentationFormat>
  <Paragraphs>157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Free-Industrial-Smoke-Pollution-PPT-Temp</vt:lpstr>
      <vt:lpstr>Practical Presentation– Air Quality Prediction using Machine Learning</vt:lpstr>
      <vt:lpstr>INTRODUCTION</vt:lpstr>
      <vt:lpstr>PROJECT BACKGROUND</vt:lpstr>
      <vt:lpstr>PREVIOUS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Proposal – Air Quality Prediction using Machine Learning</dc:title>
  <dc:creator>user</dc:creator>
  <cp:lastModifiedBy>user</cp:lastModifiedBy>
  <cp:revision>71</cp:revision>
  <dcterms:created xsi:type="dcterms:W3CDTF">2018-12-13T02:38:42Z</dcterms:created>
  <dcterms:modified xsi:type="dcterms:W3CDTF">2019-08-27T12:56:33Z</dcterms:modified>
</cp:coreProperties>
</file>