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books.iospress.nl/doi/10.3233/ATDE250123" TargetMode="External"/><Relationship Id="rId3" Type="http://schemas.openxmlformats.org/officeDocument/2006/relationships/hyperlink" Target="https://www.ibm.com/products/granite-models" TargetMode="External"/><Relationship Id="rId7" Type="http://schemas.openxmlformats.org/officeDocument/2006/relationships/hyperlink" Target="https://cloud.ibm.com/docs/assistant" TargetMode="External"/><Relationship Id="rId2" Type="http://schemas.openxmlformats.org/officeDocument/2006/relationships/hyperlink" Target="https://cloud.ibm.com/docs/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5.11401" TargetMode="External"/><Relationship Id="rId5" Type="http://schemas.openxmlformats.org/officeDocument/2006/relationships/hyperlink" Target="https://www.rbi.org.in/financialeducation/home.aspx" TargetMode="External"/><Relationship Id="rId4" Type="http://schemas.openxmlformats.org/officeDocument/2006/relationships/hyperlink" Target="https://www.npci.org.in/what-we-do/upi/product-overvie" TargetMode="External"/><Relationship Id="rId9" Type="http://schemas.openxmlformats.org/officeDocument/2006/relationships/hyperlink" Target="https://openai.com/chatg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ishveshSharma2005/IBM-Cloud-FinAI_Advisor-Agent-project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Problem Statement No.7 – AI Agent for Digital Financial Literacy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0139" y="3687417"/>
            <a:ext cx="948757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Vishvesh Sharma</a:t>
            </a: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GLS University-FET</a:t>
            </a: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8B5EFC-63EB-868D-3C63-D6A5BA8F8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229" y="1308012"/>
            <a:ext cx="1125109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Discovery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https://cloud.ibm.com/docs/discovery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Models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https://www.ibm.com/products/granite-models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NPCI.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Payments Interface (UPI) and Digital Payments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https://www.npci.org.in/what-we-do/upi/product-overvie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Reserve Bank of India (RBI).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Literacy and Financial Education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https://www.rbi.org.in/financialeducation/home.aspx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Lewis, P., Perez, E., Kiela, D., et al.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Retrieval-Augmented Generation for Knowledge-Intensive NLP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https://arxiv.org/abs/2005.11401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Multilingual Chatbots with Watson Assistant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https://cloud.ibm.com/docs/assistant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Digital Economy and Smart Financial Management: Using AI Tools for Financial Literacy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https://ebooks.iospress.nl/doi/10.3233/ATDE250123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i="1" dirty="0"/>
              <a:t>ChatGPT by OpenAI </a:t>
            </a:r>
            <a:br>
              <a:rPr lang="en-US" sz="1800" dirty="0"/>
            </a:br>
            <a:r>
              <a:rPr lang="en-US" sz="1800" dirty="0">
                <a:hlinkClick r:id="rId9"/>
              </a:rPr>
              <a:t>https://openai.com/chatgpt</a:t>
            </a:r>
            <a:endParaRPr lang="en-US" sz="18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032181" cy="447261"/>
          </a:xfrm>
        </p:spPr>
        <p:txBody>
          <a:bodyPr>
            <a:normAutofit/>
          </a:bodyPr>
          <a:lstStyle/>
          <a:p>
            <a:r>
              <a:rPr lang="en-IN" dirty="0"/>
              <a:t>Screenshot/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BC3C7-F016-6693-E745-9C2CA65C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47" y="1951592"/>
            <a:ext cx="5911749" cy="44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767678" cy="530296"/>
          </a:xfrm>
        </p:spPr>
        <p:txBody>
          <a:bodyPr/>
          <a:lstStyle/>
          <a:p>
            <a:r>
              <a:rPr lang="en-IN" dirty="0"/>
              <a:t>Screenshot/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F6430-8CA9-9A9C-98B3-8204DA96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87" y="1900791"/>
            <a:ext cx="6162261" cy="46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7519199" cy="530296"/>
          </a:xfrm>
        </p:spPr>
        <p:txBody>
          <a:bodyPr/>
          <a:lstStyle/>
          <a:p>
            <a:r>
              <a:rPr lang="en-IN" dirty="0"/>
              <a:t>Screenshot/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2339-4FC9-209E-D2A0-0CAD7955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8" y="2057146"/>
            <a:ext cx="6534067" cy="40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         </a:t>
            </a:r>
            <a:r>
              <a:rPr lang="en-US" sz="2400" dirty="0"/>
              <a:t>Millions of Indians lack practical knowledge about digital financial tools like UPI, online banking, budgeting, and personal finance management. Static educational content isn’t enough; people need an interactive, multilingual AI agent that explains, answers, and guides them — especially to avoid frauds and misuse. There’s a need for an AI-driven solution that retrieves trusted information from government portals, bank sites, and educational content to make financial literacy </a:t>
            </a:r>
            <a:r>
              <a:rPr lang="en-US" sz="2400" b="1" dirty="0"/>
              <a:t>accessible, personalized, and culturally inclusive</a:t>
            </a:r>
            <a:r>
              <a:rPr lang="en-US" sz="2400" dirty="0"/>
              <a:t>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52940"/>
            <a:ext cx="10709660" cy="52414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100" dirty="0"/>
              <a:t>The proposed system addresses the challenge of digital financial literacy by offering an AI-powered, multilingual assistant using RAG on IBM Cloud to deliver trusted, real-time answers.</a:t>
            </a:r>
            <a:br>
              <a:rPr lang="en-IN" sz="1100" dirty="0"/>
            </a:br>
            <a:r>
              <a:rPr lang="en-IN" sz="1100" dirty="0"/>
              <a:t>The solution includes:</a:t>
            </a:r>
          </a:p>
          <a:p>
            <a:pPr marL="0" indent="0">
              <a:buNone/>
            </a:pPr>
            <a:r>
              <a:rPr lang="en-IN" sz="1100" dirty="0"/>
              <a:t>🔹 </a:t>
            </a:r>
            <a:r>
              <a:rPr lang="en-IN" sz="1100" b="1" dirty="0"/>
              <a:t>Data Collection: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Curate verified docs &amp; FAQs from RBI, NPCI, SEBI, and banks.</a:t>
            </a:r>
          </a:p>
          <a:p>
            <a:pPr marL="0" indent="0">
              <a:buNone/>
            </a:pPr>
            <a:r>
              <a:rPr lang="en-IN" sz="1100" dirty="0"/>
              <a:t>Regularly update to add new policies and fraud alerts.</a:t>
            </a:r>
          </a:p>
          <a:p>
            <a:pPr marL="0" indent="0">
              <a:buNone/>
            </a:pPr>
            <a:r>
              <a:rPr lang="en-IN" sz="1100" dirty="0"/>
              <a:t>🔹 </a:t>
            </a:r>
            <a:r>
              <a:rPr lang="en-IN" sz="1100" b="1" dirty="0"/>
              <a:t>Data Preprocessing: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Clean data, remove duplicates, and split into answerable passages.</a:t>
            </a:r>
          </a:p>
          <a:p>
            <a:pPr marL="0" indent="0">
              <a:buNone/>
            </a:pPr>
            <a:r>
              <a:rPr lang="en-IN" sz="1100" dirty="0"/>
              <a:t>🔹 </a:t>
            </a:r>
            <a:r>
              <a:rPr lang="en-IN" sz="1100" b="1" dirty="0"/>
              <a:t>RAG Algorithm: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Watson Discovery retrieves relevant content.</a:t>
            </a:r>
          </a:p>
          <a:p>
            <a:pPr marL="0" indent="0">
              <a:buNone/>
            </a:pPr>
            <a:r>
              <a:rPr lang="en-IN" sz="1100" dirty="0"/>
              <a:t>IBM Granite LLM generates clear answers.</a:t>
            </a:r>
          </a:p>
          <a:p>
            <a:pPr marL="0" indent="0">
              <a:buNone/>
            </a:pPr>
            <a:r>
              <a:rPr lang="en-IN" sz="1100" dirty="0"/>
              <a:t>Multilingual support (e.g., Hindi, English).</a:t>
            </a:r>
          </a:p>
          <a:p>
            <a:pPr marL="0" indent="0">
              <a:buNone/>
            </a:pPr>
            <a:r>
              <a:rPr lang="en-IN" sz="1100" dirty="0"/>
              <a:t>🔹 </a:t>
            </a:r>
            <a:r>
              <a:rPr lang="en-IN" sz="1100" b="1" dirty="0"/>
              <a:t>Deployment: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Chatbot built with IBM Watson Assistant.</a:t>
            </a:r>
          </a:p>
          <a:p>
            <a:pPr marL="0" indent="0">
              <a:buNone/>
            </a:pPr>
            <a:r>
              <a:rPr lang="en-IN" sz="1100" dirty="0"/>
              <a:t>Backend APIs via IBM Cloud Functions / Code Engine.</a:t>
            </a:r>
          </a:p>
          <a:p>
            <a:pPr marL="0" indent="0">
              <a:buNone/>
            </a:pPr>
            <a:r>
              <a:rPr lang="en-IN" sz="1100" dirty="0"/>
              <a:t>Store user queries and context in IBM </a:t>
            </a:r>
            <a:r>
              <a:rPr lang="en-IN" sz="1100" dirty="0" err="1"/>
              <a:t>Cloudant</a:t>
            </a:r>
            <a:r>
              <a:rPr lang="en-IN" sz="1100" dirty="0"/>
              <a:t>.</a:t>
            </a:r>
          </a:p>
          <a:p>
            <a:pPr marL="0" indent="0">
              <a:buNone/>
            </a:pPr>
            <a:r>
              <a:rPr lang="en-IN" sz="1100" dirty="0"/>
              <a:t>🔹 </a:t>
            </a:r>
            <a:r>
              <a:rPr lang="en-IN" sz="1100" b="1" dirty="0"/>
              <a:t>Result: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Interactive agent that helps users understand topics like UPI, budgeting, and online safety — in their language.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20B42-366F-8BF9-CA17-2586F5161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63295"/>
              </p:ext>
            </p:extLst>
          </p:nvPr>
        </p:nvGraphicFramePr>
        <p:xfrm>
          <a:off x="368709" y="1310149"/>
          <a:ext cx="11454582" cy="4237702"/>
        </p:xfrm>
        <a:graphic>
          <a:graphicData uri="http://schemas.openxmlformats.org/drawingml/2006/table">
            <a:tbl>
              <a:tblPr/>
              <a:tblGrid>
                <a:gridCol w="5727291">
                  <a:extLst>
                    <a:ext uri="{9D8B030D-6E8A-4147-A177-3AD203B41FA5}">
                      <a16:colId xmlns:a16="http://schemas.microsoft.com/office/drawing/2014/main" val="2285066540"/>
                    </a:ext>
                  </a:extLst>
                </a:gridCol>
                <a:gridCol w="5727291">
                  <a:extLst>
                    <a:ext uri="{9D8B030D-6E8A-4147-A177-3AD203B41FA5}">
                      <a16:colId xmlns:a16="http://schemas.microsoft.com/office/drawing/2014/main" val="327827802"/>
                    </a:ext>
                  </a:extLst>
                </a:gridCol>
              </a:tblGrid>
              <a:tr h="605386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025903"/>
                  </a:ext>
                </a:extLst>
              </a:tr>
              <a:tr h="605386">
                <a:tc>
                  <a:txBody>
                    <a:bodyPr/>
                    <a:lstStyle/>
                    <a:p>
                      <a:r>
                        <a:rPr lang="en-IN"/>
                        <a:t>Large language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Granite (Lite)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691439"/>
                  </a:ext>
                </a:extLst>
              </a:tr>
              <a:tr h="605386">
                <a:tc>
                  <a:txBody>
                    <a:bodyPr/>
                    <a:lstStyle/>
                    <a:p>
                      <a:r>
                        <a:rPr lang="en-IN"/>
                        <a:t>Retrieval &amp; NLP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Watson Discovery (Lite version unavailable)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050462"/>
                  </a:ext>
                </a:extLst>
              </a:tr>
              <a:tr h="605386">
                <a:tc>
                  <a:txBody>
                    <a:bodyPr/>
                    <a:lstStyle/>
                    <a:p>
                      <a:r>
                        <a:rPr lang="en-IN"/>
                        <a:t>Chat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Watson Assistant (Lite)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438559"/>
                  </a:ext>
                </a:extLst>
              </a:tr>
              <a:tr h="605386">
                <a:tc>
                  <a:txBody>
                    <a:bodyPr/>
                    <a:lstStyle/>
                    <a:p>
                      <a:r>
                        <a:rPr lang="en-IN"/>
                        <a:t>Backend /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Cloud Functions / Code Engine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717055"/>
                  </a:ext>
                </a:extLst>
              </a:tr>
              <a:tr h="605386">
                <a:tc>
                  <a:txBody>
                    <a:bodyPr/>
                    <a:lstStyle/>
                    <a:p>
                      <a:r>
                        <a:rPr lang="en-IN"/>
                        <a:t>Data 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Cloudant (Lite)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5648"/>
                  </a:ext>
                </a:extLst>
              </a:tr>
              <a:tr h="605386">
                <a:tc>
                  <a:txBody>
                    <a:bodyPr/>
                    <a:lstStyle/>
                    <a:p>
                      <a:r>
                        <a:rPr lang="en-IN"/>
                        <a:t>Frontend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React.js (hosted on IBM App Service / Object Storage)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15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2" y="1264201"/>
            <a:ext cx="11791920" cy="495382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 this project, we use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Retrieval-Augmented Generation (RAG)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to deliver trusted, conversational answers about digital finance.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Algorithm Selection: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Combine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IBM Watson Discovery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(retrieves verified content) +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LLM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(generates natural language answers).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RAG ensures answers stay up-to-date, trusted, and context-aware — critical for financial literacy.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Data Input: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Curated docs &amp; FAQs from RBI, NPCI, SEBI, and banks.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User questions (English, Hindi, others).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Context (e.g., user’s preferred language).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Retrieval &amp; Generation Process: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Retrieve: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Watson Discovery finds the best-matching passages.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Augment: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Combine passages with user query.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Generate: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IBM Granite produces the final, clear answer.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Deployment: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Backend RAG pipeline &amp; APIs on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Functions / Code Engine (Lite)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Chat interface via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Watson Assistant (Lite)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 a React.js web app.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Store chat history &amp; context in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IBM 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Cloudant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(Lite)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Fully deployed on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Lite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making it scalable &amp; low-cost.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2B5D506-3838-9D02-E3BB-40F355AF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AD2D874-A634-D9EA-A404-C8EF55D9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64ED9-2DCC-2604-5A33-04570F4F8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587"/>
          <a:stretch>
            <a:fillRect/>
          </a:stretch>
        </p:blipFill>
        <p:spPr>
          <a:xfrm>
            <a:off x="305889" y="1286992"/>
            <a:ext cx="4856962" cy="2223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24186-C499-B2EA-9C37-6BDED78B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4" y="3932519"/>
            <a:ext cx="3393044" cy="2223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0BBBA-AEAF-9EBC-5977-E2F36EC39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39" y="3898487"/>
            <a:ext cx="3735170" cy="222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5B47D5-4E91-F368-43E0-61ACC0992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846" y="1327355"/>
            <a:ext cx="4856962" cy="2223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F19F9-4FF2-E789-0616-550697DD3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755" y="1327355"/>
            <a:ext cx="1337187" cy="2366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0909B5-5DC3-61F6-6E8C-6071507D1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936" y="4395019"/>
            <a:ext cx="3578025" cy="1760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57D872-E56B-7F3D-26BE-19D4D931B12E}"/>
              </a:ext>
            </a:extLst>
          </p:cNvPr>
          <p:cNvSpPr txBox="1"/>
          <p:nvPr/>
        </p:nvSpPr>
        <p:spPr>
          <a:xfrm>
            <a:off x="4443265" y="3748688"/>
            <a:ext cx="2773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Deployed locally with Granite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IAM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537B1-CE94-C4F1-8038-29499C4E6060}"/>
              </a:ext>
            </a:extLst>
          </p:cNvPr>
          <p:cNvSpPr/>
          <p:nvPr/>
        </p:nvSpPr>
        <p:spPr>
          <a:xfrm>
            <a:off x="-685845" y="6217400"/>
            <a:ext cx="64569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 Repo Link:- </a:t>
            </a:r>
            <a:r>
              <a:rPr lang="en-IN" sz="3200" dirty="0">
                <a:hlinkClick r:id="rId8"/>
              </a:rPr>
              <a:t>Link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Developed an AI-powered assistant using RAG (IBM Granite + Watson Discovery) to explain digital finance topics.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Solution effectively delivers trusted, multilingual, and interactive answers to users’ questions.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Faced challenges in data curation and adding multilingual support; scope to extend to more languages.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Enhances digital financial literacy, reduces fraud risk, and builds user confidence in online finance.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4F3FA6-9279-40A0-7F83-D46DF119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9536843" cy="3518452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Expand to 10+ Indian languages.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Add voice assistant.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Integrate live policy / scheme updates.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Connect to government portals via APIs.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integration with mobile apps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RAG pipeline with better retrieval and answer generation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7EE6E-D121-3851-9730-E9F4E200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95</TotalTime>
  <Words>908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Problem Statement No.7 – AI Agent for Digital Financial Literacy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Vishvesh Sharma</cp:lastModifiedBy>
  <cp:revision>30</cp:revision>
  <dcterms:created xsi:type="dcterms:W3CDTF">2021-05-26T16:50:10Z</dcterms:created>
  <dcterms:modified xsi:type="dcterms:W3CDTF">2025-08-03T17:33:25Z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