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7170" y="2744850"/>
            <a:ext cx="36296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00000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Relationship Id="rId6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0048" y="2877311"/>
            <a:ext cx="4128643" cy="60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58797"/>
            <a:ext cx="7859395" cy="12230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sz="2800">
                <a:solidFill>
                  <a:srgbClr val="FFFFFF"/>
                </a:solidFill>
              </a:rPr>
              <a:t>1</a:t>
            </a:r>
            <a:r>
              <a:rPr dirty="0" sz="2600">
                <a:solidFill>
                  <a:srgbClr val="FFFFFF"/>
                </a:solidFill>
              </a:rPr>
              <a:t>.</a:t>
            </a:r>
            <a:r>
              <a:rPr dirty="0" sz="2600" spc="-15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First</a:t>
            </a:r>
            <a:r>
              <a:rPr dirty="0" sz="2600" spc="-130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step</a:t>
            </a:r>
            <a:r>
              <a:rPr dirty="0" sz="2600" spc="-9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is</a:t>
            </a:r>
            <a:r>
              <a:rPr dirty="0" sz="2600" spc="-55">
                <a:solidFill>
                  <a:srgbClr val="FFFFFF"/>
                </a:solidFill>
              </a:rPr>
              <a:t> </a:t>
            </a:r>
            <a:r>
              <a:rPr dirty="0" sz="2600" spc="-20">
                <a:solidFill>
                  <a:srgbClr val="FFFFFF"/>
                </a:solidFill>
              </a:rPr>
              <a:t>kept</a:t>
            </a:r>
            <a:r>
              <a:rPr dirty="0" sz="2600" spc="-14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simple</a:t>
            </a:r>
            <a:r>
              <a:rPr dirty="0" sz="2600" spc="-14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and</a:t>
            </a:r>
            <a:r>
              <a:rPr dirty="0" sz="2600" spc="-5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precise</a:t>
            </a:r>
            <a:r>
              <a:rPr dirty="0" sz="2600" spc="-80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for</a:t>
            </a:r>
            <a:r>
              <a:rPr dirty="0" sz="2600" spc="-12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the</a:t>
            </a:r>
            <a:r>
              <a:rPr dirty="0" sz="2600" spc="-13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customers</a:t>
            </a:r>
            <a:endParaRPr sz="2600"/>
          </a:p>
          <a:p>
            <a:pPr marL="286385" marR="442595">
              <a:lnSpc>
                <a:spcPct val="100000"/>
              </a:lnSpc>
              <a:spcBef>
                <a:spcPts val="20"/>
              </a:spcBef>
            </a:pPr>
            <a:r>
              <a:rPr dirty="0" sz="2600" spc="-20">
                <a:solidFill>
                  <a:srgbClr val="FFFFFF"/>
                </a:solidFill>
              </a:rPr>
              <a:t>to</a:t>
            </a:r>
            <a:r>
              <a:rPr dirty="0" sz="2600" spc="-13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understand</a:t>
            </a:r>
            <a:r>
              <a:rPr dirty="0" sz="2600" spc="-6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their</a:t>
            </a:r>
            <a:r>
              <a:rPr dirty="0" sz="2600" spc="-14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services</a:t>
            </a:r>
            <a:r>
              <a:rPr dirty="0" sz="2600" spc="-12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and</a:t>
            </a:r>
            <a:r>
              <a:rPr dirty="0" sz="2600" spc="-2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facilities</a:t>
            </a:r>
            <a:r>
              <a:rPr dirty="0" sz="2600" spc="-13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and</a:t>
            </a:r>
            <a:r>
              <a:rPr dirty="0" sz="2600" spc="-10">
                <a:solidFill>
                  <a:srgbClr val="FFFFFF"/>
                </a:solidFill>
              </a:rPr>
              <a:t> </a:t>
            </a:r>
            <a:r>
              <a:rPr dirty="0" sz="2600" spc="-20">
                <a:solidFill>
                  <a:srgbClr val="FFFFFF"/>
                </a:solidFill>
              </a:rPr>
              <a:t>how  </a:t>
            </a:r>
            <a:r>
              <a:rPr dirty="0" sz="2600" spc="-5">
                <a:solidFill>
                  <a:srgbClr val="FFFFFF"/>
                </a:solidFill>
              </a:rPr>
              <a:t>they </a:t>
            </a:r>
            <a:r>
              <a:rPr dirty="0" sz="2600" spc="-15">
                <a:solidFill>
                  <a:srgbClr val="FFFFFF"/>
                </a:solidFill>
              </a:rPr>
              <a:t>are </a:t>
            </a:r>
            <a:r>
              <a:rPr dirty="0" sz="2600" spc="-20">
                <a:solidFill>
                  <a:srgbClr val="FFFFFF"/>
                </a:solidFill>
              </a:rPr>
              <a:t>to </a:t>
            </a:r>
            <a:r>
              <a:rPr dirty="0" sz="2600" spc="-5">
                <a:solidFill>
                  <a:srgbClr val="FFFFFF"/>
                </a:solidFill>
              </a:rPr>
              <a:t>be</a:t>
            </a:r>
            <a:r>
              <a:rPr dirty="0" sz="2600" spc="-409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accessed.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2261616" y="789444"/>
            <a:ext cx="4644008" cy="52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800" y="2895600"/>
            <a:ext cx="70104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4397"/>
            <a:ext cx="7955280" cy="91313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54"/>
              </a:lnSpc>
            </a:pPr>
            <a:r>
              <a:rPr dirty="0" sz="2800" spc="-5">
                <a:solidFill>
                  <a:srgbClr val="FFFFFF"/>
                </a:solidFill>
              </a:rPr>
              <a:t>2</a:t>
            </a:r>
            <a:r>
              <a:rPr dirty="0" sz="2600" spc="-5">
                <a:solidFill>
                  <a:srgbClr val="FFFFFF"/>
                </a:solidFill>
              </a:rPr>
              <a:t>.</a:t>
            </a:r>
            <a:r>
              <a:rPr dirty="0" sz="2600">
                <a:solidFill>
                  <a:srgbClr val="FFFFFF"/>
                </a:solidFill>
              </a:rPr>
              <a:t> If</a:t>
            </a:r>
            <a:r>
              <a:rPr dirty="0" sz="2600" spc="-20">
                <a:solidFill>
                  <a:srgbClr val="FFFFFF"/>
                </a:solidFill>
              </a:rPr>
              <a:t> </a:t>
            </a:r>
            <a:r>
              <a:rPr dirty="0" sz="2600" spc="-25">
                <a:solidFill>
                  <a:srgbClr val="FFFFFF"/>
                </a:solidFill>
              </a:rPr>
              <a:t>you</a:t>
            </a:r>
            <a:r>
              <a:rPr dirty="0" sz="2600" spc="-10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want</a:t>
            </a:r>
            <a:r>
              <a:rPr dirty="0" sz="2600" spc="-114">
                <a:solidFill>
                  <a:srgbClr val="FFFFFF"/>
                </a:solidFill>
              </a:rPr>
              <a:t> </a:t>
            </a:r>
            <a:r>
              <a:rPr dirty="0" sz="2600" spc="-20">
                <a:solidFill>
                  <a:srgbClr val="FFFFFF"/>
                </a:solidFill>
              </a:rPr>
              <a:t>to</a:t>
            </a:r>
            <a:r>
              <a:rPr dirty="0" sz="2600" spc="-130">
                <a:solidFill>
                  <a:srgbClr val="FFFFFF"/>
                </a:solidFill>
              </a:rPr>
              <a:t> </a:t>
            </a:r>
            <a:r>
              <a:rPr dirty="0" sz="2600" spc="-15">
                <a:solidFill>
                  <a:srgbClr val="FFFFFF"/>
                </a:solidFill>
              </a:rPr>
              <a:t>provide</a:t>
            </a:r>
            <a:r>
              <a:rPr dirty="0" sz="2600" spc="-145">
                <a:solidFill>
                  <a:srgbClr val="FFFFFF"/>
                </a:solidFill>
              </a:rPr>
              <a:t> </a:t>
            </a:r>
            <a:r>
              <a:rPr dirty="0" sz="2600" spc="-20">
                <a:solidFill>
                  <a:srgbClr val="FFFFFF"/>
                </a:solidFill>
              </a:rPr>
              <a:t>your</a:t>
            </a:r>
            <a:r>
              <a:rPr dirty="0" sz="2600" spc="-16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service</a:t>
            </a:r>
            <a:r>
              <a:rPr dirty="0" sz="2600" spc="-12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as</a:t>
            </a:r>
            <a:r>
              <a:rPr dirty="0" sz="2600" spc="-12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</a:t>
            </a:r>
            <a:r>
              <a:rPr dirty="0" sz="2600" spc="-13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chef</a:t>
            </a:r>
            <a:r>
              <a:rPr dirty="0" sz="2600" spc="2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then</a:t>
            </a:r>
            <a:r>
              <a:rPr dirty="0" sz="2600" spc="-10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click</a:t>
            </a:r>
            <a:endParaRPr sz="2600"/>
          </a:p>
          <a:p>
            <a:pPr marL="12700">
              <a:lnSpc>
                <a:spcPts val="3829"/>
              </a:lnSpc>
            </a:pPr>
            <a:r>
              <a:rPr dirty="0" sz="2600">
                <a:solidFill>
                  <a:srgbClr val="FFFFFF"/>
                </a:solidFill>
              </a:rPr>
              <a:t>on </a:t>
            </a:r>
            <a:r>
              <a:rPr dirty="0" sz="3200" spc="-10">
                <a:solidFill>
                  <a:srgbClr val="F0D67E"/>
                </a:solidFill>
              </a:rPr>
              <a:t>‘Register </a:t>
            </a:r>
            <a:r>
              <a:rPr dirty="0" sz="3200" spc="-5">
                <a:solidFill>
                  <a:srgbClr val="F0D67E"/>
                </a:solidFill>
              </a:rPr>
              <a:t>As </a:t>
            </a:r>
            <a:r>
              <a:rPr dirty="0" sz="3200">
                <a:solidFill>
                  <a:srgbClr val="F0D67E"/>
                </a:solidFill>
              </a:rPr>
              <a:t>a</a:t>
            </a:r>
            <a:r>
              <a:rPr dirty="0" sz="3200" spc="-440">
                <a:solidFill>
                  <a:srgbClr val="F0D67E"/>
                </a:solidFill>
              </a:rPr>
              <a:t> </a:t>
            </a:r>
            <a:r>
              <a:rPr dirty="0" sz="3200" spc="-5">
                <a:solidFill>
                  <a:srgbClr val="F0D67E"/>
                </a:solidFill>
              </a:rPr>
              <a:t>Professional’</a:t>
            </a:r>
            <a:r>
              <a:rPr dirty="0" sz="2600" spc="-5">
                <a:solidFill>
                  <a:srgbClr val="FFFFFF"/>
                </a:solidFill>
              </a:rPr>
              <a:t>.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762000" y="1981200"/>
            <a:ext cx="7391400" cy="4172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796797"/>
            <a:ext cx="7663815" cy="4222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sz="2800" spc="-5">
                <a:solidFill>
                  <a:srgbClr val="FFFFFF"/>
                </a:solidFill>
              </a:rPr>
              <a:t>3</a:t>
            </a:r>
            <a:r>
              <a:rPr dirty="0" sz="2600" spc="-5">
                <a:solidFill>
                  <a:srgbClr val="FFFFFF"/>
                </a:solidFill>
              </a:rPr>
              <a:t>. </a:t>
            </a:r>
            <a:r>
              <a:rPr dirty="0" sz="2600">
                <a:solidFill>
                  <a:srgbClr val="FFFFFF"/>
                </a:solidFill>
              </a:rPr>
              <a:t>If</a:t>
            </a:r>
            <a:r>
              <a:rPr dirty="0" sz="2600" spc="-30">
                <a:solidFill>
                  <a:srgbClr val="FFFFFF"/>
                </a:solidFill>
              </a:rPr>
              <a:t> </a:t>
            </a:r>
            <a:r>
              <a:rPr dirty="0" sz="2600" spc="-25">
                <a:solidFill>
                  <a:srgbClr val="FFFFFF"/>
                </a:solidFill>
              </a:rPr>
              <a:t>you</a:t>
            </a:r>
            <a:r>
              <a:rPr dirty="0" sz="2600" spc="-100">
                <a:solidFill>
                  <a:srgbClr val="FFFFFF"/>
                </a:solidFill>
              </a:rPr>
              <a:t> </a:t>
            </a:r>
            <a:r>
              <a:rPr dirty="0" sz="2600" spc="-15">
                <a:solidFill>
                  <a:srgbClr val="FFFFFF"/>
                </a:solidFill>
              </a:rPr>
              <a:t>are</a:t>
            </a:r>
            <a:r>
              <a:rPr dirty="0" sz="2600" spc="-12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</a:t>
            </a:r>
            <a:r>
              <a:rPr dirty="0" sz="2600" spc="-14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customer</a:t>
            </a:r>
            <a:r>
              <a:rPr dirty="0" sz="2600" spc="-13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,then</a:t>
            </a:r>
            <a:r>
              <a:rPr dirty="0" sz="2600" spc="-12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click</a:t>
            </a:r>
            <a:r>
              <a:rPr dirty="0" sz="2600" spc="-10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on</a:t>
            </a:r>
            <a:r>
              <a:rPr dirty="0" sz="2600" spc="-60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0D67E"/>
                </a:solidFill>
              </a:rPr>
              <a:t>‘Login/SignUp’</a:t>
            </a:r>
            <a:r>
              <a:rPr dirty="0" sz="2600">
                <a:solidFill>
                  <a:srgbClr val="F0D67E"/>
                </a:solidFill>
              </a:rPr>
              <a:t> .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762000" y="1828800"/>
            <a:ext cx="7543800" cy="421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720597"/>
            <a:ext cx="7537450" cy="16192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sz="2800" spc="-5">
                <a:solidFill>
                  <a:srgbClr val="FFFFFF"/>
                </a:solidFill>
              </a:rPr>
              <a:t>4</a:t>
            </a:r>
            <a:r>
              <a:rPr dirty="0" sz="1800" spc="-5">
                <a:solidFill>
                  <a:srgbClr val="FFFFFF"/>
                </a:solidFill>
              </a:rPr>
              <a:t>.</a:t>
            </a:r>
            <a:r>
              <a:rPr dirty="0" sz="1800" spc="-70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After </a:t>
            </a:r>
            <a:r>
              <a:rPr dirty="0" sz="2600" spc="-5">
                <a:solidFill>
                  <a:srgbClr val="FFFFFF"/>
                </a:solidFill>
              </a:rPr>
              <a:t>logging in, </a:t>
            </a:r>
            <a:r>
              <a:rPr dirty="0" sz="2600">
                <a:solidFill>
                  <a:srgbClr val="FFFFFF"/>
                </a:solidFill>
              </a:rPr>
              <a:t>filter </a:t>
            </a:r>
            <a:r>
              <a:rPr dirty="0" sz="2600" spc="-5">
                <a:solidFill>
                  <a:srgbClr val="FFFFFF"/>
                </a:solidFill>
              </a:rPr>
              <a:t>the </a:t>
            </a:r>
            <a:r>
              <a:rPr dirty="0" sz="2600" spc="-10">
                <a:solidFill>
                  <a:srgbClr val="FFFFFF"/>
                </a:solidFill>
              </a:rPr>
              <a:t>choices </a:t>
            </a:r>
            <a:r>
              <a:rPr dirty="0" sz="2600">
                <a:solidFill>
                  <a:srgbClr val="FFFFFF"/>
                </a:solidFill>
              </a:rPr>
              <a:t>and </a:t>
            </a:r>
            <a:r>
              <a:rPr dirty="0" sz="2600" spc="-20">
                <a:solidFill>
                  <a:srgbClr val="FFFFFF"/>
                </a:solidFill>
              </a:rPr>
              <a:t>narrow </a:t>
            </a:r>
            <a:r>
              <a:rPr dirty="0" sz="2600" spc="-10">
                <a:solidFill>
                  <a:srgbClr val="FFFFFF"/>
                </a:solidFill>
              </a:rPr>
              <a:t>it</a:t>
            </a:r>
            <a:endParaRPr sz="2600"/>
          </a:p>
          <a:p>
            <a:pPr marL="12700" marR="5080">
              <a:lnSpc>
                <a:spcPct val="100000"/>
              </a:lnSpc>
              <a:spcBef>
                <a:spcPts val="20"/>
              </a:spcBef>
              <a:tabLst>
                <a:tab pos="2013585" algn="l"/>
                <a:tab pos="6808470" algn="l"/>
              </a:tabLst>
            </a:pPr>
            <a:r>
              <a:rPr dirty="0" sz="2600" spc="-15">
                <a:solidFill>
                  <a:srgbClr val="FFFFFF"/>
                </a:solidFill>
              </a:rPr>
              <a:t>down</a:t>
            </a:r>
            <a:r>
              <a:rPr dirty="0" sz="2600" spc="-55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,picked</a:t>
            </a:r>
            <a:r>
              <a:rPr dirty="0" sz="2600" spc="-5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up</a:t>
            </a:r>
            <a:r>
              <a:rPr dirty="0" sz="2600" spc="-14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and</a:t>
            </a:r>
            <a:r>
              <a:rPr dirty="0" sz="2600" spc="-5">
                <a:solidFill>
                  <a:srgbClr val="FFFFFF"/>
                </a:solidFill>
              </a:rPr>
              <a:t> </a:t>
            </a:r>
            <a:r>
              <a:rPr dirty="0" sz="2600" spc="-15">
                <a:solidFill>
                  <a:srgbClr val="FFFFFF"/>
                </a:solidFill>
              </a:rPr>
              <a:t>keep</a:t>
            </a:r>
            <a:r>
              <a:rPr dirty="0" sz="2600" spc="-65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in</a:t>
            </a:r>
            <a:r>
              <a:rPr dirty="0" sz="2600" spc="-4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mind</a:t>
            </a:r>
            <a:r>
              <a:rPr dirty="0" sz="2600" spc="-3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the</a:t>
            </a:r>
            <a:r>
              <a:rPr dirty="0" sz="2600" spc="-70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importance</a:t>
            </a:r>
            <a:r>
              <a:rPr dirty="0" sz="2600" spc="-14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of  </a:t>
            </a:r>
            <a:r>
              <a:rPr dirty="0" sz="2600" spc="-10">
                <a:solidFill>
                  <a:srgbClr val="FFFFFF"/>
                </a:solidFill>
              </a:rPr>
              <a:t>transparency	</a:t>
            </a:r>
            <a:r>
              <a:rPr dirty="0" sz="2600">
                <a:solidFill>
                  <a:srgbClr val="FFFFFF"/>
                </a:solidFill>
              </a:rPr>
              <a:t>and </a:t>
            </a:r>
            <a:r>
              <a:rPr dirty="0" sz="2600" spc="-5">
                <a:solidFill>
                  <a:srgbClr val="FFFFFF"/>
                </a:solidFill>
              </a:rPr>
              <a:t>the </a:t>
            </a:r>
            <a:r>
              <a:rPr dirty="0" sz="2600" spc="-15">
                <a:solidFill>
                  <a:srgbClr val="FFFFFF"/>
                </a:solidFill>
              </a:rPr>
              <a:t>level </a:t>
            </a:r>
            <a:r>
              <a:rPr dirty="0" sz="2600">
                <a:solidFill>
                  <a:srgbClr val="FFFFFF"/>
                </a:solidFill>
              </a:rPr>
              <a:t>of</a:t>
            </a:r>
            <a:r>
              <a:rPr dirty="0" sz="2600" spc="-10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the</a:t>
            </a:r>
            <a:r>
              <a:rPr dirty="0" sz="2600" spc="-80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transparency	</a:t>
            </a:r>
            <a:r>
              <a:rPr dirty="0" sz="2600" spc="-5">
                <a:solidFill>
                  <a:srgbClr val="FFFFFF"/>
                </a:solidFill>
              </a:rPr>
              <a:t>that  </a:t>
            </a:r>
            <a:r>
              <a:rPr dirty="0" sz="2600" spc="-20">
                <a:solidFill>
                  <a:srgbClr val="FFFFFF"/>
                </a:solidFill>
              </a:rPr>
              <a:t>you </a:t>
            </a:r>
            <a:r>
              <a:rPr dirty="0" sz="2600" spc="-15">
                <a:solidFill>
                  <a:srgbClr val="FFFFFF"/>
                </a:solidFill>
              </a:rPr>
              <a:t>are </a:t>
            </a:r>
            <a:r>
              <a:rPr dirty="0" sz="2600" spc="-5">
                <a:solidFill>
                  <a:srgbClr val="FFFFFF"/>
                </a:solidFill>
              </a:rPr>
              <a:t>looking </a:t>
            </a:r>
            <a:r>
              <a:rPr dirty="0" sz="2600" spc="-10">
                <a:solidFill>
                  <a:srgbClr val="FFFFFF"/>
                </a:solidFill>
              </a:rPr>
              <a:t>for</a:t>
            </a:r>
            <a:r>
              <a:rPr dirty="0" sz="2600" spc="-26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.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838200" y="2743200"/>
            <a:ext cx="7162800" cy="337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404" y="507491"/>
            <a:ext cx="277495" cy="314960"/>
            <a:chOff x="565404" y="507491"/>
            <a:chExt cx="277495" cy="314960"/>
          </a:xfrm>
        </p:grpSpPr>
        <p:sp>
          <p:nvSpPr>
            <p:cNvPr id="3" name="object 3"/>
            <p:cNvSpPr/>
            <p:nvPr/>
          </p:nvSpPr>
          <p:spPr>
            <a:xfrm>
              <a:off x="568731" y="510666"/>
              <a:ext cx="272415" cy="309880"/>
            </a:xfrm>
            <a:custGeom>
              <a:avLst/>
              <a:gdLst/>
              <a:ahLst/>
              <a:cxnLst/>
              <a:rect l="l" t="t" r="r" b="b"/>
              <a:pathLst>
                <a:path w="272415" h="309880">
                  <a:moveTo>
                    <a:pt x="253212" y="160274"/>
                  </a:moveTo>
                  <a:lnTo>
                    <a:pt x="237286" y="160274"/>
                  </a:lnTo>
                  <a:lnTo>
                    <a:pt x="230746" y="162687"/>
                  </a:lnTo>
                  <a:lnTo>
                    <a:pt x="220916" y="172338"/>
                  </a:lnTo>
                  <a:lnTo>
                    <a:pt x="218465" y="178688"/>
                  </a:lnTo>
                  <a:lnTo>
                    <a:pt x="218465" y="194437"/>
                  </a:lnTo>
                  <a:lnTo>
                    <a:pt x="220916" y="200913"/>
                  </a:lnTo>
                  <a:lnTo>
                    <a:pt x="225831" y="205867"/>
                  </a:lnTo>
                  <a:lnTo>
                    <a:pt x="230746" y="210947"/>
                  </a:lnTo>
                  <a:lnTo>
                    <a:pt x="237286" y="213360"/>
                  </a:lnTo>
                  <a:lnTo>
                    <a:pt x="253212" y="213360"/>
                  </a:lnTo>
                  <a:lnTo>
                    <a:pt x="259575" y="210947"/>
                  </a:lnTo>
                  <a:lnTo>
                    <a:pt x="264566" y="205867"/>
                  </a:lnTo>
                  <a:lnTo>
                    <a:pt x="269544" y="200913"/>
                  </a:lnTo>
                  <a:lnTo>
                    <a:pt x="272046" y="194437"/>
                  </a:lnTo>
                  <a:lnTo>
                    <a:pt x="272046" y="178688"/>
                  </a:lnTo>
                  <a:lnTo>
                    <a:pt x="269544" y="172338"/>
                  </a:lnTo>
                  <a:lnTo>
                    <a:pt x="259575" y="162687"/>
                  </a:lnTo>
                  <a:lnTo>
                    <a:pt x="253212" y="160274"/>
                  </a:lnTo>
                  <a:close/>
                </a:path>
                <a:path w="272415" h="309880">
                  <a:moveTo>
                    <a:pt x="156551" y="127254"/>
                  </a:moveTo>
                  <a:lnTo>
                    <a:pt x="52019" y="127254"/>
                  </a:lnTo>
                  <a:lnTo>
                    <a:pt x="71276" y="128412"/>
                  </a:lnTo>
                  <a:lnTo>
                    <a:pt x="88101" y="131826"/>
                  </a:lnTo>
                  <a:lnTo>
                    <a:pt x="124897" y="155616"/>
                  </a:lnTo>
                  <a:lnTo>
                    <a:pt x="137515" y="197104"/>
                  </a:lnTo>
                  <a:lnTo>
                    <a:pt x="135122" y="217535"/>
                  </a:lnTo>
                  <a:lnTo>
                    <a:pt x="115982" y="251825"/>
                  </a:lnTo>
                  <a:lnTo>
                    <a:pt x="78675" y="276921"/>
                  </a:lnTo>
                  <a:lnTo>
                    <a:pt x="29055" y="290776"/>
                  </a:lnTo>
                  <a:lnTo>
                    <a:pt x="0" y="293370"/>
                  </a:lnTo>
                  <a:lnTo>
                    <a:pt x="2235" y="309880"/>
                  </a:lnTo>
                  <a:lnTo>
                    <a:pt x="72720" y="301275"/>
                  </a:lnTo>
                  <a:lnTo>
                    <a:pt x="129260" y="276479"/>
                  </a:lnTo>
                  <a:lnTo>
                    <a:pt x="166425" y="237918"/>
                  </a:lnTo>
                  <a:lnTo>
                    <a:pt x="178816" y="188213"/>
                  </a:lnTo>
                  <a:lnTo>
                    <a:pt x="177001" y="167681"/>
                  </a:lnTo>
                  <a:lnTo>
                    <a:pt x="171559" y="149494"/>
                  </a:lnTo>
                  <a:lnTo>
                    <a:pt x="162490" y="133617"/>
                  </a:lnTo>
                  <a:lnTo>
                    <a:pt x="156551" y="127254"/>
                  </a:lnTo>
                  <a:close/>
                </a:path>
                <a:path w="272415" h="309880">
                  <a:moveTo>
                    <a:pt x="22326" y="0"/>
                  </a:moveTo>
                  <a:lnTo>
                    <a:pt x="9372" y="130302"/>
                  </a:lnTo>
                  <a:lnTo>
                    <a:pt x="10718" y="131953"/>
                  </a:lnTo>
                  <a:lnTo>
                    <a:pt x="21165" y="129879"/>
                  </a:lnTo>
                  <a:lnTo>
                    <a:pt x="31530" y="128412"/>
                  </a:lnTo>
                  <a:lnTo>
                    <a:pt x="41815" y="127541"/>
                  </a:lnTo>
                  <a:lnTo>
                    <a:pt x="52019" y="127254"/>
                  </a:lnTo>
                  <a:lnTo>
                    <a:pt x="156551" y="127254"/>
                  </a:lnTo>
                  <a:lnTo>
                    <a:pt x="149796" y="120015"/>
                  </a:lnTo>
                  <a:lnTo>
                    <a:pt x="133906" y="109180"/>
                  </a:lnTo>
                  <a:lnTo>
                    <a:pt x="115250" y="101441"/>
                  </a:lnTo>
                  <a:lnTo>
                    <a:pt x="101336" y="98425"/>
                  </a:lnTo>
                  <a:lnTo>
                    <a:pt x="33934" y="98425"/>
                  </a:lnTo>
                  <a:lnTo>
                    <a:pt x="40182" y="35433"/>
                  </a:lnTo>
                  <a:lnTo>
                    <a:pt x="167377" y="35433"/>
                  </a:lnTo>
                  <a:lnTo>
                    <a:pt x="172135" y="1778"/>
                  </a:lnTo>
                  <a:lnTo>
                    <a:pt x="171513" y="888"/>
                  </a:lnTo>
                  <a:lnTo>
                    <a:pt x="89077" y="888"/>
                  </a:lnTo>
                  <a:lnTo>
                    <a:pt x="70339" y="821"/>
                  </a:lnTo>
                  <a:lnTo>
                    <a:pt x="52968" y="635"/>
                  </a:lnTo>
                  <a:lnTo>
                    <a:pt x="22326" y="0"/>
                  </a:lnTo>
                  <a:close/>
                </a:path>
                <a:path w="272415" h="309880">
                  <a:moveTo>
                    <a:pt x="69646" y="95250"/>
                  </a:moveTo>
                  <a:lnTo>
                    <a:pt x="61136" y="95460"/>
                  </a:lnTo>
                  <a:lnTo>
                    <a:pt x="52347" y="96075"/>
                  </a:lnTo>
                  <a:lnTo>
                    <a:pt x="43281" y="97071"/>
                  </a:lnTo>
                  <a:lnTo>
                    <a:pt x="33934" y="98425"/>
                  </a:lnTo>
                  <a:lnTo>
                    <a:pt x="101336" y="98425"/>
                  </a:lnTo>
                  <a:lnTo>
                    <a:pt x="93830" y="96797"/>
                  </a:lnTo>
                  <a:lnTo>
                    <a:pt x="69646" y="95250"/>
                  </a:lnTo>
                  <a:close/>
                </a:path>
                <a:path w="272415" h="309880">
                  <a:moveTo>
                    <a:pt x="167377" y="35433"/>
                  </a:moveTo>
                  <a:lnTo>
                    <a:pt x="40182" y="35433"/>
                  </a:lnTo>
                  <a:lnTo>
                    <a:pt x="166928" y="38608"/>
                  </a:lnTo>
                  <a:lnTo>
                    <a:pt x="167377" y="35433"/>
                  </a:lnTo>
                  <a:close/>
                </a:path>
                <a:path w="272415" h="309880">
                  <a:moveTo>
                    <a:pt x="170891" y="0"/>
                  </a:moveTo>
                  <a:lnTo>
                    <a:pt x="151924" y="353"/>
                  </a:lnTo>
                  <a:lnTo>
                    <a:pt x="89077" y="888"/>
                  </a:lnTo>
                  <a:lnTo>
                    <a:pt x="171513" y="888"/>
                  </a:lnTo>
                  <a:lnTo>
                    <a:pt x="170891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7196" y="670940"/>
              <a:ext cx="53975" cy="53340"/>
            </a:xfrm>
            <a:custGeom>
              <a:avLst/>
              <a:gdLst/>
              <a:ahLst/>
              <a:cxnLst/>
              <a:rect l="l" t="t" r="r" b="b"/>
              <a:pathLst>
                <a:path w="53975" h="53340">
                  <a:moveTo>
                    <a:pt x="27012" y="0"/>
                  </a:moveTo>
                  <a:lnTo>
                    <a:pt x="34747" y="0"/>
                  </a:lnTo>
                  <a:lnTo>
                    <a:pt x="41109" y="2412"/>
                  </a:lnTo>
                  <a:lnTo>
                    <a:pt x="46101" y="7238"/>
                  </a:lnTo>
                  <a:lnTo>
                    <a:pt x="51079" y="12064"/>
                  </a:lnTo>
                  <a:lnTo>
                    <a:pt x="53581" y="18414"/>
                  </a:lnTo>
                  <a:lnTo>
                    <a:pt x="53581" y="26288"/>
                  </a:lnTo>
                  <a:lnTo>
                    <a:pt x="53581" y="34162"/>
                  </a:lnTo>
                  <a:lnTo>
                    <a:pt x="51079" y="40639"/>
                  </a:lnTo>
                  <a:lnTo>
                    <a:pt x="46101" y="45593"/>
                  </a:lnTo>
                  <a:lnTo>
                    <a:pt x="41109" y="50673"/>
                  </a:lnTo>
                  <a:lnTo>
                    <a:pt x="34747" y="53086"/>
                  </a:lnTo>
                  <a:lnTo>
                    <a:pt x="27012" y="53086"/>
                  </a:lnTo>
                  <a:lnTo>
                    <a:pt x="18821" y="53086"/>
                  </a:lnTo>
                  <a:lnTo>
                    <a:pt x="12280" y="50673"/>
                  </a:lnTo>
                  <a:lnTo>
                    <a:pt x="7365" y="45593"/>
                  </a:lnTo>
                  <a:lnTo>
                    <a:pt x="2451" y="40639"/>
                  </a:lnTo>
                  <a:lnTo>
                    <a:pt x="0" y="34162"/>
                  </a:lnTo>
                  <a:lnTo>
                    <a:pt x="0" y="26288"/>
                  </a:lnTo>
                  <a:lnTo>
                    <a:pt x="0" y="18414"/>
                  </a:lnTo>
                  <a:lnTo>
                    <a:pt x="2451" y="12064"/>
                  </a:lnTo>
                  <a:lnTo>
                    <a:pt x="7365" y="7238"/>
                  </a:lnTo>
                  <a:lnTo>
                    <a:pt x="12280" y="2412"/>
                  </a:lnTo>
                  <a:lnTo>
                    <a:pt x="18821" y="0"/>
                  </a:lnTo>
                  <a:lnTo>
                    <a:pt x="27012" y="0"/>
                  </a:lnTo>
                  <a:close/>
                </a:path>
              </a:pathLst>
            </a:custGeom>
            <a:ln w="3175">
              <a:solidFill>
                <a:srgbClr val="3A43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4" y="507491"/>
              <a:ext cx="276606" cy="314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46403" y="416064"/>
            <a:ext cx="6126734" cy="402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7783" y="917435"/>
            <a:ext cx="2906903" cy="399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4400" y="1905000"/>
            <a:ext cx="4059936" cy="304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905000"/>
            <a:ext cx="4059936" cy="304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170177"/>
            <a:ext cx="6250940" cy="8185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FFFFFF"/>
                </a:solidFill>
              </a:rPr>
              <a:t>6.After being assured </a:t>
            </a:r>
            <a:r>
              <a:rPr dirty="0" sz="2600">
                <a:solidFill>
                  <a:srgbClr val="FFFFFF"/>
                </a:solidFill>
              </a:rPr>
              <a:t>and </a:t>
            </a:r>
            <a:r>
              <a:rPr dirty="0" sz="2600" spc="5">
                <a:solidFill>
                  <a:srgbClr val="FFFFFF"/>
                </a:solidFill>
              </a:rPr>
              <a:t>satisfied</a:t>
            </a:r>
            <a:r>
              <a:rPr dirty="0" sz="2600" spc="-35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0D67E"/>
                </a:solidFill>
              </a:rPr>
              <a:t>‘Confirm  Booking’</a:t>
            </a:r>
            <a:r>
              <a:rPr dirty="0" sz="2600" spc="-25">
                <a:solidFill>
                  <a:srgbClr val="F0D67E"/>
                </a:solidFill>
              </a:rPr>
              <a:t> </a:t>
            </a:r>
            <a:r>
              <a:rPr dirty="0" sz="1800">
                <a:solidFill>
                  <a:srgbClr val="FFFFFF"/>
                </a:solidFill>
              </a:rPr>
              <a:t>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990600" y="2514600"/>
            <a:ext cx="69342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9966"/>
            <a:ext cx="7186930" cy="37299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Trusted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Professionals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Guaranteed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Service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Ideal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for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last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moment</a:t>
            </a:r>
            <a:r>
              <a:rPr dirty="0" sz="2600" spc="-3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requirements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Direct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interaction between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professionals</a:t>
            </a:r>
            <a:r>
              <a:rPr dirty="0" sz="2600" spc="-4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and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customers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Wide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range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600" spc="-22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choices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No</a:t>
            </a:r>
            <a:r>
              <a:rPr dirty="0" sz="26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spam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Budget 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fits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3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choices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7496" y="789431"/>
            <a:ext cx="1751456" cy="4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5938"/>
            <a:ext cx="8001634" cy="3669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marR="255904" indent="-274320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DayChef</a:t>
            </a:r>
            <a:r>
              <a:rPr dirty="0" sz="2600" spc="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online</a:t>
            </a:r>
            <a:r>
              <a:rPr dirty="0" sz="26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platform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600" spc="-1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customers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6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scout  for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best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professionals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service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industry.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Arial"/>
              <a:buChar char="•"/>
              <a:tabLst>
                <a:tab pos="286385" algn="l"/>
                <a:tab pos="287020" algn="l"/>
                <a:tab pos="2577465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Simply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put, </a:t>
            </a:r>
            <a:r>
              <a:rPr dirty="0" sz="2600" spc="-5">
                <a:solidFill>
                  <a:srgbClr val="F0D67E"/>
                </a:solidFill>
                <a:latin typeface="Constantia"/>
                <a:cs typeface="Constantia"/>
              </a:rPr>
              <a:t>it </a:t>
            </a:r>
            <a:r>
              <a:rPr dirty="0" sz="2600" spc="-10">
                <a:solidFill>
                  <a:srgbClr val="F0D67E"/>
                </a:solidFill>
                <a:latin typeface="Constantia"/>
                <a:cs typeface="Constantia"/>
              </a:rPr>
              <a:t>connects </a:t>
            </a:r>
            <a:r>
              <a:rPr dirty="0" sz="2600" spc="-5">
                <a:solidFill>
                  <a:srgbClr val="F0D67E"/>
                </a:solidFill>
                <a:latin typeface="Constantia"/>
                <a:cs typeface="Constantia"/>
              </a:rPr>
              <a:t>online users </a:t>
            </a:r>
            <a:r>
              <a:rPr dirty="0" sz="2600">
                <a:solidFill>
                  <a:srgbClr val="F0D67E"/>
                </a:solidFill>
                <a:latin typeface="Constantia"/>
                <a:cs typeface="Constantia"/>
              </a:rPr>
              <a:t>with </a:t>
            </a:r>
            <a:r>
              <a:rPr dirty="0" sz="2600" spc="25">
                <a:solidFill>
                  <a:srgbClr val="F0D67E"/>
                </a:solidFill>
                <a:latin typeface="Constantia"/>
                <a:cs typeface="Constantia"/>
              </a:rPr>
              <a:t>offline  </a:t>
            </a:r>
            <a:r>
              <a:rPr dirty="0" sz="2600" spc="-5">
                <a:solidFill>
                  <a:srgbClr val="F0D67E"/>
                </a:solidFill>
                <a:latin typeface="Constantia"/>
                <a:cs typeface="Constantia"/>
              </a:rPr>
              <a:t>business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Their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version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6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use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technology</a:t>
            </a:r>
            <a:r>
              <a:rPr dirty="0" sz="2600" spc="-1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smart 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processes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structure the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highly unorganized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services 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market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in India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emerging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markets. DayChef 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aspires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 make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hiring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 service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professional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as easy  and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straightforward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as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ecommerce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companies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have 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made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buying</a:t>
            </a:r>
            <a:r>
              <a:rPr dirty="0" sz="26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products.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7496" y="789431"/>
            <a:ext cx="1733930" cy="52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227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Any</a:t>
            </a:r>
            <a:r>
              <a:rPr dirty="0" spc="-150"/>
              <a:t> </a:t>
            </a:r>
            <a:r>
              <a:rPr dirty="0" spc="-10"/>
              <a:t>Questions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001013"/>
            <a:ext cx="3463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0D67E"/>
                </a:solidFill>
              </a:rPr>
              <a:t>That’s </a:t>
            </a:r>
            <a:r>
              <a:rPr dirty="0" sz="2800" spc="-5">
                <a:solidFill>
                  <a:srgbClr val="F0D67E"/>
                </a:solidFill>
              </a:rPr>
              <a:t>all on our</a:t>
            </a:r>
            <a:r>
              <a:rPr dirty="0" sz="2800" spc="-430">
                <a:solidFill>
                  <a:srgbClr val="F0D67E"/>
                </a:solidFill>
              </a:rPr>
              <a:t> </a:t>
            </a:r>
            <a:r>
              <a:rPr dirty="0" sz="2800" spc="-5">
                <a:solidFill>
                  <a:srgbClr val="F0D67E"/>
                </a:solidFill>
              </a:rPr>
              <a:t>part..!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124200" y="2133600"/>
            <a:ext cx="3048000" cy="160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2044" y="4430648"/>
            <a:ext cx="5019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F0D67E"/>
                </a:solidFill>
                <a:latin typeface="Constantia"/>
                <a:cs typeface="Constantia"/>
              </a:rPr>
              <a:t>For </a:t>
            </a:r>
            <a:r>
              <a:rPr dirty="0" sz="2800">
                <a:solidFill>
                  <a:srgbClr val="F0D67E"/>
                </a:solidFill>
                <a:latin typeface="Constantia"/>
                <a:cs typeface="Constantia"/>
              </a:rPr>
              <a:t>being </a:t>
            </a:r>
            <a:r>
              <a:rPr dirty="0" sz="2800" spc="-5">
                <a:solidFill>
                  <a:srgbClr val="F0D67E"/>
                </a:solidFill>
                <a:latin typeface="Constantia"/>
                <a:cs typeface="Constantia"/>
              </a:rPr>
              <a:t>a </a:t>
            </a:r>
            <a:r>
              <a:rPr dirty="0" sz="2800" spc="-10">
                <a:solidFill>
                  <a:srgbClr val="F0D67E"/>
                </a:solidFill>
                <a:latin typeface="Constantia"/>
                <a:cs typeface="Constantia"/>
              </a:rPr>
              <a:t>wonderful</a:t>
            </a:r>
            <a:r>
              <a:rPr dirty="0" sz="2800" spc="-395">
                <a:solidFill>
                  <a:srgbClr val="F0D67E"/>
                </a:solidFill>
                <a:latin typeface="Constantia"/>
                <a:cs typeface="Constantia"/>
              </a:rPr>
              <a:t> </a:t>
            </a:r>
            <a:r>
              <a:rPr dirty="0" sz="2800" spc="-10">
                <a:solidFill>
                  <a:srgbClr val="F0D67E"/>
                </a:solidFill>
                <a:latin typeface="Constantia"/>
                <a:cs typeface="Constantia"/>
              </a:rPr>
              <a:t>audience!!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9511" y="3511296"/>
            <a:ext cx="3041650" cy="75565"/>
            <a:chOff x="1429511" y="3511296"/>
            <a:chExt cx="3041650" cy="75565"/>
          </a:xfrm>
        </p:grpSpPr>
        <p:sp>
          <p:nvSpPr>
            <p:cNvPr id="3" name="object 3"/>
            <p:cNvSpPr/>
            <p:nvPr/>
          </p:nvSpPr>
          <p:spPr>
            <a:xfrm>
              <a:off x="1429511" y="3511296"/>
              <a:ext cx="3041141" cy="75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63039" y="3549396"/>
              <a:ext cx="2971800" cy="1905"/>
            </a:xfrm>
            <a:custGeom>
              <a:avLst/>
              <a:gdLst/>
              <a:ahLst/>
              <a:cxnLst/>
              <a:rect l="l" t="t" r="r" b="b"/>
              <a:pathLst>
                <a:path w="2971800" h="1904">
                  <a:moveTo>
                    <a:pt x="0" y="0"/>
                  </a:moveTo>
                  <a:lnTo>
                    <a:pt x="2971800" y="1650"/>
                  </a:lnTo>
                </a:path>
              </a:pathLst>
            </a:custGeom>
            <a:ln w="9525">
              <a:solidFill>
                <a:srgbClr val="E9E9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488179" y="3474720"/>
            <a:ext cx="3228975" cy="148590"/>
            <a:chOff x="4488179" y="3474720"/>
            <a:chExt cx="3228975" cy="148590"/>
          </a:xfrm>
        </p:grpSpPr>
        <p:sp>
          <p:nvSpPr>
            <p:cNvPr id="6" name="object 6"/>
            <p:cNvSpPr/>
            <p:nvPr/>
          </p:nvSpPr>
          <p:spPr>
            <a:xfrm>
              <a:off x="4675631" y="3511296"/>
              <a:ext cx="3041141" cy="75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09159" y="3549396"/>
              <a:ext cx="2971800" cy="1905"/>
            </a:xfrm>
            <a:custGeom>
              <a:avLst/>
              <a:gdLst/>
              <a:ahLst/>
              <a:cxnLst/>
              <a:rect l="l" t="t" r="r" b="b"/>
              <a:pathLst>
                <a:path w="2971800" h="1904">
                  <a:moveTo>
                    <a:pt x="0" y="0"/>
                  </a:moveTo>
                  <a:lnTo>
                    <a:pt x="2971799" y="1650"/>
                  </a:lnTo>
                </a:path>
              </a:pathLst>
            </a:custGeom>
            <a:ln w="9525">
              <a:solidFill>
                <a:srgbClr val="E9E9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88179" y="3474720"/>
              <a:ext cx="148589" cy="1485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1707" y="3508248"/>
              <a:ext cx="83819" cy="83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16939" y="3785996"/>
            <a:ext cx="2998470" cy="16414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400" spc="-5">
                <a:solidFill>
                  <a:srgbClr val="FDF9C8"/>
                </a:solidFill>
                <a:latin typeface="Constantia"/>
                <a:cs typeface="Constantia"/>
              </a:rPr>
              <a:t>Project</a:t>
            </a:r>
            <a:r>
              <a:rPr dirty="0" sz="2400" spc="-45">
                <a:solidFill>
                  <a:srgbClr val="FDF9C8"/>
                </a:solidFill>
                <a:latin typeface="Constantia"/>
                <a:cs typeface="Constantia"/>
              </a:rPr>
              <a:t> </a:t>
            </a:r>
            <a:r>
              <a:rPr dirty="0" sz="2400" spc="-10">
                <a:solidFill>
                  <a:srgbClr val="FDF9C8"/>
                </a:solidFill>
                <a:latin typeface="Constantia"/>
                <a:cs typeface="Constantia"/>
              </a:rPr>
              <a:t>Members</a:t>
            </a:r>
            <a:endParaRPr sz="2400">
              <a:latin typeface="Constantia"/>
              <a:cs typeface="Constantia"/>
            </a:endParaRPr>
          </a:p>
          <a:p>
            <a:pPr marL="243840" indent="-231775">
              <a:lnSpc>
                <a:spcPct val="100000"/>
              </a:lnSpc>
              <a:spcBef>
                <a:spcPts val="300"/>
              </a:spcBef>
              <a:buClr>
                <a:srgbClr val="D5903C"/>
              </a:buClr>
              <a:buSzPct val="81250"/>
              <a:buFont typeface="Wingdings"/>
              <a:buChar char=""/>
              <a:tabLst>
                <a:tab pos="244475" algn="l"/>
              </a:tabLst>
            </a:pPr>
            <a:r>
              <a:rPr dirty="0" sz="2400" spc="-15">
                <a:solidFill>
                  <a:srgbClr val="FDF9C8"/>
                </a:solidFill>
                <a:latin typeface="Constantia"/>
                <a:cs typeface="Constantia"/>
              </a:rPr>
              <a:t>Swastik</a:t>
            </a:r>
            <a:r>
              <a:rPr dirty="0" sz="2400" spc="-25">
                <a:solidFill>
                  <a:srgbClr val="FDF9C8"/>
                </a:solidFill>
                <a:latin typeface="Constantia"/>
                <a:cs typeface="Constantia"/>
              </a:rPr>
              <a:t> </a:t>
            </a:r>
            <a:r>
              <a:rPr dirty="0" sz="2400" spc="-5">
                <a:solidFill>
                  <a:srgbClr val="FDF9C8"/>
                </a:solidFill>
                <a:latin typeface="Constantia"/>
                <a:cs typeface="Constantia"/>
              </a:rPr>
              <a:t>Shresth</a:t>
            </a:r>
            <a:endParaRPr sz="2400">
              <a:latin typeface="Constantia"/>
              <a:cs typeface="Constantia"/>
            </a:endParaRPr>
          </a:p>
          <a:p>
            <a:pPr marL="243840" indent="-231775">
              <a:lnSpc>
                <a:spcPct val="100000"/>
              </a:lnSpc>
              <a:spcBef>
                <a:spcPts val="300"/>
              </a:spcBef>
              <a:buClr>
                <a:srgbClr val="D5903C"/>
              </a:buClr>
              <a:buSzPct val="81250"/>
              <a:buFont typeface="Wingdings"/>
              <a:buChar char=""/>
              <a:tabLst>
                <a:tab pos="244475" algn="l"/>
              </a:tabLst>
            </a:pPr>
            <a:r>
              <a:rPr dirty="0" sz="2400" spc="-15">
                <a:solidFill>
                  <a:srgbClr val="FDF9C8"/>
                </a:solidFill>
                <a:latin typeface="Constantia"/>
                <a:cs typeface="Constantia"/>
              </a:rPr>
              <a:t>Jahanvi Goyal</a:t>
            </a:r>
            <a:endParaRPr sz="2400">
              <a:latin typeface="Constantia"/>
              <a:cs typeface="Constantia"/>
            </a:endParaRPr>
          </a:p>
          <a:p>
            <a:pPr marL="244475" indent="-231775">
              <a:lnSpc>
                <a:spcPct val="100000"/>
              </a:lnSpc>
              <a:spcBef>
                <a:spcPts val="300"/>
              </a:spcBef>
              <a:buClr>
                <a:srgbClr val="D5903C"/>
              </a:buClr>
              <a:buSzPct val="81250"/>
              <a:buFont typeface="Wingdings"/>
              <a:buChar char=""/>
              <a:tabLst>
                <a:tab pos="244475" algn="l"/>
              </a:tabLst>
            </a:pPr>
            <a:r>
              <a:rPr dirty="0" sz="2400" spc="-10">
                <a:solidFill>
                  <a:srgbClr val="FDF9C8"/>
                </a:solidFill>
                <a:latin typeface="Constantia"/>
                <a:cs typeface="Constantia"/>
              </a:rPr>
              <a:t>Pramit</a:t>
            </a:r>
            <a:r>
              <a:rPr dirty="0" sz="2400" spc="-175">
                <a:solidFill>
                  <a:srgbClr val="FDF9C8"/>
                </a:solidFill>
                <a:latin typeface="Constantia"/>
                <a:cs typeface="Constantia"/>
              </a:rPr>
              <a:t> </a:t>
            </a:r>
            <a:r>
              <a:rPr dirty="0" sz="2400" spc="-10">
                <a:solidFill>
                  <a:srgbClr val="FDF9C8"/>
                </a:solidFill>
                <a:latin typeface="Constantia"/>
                <a:cs typeface="Constantia"/>
              </a:rPr>
              <a:t>Vishwakarma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9064" y="2109228"/>
            <a:ext cx="2586228" cy="438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5938"/>
            <a:ext cx="7940675" cy="2876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marR="43180" indent="-274320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  <a:tab pos="1681480" algn="l"/>
                <a:tab pos="2804160" algn="l"/>
                <a:tab pos="34493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DayChef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platform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 make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our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urban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lives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more 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fulfilling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solve	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our	needs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in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 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day.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Hence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4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name 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DayChef.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It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enables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users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find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services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like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chefs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and house 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keeping.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They want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be the </a:t>
            </a:r>
            <a:r>
              <a:rPr dirty="0" sz="2600" spc="-5">
                <a:solidFill>
                  <a:srgbClr val="F0D67E"/>
                </a:solidFill>
                <a:latin typeface="Constantia"/>
                <a:cs typeface="Constantia"/>
              </a:rPr>
              <a:t>g0-to-platform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helping  customers</a:t>
            </a:r>
            <a:r>
              <a:rPr dirty="0" sz="2600" spc="-1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complete</a:t>
            </a:r>
            <a:r>
              <a:rPr dirty="0" sz="2600" spc="-1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projects</a:t>
            </a:r>
            <a:r>
              <a:rPr dirty="0" sz="26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that</a:t>
            </a:r>
            <a:r>
              <a:rPr dirty="0" sz="26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are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important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to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their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lives.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8879" y="789431"/>
            <a:ext cx="1696593" cy="4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300728" y="789444"/>
            <a:ext cx="2118995" cy="525780"/>
            <a:chOff x="4300728" y="789444"/>
            <a:chExt cx="2118995" cy="525780"/>
          </a:xfrm>
        </p:grpSpPr>
        <p:sp>
          <p:nvSpPr>
            <p:cNvPr id="5" name="object 5"/>
            <p:cNvSpPr/>
            <p:nvPr/>
          </p:nvSpPr>
          <p:spPr>
            <a:xfrm>
              <a:off x="4300728" y="789444"/>
              <a:ext cx="1936877" cy="525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40653" y="824229"/>
              <a:ext cx="177165" cy="368935"/>
            </a:xfrm>
            <a:custGeom>
              <a:avLst/>
              <a:gdLst/>
              <a:ahLst/>
              <a:cxnLst/>
              <a:rect l="l" t="t" r="r" b="b"/>
              <a:pathLst>
                <a:path w="177164" h="368934">
                  <a:moveTo>
                    <a:pt x="90297" y="306705"/>
                  </a:moveTo>
                  <a:lnTo>
                    <a:pt x="71755" y="306705"/>
                  </a:lnTo>
                  <a:lnTo>
                    <a:pt x="64135" y="309499"/>
                  </a:lnTo>
                  <a:lnTo>
                    <a:pt x="58293" y="315087"/>
                  </a:lnTo>
                  <a:lnTo>
                    <a:pt x="52577" y="320675"/>
                  </a:lnTo>
                  <a:lnTo>
                    <a:pt x="49784" y="328041"/>
                  </a:lnTo>
                  <a:lnTo>
                    <a:pt x="49784" y="346837"/>
                  </a:lnTo>
                  <a:lnTo>
                    <a:pt x="52577" y="354457"/>
                  </a:lnTo>
                  <a:lnTo>
                    <a:pt x="58293" y="360172"/>
                  </a:lnTo>
                  <a:lnTo>
                    <a:pt x="64135" y="365887"/>
                  </a:lnTo>
                  <a:lnTo>
                    <a:pt x="71755" y="368681"/>
                  </a:lnTo>
                  <a:lnTo>
                    <a:pt x="90297" y="368681"/>
                  </a:lnTo>
                  <a:lnTo>
                    <a:pt x="97662" y="365887"/>
                  </a:lnTo>
                  <a:lnTo>
                    <a:pt x="109347" y="354457"/>
                  </a:lnTo>
                  <a:lnTo>
                    <a:pt x="112268" y="346837"/>
                  </a:lnTo>
                  <a:lnTo>
                    <a:pt x="112268" y="328041"/>
                  </a:lnTo>
                  <a:lnTo>
                    <a:pt x="109347" y="320675"/>
                  </a:lnTo>
                  <a:lnTo>
                    <a:pt x="97662" y="309499"/>
                  </a:lnTo>
                  <a:lnTo>
                    <a:pt x="90297" y="306705"/>
                  </a:lnTo>
                  <a:close/>
                </a:path>
                <a:path w="177164" h="368934">
                  <a:moveTo>
                    <a:pt x="154117" y="21336"/>
                  </a:moveTo>
                  <a:lnTo>
                    <a:pt x="77088" y="21336"/>
                  </a:lnTo>
                  <a:lnTo>
                    <a:pt x="88850" y="22145"/>
                  </a:lnTo>
                  <a:lnTo>
                    <a:pt x="99361" y="24574"/>
                  </a:lnTo>
                  <a:lnTo>
                    <a:pt x="130391" y="58989"/>
                  </a:lnTo>
                  <a:lnTo>
                    <a:pt x="131318" y="69469"/>
                  </a:lnTo>
                  <a:lnTo>
                    <a:pt x="131318" y="75565"/>
                  </a:lnTo>
                  <a:lnTo>
                    <a:pt x="112141" y="111252"/>
                  </a:lnTo>
                  <a:lnTo>
                    <a:pt x="84200" y="140589"/>
                  </a:lnTo>
                  <a:lnTo>
                    <a:pt x="78612" y="146177"/>
                  </a:lnTo>
                  <a:lnTo>
                    <a:pt x="50037" y="177800"/>
                  </a:lnTo>
                  <a:lnTo>
                    <a:pt x="40386" y="197993"/>
                  </a:lnTo>
                  <a:lnTo>
                    <a:pt x="40386" y="202819"/>
                  </a:lnTo>
                  <a:lnTo>
                    <a:pt x="60436" y="237418"/>
                  </a:lnTo>
                  <a:lnTo>
                    <a:pt x="82296" y="260350"/>
                  </a:lnTo>
                  <a:lnTo>
                    <a:pt x="93725" y="253111"/>
                  </a:lnTo>
                  <a:lnTo>
                    <a:pt x="89558" y="244800"/>
                  </a:lnTo>
                  <a:lnTo>
                    <a:pt x="86582" y="236823"/>
                  </a:lnTo>
                  <a:lnTo>
                    <a:pt x="84796" y="229179"/>
                  </a:lnTo>
                  <a:lnTo>
                    <a:pt x="84200" y="221869"/>
                  </a:lnTo>
                  <a:lnTo>
                    <a:pt x="84200" y="216662"/>
                  </a:lnTo>
                  <a:lnTo>
                    <a:pt x="85217" y="211455"/>
                  </a:lnTo>
                  <a:lnTo>
                    <a:pt x="87502" y="206375"/>
                  </a:lnTo>
                  <a:lnTo>
                    <a:pt x="89788" y="201168"/>
                  </a:lnTo>
                  <a:lnTo>
                    <a:pt x="92837" y="196215"/>
                  </a:lnTo>
                  <a:lnTo>
                    <a:pt x="96774" y="191516"/>
                  </a:lnTo>
                  <a:lnTo>
                    <a:pt x="100711" y="186690"/>
                  </a:lnTo>
                  <a:lnTo>
                    <a:pt x="105156" y="181864"/>
                  </a:lnTo>
                  <a:lnTo>
                    <a:pt x="120142" y="167259"/>
                  </a:lnTo>
                  <a:lnTo>
                    <a:pt x="125602" y="162179"/>
                  </a:lnTo>
                  <a:lnTo>
                    <a:pt x="130248" y="157732"/>
                  </a:lnTo>
                  <a:lnTo>
                    <a:pt x="156716" y="128960"/>
                  </a:lnTo>
                  <a:lnTo>
                    <a:pt x="174593" y="94696"/>
                  </a:lnTo>
                  <a:lnTo>
                    <a:pt x="177164" y="74675"/>
                  </a:lnTo>
                  <a:lnTo>
                    <a:pt x="175573" y="57628"/>
                  </a:lnTo>
                  <a:lnTo>
                    <a:pt x="170815" y="42687"/>
                  </a:lnTo>
                  <a:lnTo>
                    <a:pt x="162913" y="29866"/>
                  </a:lnTo>
                  <a:lnTo>
                    <a:pt x="154117" y="21336"/>
                  </a:lnTo>
                  <a:close/>
                </a:path>
                <a:path w="177164" h="368934">
                  <a:moveTo>
                    <a:pt x="83312" y="0"/>
                  </a:moveTo>
                  <a:lnTo>
                    <a:pt x="63311" y="1049"/>
                  </a:lnTo>
                  <a:lnTo>
                    <a:pt x="42751" y="4206"/>
                  </a:lnTo>
                  <a:lnTo>
                    <a:pt x="21643" y="9483"/>
                  </a:lnTo>
                  <a:lnTo>
                    <a:pt x="0" y="16891"/>
                  </a:lnTo>
                  <a:lnTo>
                    <a:pt x="15367" y="89789"/>
                  </a:lnTo>
                  <a:lnTo>
                    <a:pt x="25526" y="88265"/>
                  </a:lnTo>
                  <a:lnTo>
                    <a:pt x="42672" y="28575"/>
                  </a:lnTo>
                  <a:lnTo>
                    <a:pt x="51317" y="25407"/>
                  </a:lnTo>
                  <a:lnTo>
                    <a:pt x="59928" y="23145"/>
                  </a:lnTo>
                  <a:lnTo>
                    <a:pt x="68514" y="21788"/>
                  </a:lnTo>
                  <a:lnTo>
                    <a:pt x="77088" y="21336"/>
                  </a:lnTo>
                  <a:lnTo>
                    <a:pt x="154117" y="21336"/>
                  </a:lnTo>
                  <a:lnTo>
                    <a:pt x="151892" y="19177"/>
                  </a:lnTo>
                  <a:lnTo>
                    <a:pt x="138104" y="10769"/>
                  </a:lnTo>
                  <a:lnTo>
                    <a:pt x="122078" y="4778"/>
                  </a:lnTo>
                  <a:lnTo>
                    <a:pt x="103814" y="1192"/>
                  </a:lnTo>
                  <a:lnTo>
                    <a:pt x="8331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88913" y="1129410"/>
              <a:ext cx="65532" cy="65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37732" y="821435"/>
              <a:ext cx="181609" cy="3726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222119"/>
            <a:ext cx="2117725" cy="277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Front</a:t>
            </a:r>
            <a:r>
              <a:rPr dirty="0" sz="26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End:</a:t>
            </a:r>
            <a:endParaRPr sz="26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spcBef>
                <a:spcPts val="25"/>
              </a:spcBef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5">
                <a:solidFill>
                  <a:srgbClr val="F0D67E"/>
                </a:solidFill>
                <a:latin typeface="Constantia"/>
                <a:cs typeface="Constantia"/>
              </a:rPr>
              <a:t>HTML</a:t>
            </a:r>
            <a:r>
              <a:rPr dirty="0" sz="2200" spc="-114">
                <a:solidFill>
                  <a:srgbClr val="F0D67E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0D67E"/>
                </a:solidFill>
                <a:latin typeface="Constantia"/>
                <a:cs typeface="Constantia"/>
              </a:rPr>
              <a:t>5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10">
                <a:solidFill>
                  <a:srgbClr val="F0D67E"/>
                </a:solidFill>
                <a:latin typeface="Constantia"/>
                <a:cs typeface="Constantia"/>
              </a:rPr>
              <a:t>CSS</a:t>
            </a:r>
            <a:r>
              <a:rPr dirty="0" sz="2200" spc="10">
                <a:solidFill>
                  <a:srgbClr val="F0D67E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0D67E"/>
                </a:solidFill>
                <a:latin typeface="Constantia"/>
                <a:cs typeface="Constantia"/>
              </a:rPr>
              <a:t>3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15">
                <a:solidFill>
                  <a:srgbClr val="F0D67E"/>
                </a:solidFill>
                <a:latin typeface="Constantia"/>
                <a:cs typeface="Constantia"/>
              </a:rPr>
              <a:t>BOOTSTRAP</a:t>
            </a:r>
            <a:r>
              <a:rPr dirty="0" sz="2200" spc="-20">
                <a:solidFill>
                  <a:srgbClr val="F0D67E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0D67E"/>
                </a:solidFill>
                <a:latin typeface="Constantia"/>
                <a:cs typeface="Constantia"/>
              </a:rPr>
              <a:t>4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50">
                <a:solidFill>
                  <a:srgbClr val="F0D67E"/>
                </a:solidFill>
                <a:latin typeface="Constantia"/>
                <a:cs typeface="Constantia"/>
              </a:rPr>
              <a:t>JAVASCRIPT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5">
                <a:solidFill>
                  <a:srgbClr val="F0D67E"/>
                </a:solidFill>
                <a:latin typeface="Constantia"/>
                <a:cs typeface="Constantia"/>
              </a:rPr>
              <a:t>ANGULAR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20">
                <a:solidFill>
                  <a:srgbClr val="F0D67E"/>
                </a:solidFill>
                <a:latin typeface="Constantia"/>
                <a:cs typeface="Constantia"/>
              </a:rPr>
              <a:t>JQUERY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10">
                <a:solidFill>
                  <a:srgbClr val="F0D67E"/>
                </a:solidFill>
                <a:latin typeface="Constantia"/>
                <a:cs typeface="Constantia"/>
              </a:rPr>
              <a:t>NODE.Js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394" y="1065022"/>
            <a:ext cx="616394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10"/>
              <a:t>Languages </a:t>
            </a:r>
            <a:r>
              <a:rPr dirty="0" sz="4300" spc="-5"/>
              <a:t>&amp;</a:t>
            </a:r>
            <a:r>
              <a:rPr dirty="0" sz="4300" spc="-85"/>
              <a:t> </a:t>
            </a:r>
            <a:r>
              <a:rPr dirty="0" sz="4300" spc="-35"/>
              <a:t>Frameworks: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3889375" y="2222119"/>
            <a:ext cx="1864995" cy="277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Back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End:</a:t>
            </a:r>
            <a:endParaRPr sz="2600">
              <a:latin typeface="Constantia"/>
              <a:cs typeface="Constantia"/>
            </a:endParaRPr>
          </a:p>
          <a:p>
            <a:pPr marL="271780" indent="-259079">
              <a:lnSpc>
                <a:spcPct val="100000"/>
              </a:lnSpc>
              <a:spcBef>
                <a:spcPts val="25"/>
              </a:spcBef>
              <a:buSzPct val="81818"/>
              <a:buFont typeface="Wingdings"/>
              <a:buChar char=""/>
              <a:tabLst>
                <a:tab pos="271780" algn="l"/>
              </a:tabLst>
            </a:pPr>
            <a:r>
              <a:rPr dirty="0" sz="2200" spc="-50">
                <a:solidFill>
                  <a:srgbClr val="F0D67E"/>
                </a:solidFill>
                <a:latin typeface="Constantia"/>
                <a:cs typeface="Constantia"/>
              </a:rPr>
              <a:t>JAVASCRIPT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60">
                <a:solidFill>
                  <a:srgbClr val="F0D67E"/>
                </a:solidFill>
                <a:latin typeface="Constantia"/>
                <a:cs typeface="Constantia"/>
              </a:rPr>
              <a:t>T</a:t>
            </a:r>
            <a:r>
              <a:rPr dirty="0" sz="2200" spc="-10">
                <a:solidFill>
                  <a:srgbClr val="F0D67E"/>
                </a:solidFill>
                <a:latin typeface="Constantia"/>
                <a:cs typeface="Constantia"/>
              </a:rPr>
              <a:t>Y</a:t>
            </a:r>
            <a:r>
              <a:rPr dirty="0" sz="2200" spc="-55">
                <a:solidFill>
                  <a:srgbClr val="F0D67E"/>
                </a:solidFill>
                <a:latin typeface="Constantia"/>
                <a:cs typeface="Constantia"/>
              </a:rPr>
              <a:t>P</a:t>
            </a:r>
            <a:r>
              <a:rPr dirty="0" sz="2200" spc="-5">
                <a:solidFill>
                  <a:srgbClr val="F0D67E"/>
                </a:solidFill>
                <a:latin typeface="Constantia"/>
                <a:cs typeface="Constantia"/>
              </a:rPr>
              <a:t>E</a:t>
            </a:r>
            <a:r>
              <a:rPr dirty="0" sz="2200" spc="-15">
                <a:solidFill>
                  <a:srgbClr val="F0D67E"/>
                </a:solidFill>
                <a:latin typeface="Constantia"/>
                <a:cs typeface="Constantia"/>
              </a:rPr>
              <a:t>S</a:t>
            </a:r>
            <a:r>
              <a:rPr dirty="0" sz="2200" spc="-10">
                <a:solidFill>
                  <a:srgbClr val="F0D67E"/>
                </a:solidFill>
                <a:latin typeface="Constantia"/>
                <a:cs typeface="Constantia"/>
              </a:rPr>
              <a:t>CRIPT</a:t>
            </a:r>
            <a:endParaRPr sz="2200">
              <a:latin typeface="Constantia"/>
              <a:cs typeface="Constantia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"/>
              <a:tabLst>
                <a:tab pos="332740" algn="l"/>
              </a:tabLst>
            </a:pPr>
            <a:r>
              <a:rPr dirty="0" sz="2200" spc="-20">
                <a:solidFill>
                  <a:srgbClr val="F0D67E"/>
                </a:solidFill>
                <a:latin typeface="Constantia"/>
                <a:cs typeface="Constantia"/>
              </a:rPr>
              <a:t>JQUERY</a:t>
            </a:r>
            <a:endParaRPr sz="2200">
              <a:latin typeface="Constantia"/>
              <a:cs typeface="Constantia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"/>
              <a:tabLst>
                <a:tab pos="332740" algn="l"/>
              </a:tabLst>
            </a:pPr>
            <a:r>
              <a:rPr dirty="0" sz="2200" spc="-15">
                <a:solidFill>
                  <a:srgbClr val="F0D67E"/>
                </a:solidFill>
                <a:latin typeface="Constantia"/>
                <a:cs typeface="Constantia"/>
              </a:rPr>
              <a:t>EXPRESS.Js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10">
                <a:solidFill>
                  <a:srgbClr val="F0D67E"/>
                </a:solidFill>
                <a:latin typeface="Constantia"/>
                <a:cs typeface="Constantia"/>
              </a:rPr>
              <a:t>MONGODB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10">
                <a:solidFill>
                  <a:srgbClr val="F0D67E"/>
                </a:solidFill>
                <a:latin typeface="Constantia"/>
                <a:cs typeface="Constantia"/>
              </a:rPr>
              <a:t>NODE.Js</a:t>
            </a:r>
            <a:endParaRPr sz="2200">
              <a:latin typeface="Constantia"/>
              <a:cs typeface="Constantia"/>
            </a:endParaRPr>
          </a:p>
          <a:p>
            <a:pPr marL="262255" indent="-250190">
              <a:lnSpc>
                <a:spcPct val="100000"/>
              </a:lnSpc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dirty="0" sz="2200" spc="-25">
                <a:solidFill>
                  <a:srgbClr val="F0D67E"/>
                </a:solidFill>
                <a:latin typeface="Constantia"/>
                <a:cs typeface="Constantia"/>
              </a:rPr>
              <a:t>API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9966"/>
            <a:ext cx="7158355" cy="38061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Simple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Registration.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Login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With Social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Media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(FB ,</a:t>
            </a:r>
            <a:r>
              <a:rPr dirty="0" sz="2600" spc="-3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google+)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Data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Security and</a:t>
            </a:r>
            <a:r>
              <a:rPr dirty="0" sz="2600" spc="-22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Safety.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Provide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Multiple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Payment</a:t>
            </a:r>
            <a:r>
              <a:rPr dirty="0" sz="2600" spc="-2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Options.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Add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Service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Feedback.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Keep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History Of 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Works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Which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customer</a:t>
            </a:r>
            <a:r>
              <a:rPr dirty="0" sz="2600" spc="-4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Posted.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Globally</a:t>
            </a:r>
            <a:r>
              <a:rPr dirty="0" sz="26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Access.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Backup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Restore</a:t>
            </a:r>
            <a:r>
              <a:rPr dirty="0" sz="2600" spc="-2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Facility.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9415" y="818375"/>
            <a:ext cx="1816989" cy="376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683" y="1531061"/>
            <a:ext cx="15322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">
                <a:solidFill>
                  <a:srgbClr val="FF0000"/>
                </a:solidFill>
              </a:rPr>
              <a:t>D</a:t>
            </a:r>
            <a:r>
              <a:rPr dirty="0" sz="3200" spc="-65">
                <a:solidFill>
                  <a:srgbClr val="FF0000"/>
                </a:solidFill>
              </a:rPr>
              <a:t>a</a:t>
            </a:r>
            <a:r>
              <a:rPr dirty="0" sz="3200" spc="-5">
                <a:solidFill>
                  <a:srgbClr val="FF0000"/>
                </a:solidFill>
              </a:rPr>
              <a:t>yChef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33571" y="789431"/>
            <a:ext cx="2099944" cy="4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800" y="2971800"/>
            <a:ext cx="3429000" cy="1905"/>
          </a:xfrm>
          <a:custGeom>
            <a:avLst/>
            <a:gdLst/>
            <a:ahLst/>
            <a:cxnLst/>
            <a:rect l="l" t="t" r="r" b="b"/>
            <a:pathLst>
              <a:path w="3429000" h="1905">
                <a:moveTo>
                  <a:pt x="0" y="0"/>
                </a:moveTo>
                <a:lnTo>
                  <a:pt x="3429000" y="1650"/>
                </a:lnTo>
              </a:path>
            </a:pathLst>
          </a:custGeom>
          <a:ln w="12700">
            <a:solidFill>
              <a:srgbClr val="A4B5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3361" y="3277361"/>
            <a:ext cx="1676400" cy="609600"/>
          </a:xfrm>
          <a:prstGeom prst="rect">
            <a:avLst/>
          </a:prstGeom>
          <a:solidFill>
            <a:srgbClr val="A4B592"/>
          </a:solidFill>
          <a:ln w="38100">
            <a:solidFill>
              <a:srgbClr val="78846A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Professional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161" y="3353561"/>
            <a:ext cx="1676400" cy="609600"/>
          </a:xfrm>
          <a:prstGeom prst="rect">
            <a:avLst/>
          </a:prstGeom>
          <a:solidFill>
            <a:srgbClr val="A4B592"/>
          </a:solidFill>
          <a:ln w="38100">
            <a:solidFill>
              <a:srgbClr val="78846A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User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4495800"/>
            <a:ext cx="2286000" cy="1905"/>
          </a:xfrm>
          <a:custGeom>
            <a:avLst/>
            <a:gdLst/>
            <a:ahLst/>
            <a:cxnLst/>
            <a:rect l="l" t="t" r="r" b="b"/>
            <a:pathLst>
              <a:path w="2286000" h="1904">
                <a:moveTo>
                  <a:pt x="0" y="0"/>
                </a:moveTo>
                <a:lnTo>
                  <a:pt x="2286000" y="1524"/>
                </a:lnTo>
              </a:path>
            </a:pathLst>
          </a:custGeom>
          <a:ln w="12700">
            <a:solidFill>
              <a:srgbClr val="A4B5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6562" y="5106161"/>
            <a:ext cx="1371600" cy="609600"/>
          </a:xfrm>
          <a:prstGeom prst="rect">
            <a:avLst/>
          </a:prstGeom>
          <a:solidFill>
            <a:srgbClr val="A4B592"/>
          </a:solidFill>
          <a:ln w="38100">
            <a:solidFill>
              <a:srgbClr val="78846A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200"/>
              </a:spcBef>
            </a:pP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Cook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6361" y="5106161"/>
            <a:ext cx="1371600" cy="609600"/>
          </a:xfrm>
          <a:prstGeom prst="rect">
            <a:avLst/>
          </a:prstGeom>
          <a:solidFill>
            <a:srgbClr val="A4B592"/>
          </a:solidFill>
          <a:ln w="38100">
            <a:solidFill>
              <a:srgbClr val="78846A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Maid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9961" y="4420361"/>
            <a:ext cx="1981200" cy="762000"/>
          </a:xfrm>
          <a:prstGeom prst="rect">
            <a:avLst/>
          </a:prstGeom>
          <a:solidFill>
            <a:srgbClr val="A4B592"/>
          </a:solidFill>
          <a:ln w="38100">
            <a:solidFill>
              <a:srgbClr val="78846A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LogIn/SignUp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8361" y="2210561"/>
            <a:ext cx="1295400" cy="381000"/>
          </a:xfrm>
          <a:prstGeom prst="rect">
            <a:avLst/>
          </a:prstGeom>
          <a:solidFill>
            <a:srgbClr val="A4B592"/>
          </a:solidFill>
          <a:ln w="38100">
            <a:solidFill>
              <a:srgbClr val="78846A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247015">
              <a:lnSpc>
                <a:spcPct val="100000"/>
              </a:lnSpc>
              <a:spcBef>
                <a:spcPts val="295"/>
              </a:spcBef>
            </a:pP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Register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00911" y="3867911"/>
            <a:ext cx="2705100" cy="1257300"/>
            <a:chOff x="1200911" y="3867911"/>
            <a:chExt cx="2705100" cy="1257300"/>
          </a:xfrm>
        </p:grpSpPr>
        <p:sp>
          <p:nvSpPr>
            <p:cNvPr id="13" name="object 13"/>
            <p:cNvSpPr/>
            <p:nvPr/>
          </p:nvSpPr>
          <p:spPr>
            <a:xfrm>
              <a:off x="3582161" y="4496561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228600" y="0"/>
                  </a:moveTo>
                  <a:lnTo>
                    <a:pt x="76200" y="0"/>
                  </a:lnTo>
                  <a:lnTo>
                    <a:pt x="76200" y="457200"/>
                  </a:lnTo>
                  <a:lnTo>
                    <a:pt x="0" y="457200"/>
                  </a:lnTo>
                  <a:lnTo>
                    <a:pt x="152400" y="609600"/>
                  </a:lnTo>
                  <a:lnTo>
                    <a:pt x="30480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82161" y="4496561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457200"/>
                  </a:lnTo>
                  <a:lnTo>
                    <a:pt x="304800" y="457200"/>
                  </a:lnTo>
                  <a:lnTo>
                    <a:pt x="152400" y="60960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19961" y="4496561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228600" y="0"/>
                  </a:moveTo>
                  <a:lnTo>
                    <a:pt x="76200" y="0"/>
                  </a:lnTo>
                  <a:lnTo>
                    <a:pt x="76200" y="457200"/>
                  </a:lnTo>
                  <a:lnTo>
                    <a:pt x="0" y="457200"/>
                  </a:lnTo>
                  <a:lnTo>
                    <a:pt x="152400" y="609600"/>
                  </a:lnTo>
                  <a:lnTo>
                    <a:pt x="30480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961" y="4496561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457200"/>
                  </a:lnTo>
                  <a:lnTo>
                    <a:pt x="304800" y="457200"/>
                  </a:lnTo>
                  <a:lnTo>
                    <a:pt x="152400" y="60960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62961" y="3886961"/>
              <a:ext cx="274320" cy="609600"/>
            </a:xfrm>
            <a:custGeom>
              <a:avLst/>
              <a:gdLst/>
              <a:ahLst/>
              <a:cxnLst/>
              <a:rect l="l" t="t" r="r" b="b"/>
              <a:pathLst>
                <a:path w="274319" h="609600">
                  <a:moveTo>
                    <a:pt x="205739" y="0"/>
                  </a:moveTo>
                  <a:lnTo>
                    <a:pt x="68580" y="0"/>
                  </a:lnTo>
                  <a:lnTo>
                    <a:pt x="68580" y="472439"/>
                  </a:lnTo>
                  <a:lnTo>
                    <a:pt x="0" y="472439"/>
                  </a:lnTo>
                  <a:lnTo>
                    <a:pt x="137160" y="609600"/>
                  </a:lnTo>
                  <a:lnTo>
                    <a:pt x="274319" y="472439"/>
                  </a:lnTo>
                  <a:lnTo>
                    <a:pt x="205739" y="47243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62961" y="3886961"/>
              <a:ext cx="274320" cy="609600"/>
            </a:xfrm>
            <a:custGeom>
              <a:avLst/>
              <a:gdLst/>
              <a:ahLst/>
              <a:cxnLst/>
              <a:rect l="l" t="t" r="r" b="b"/>
              <a:pathLst>
                <a:path w="274319" h="609600">
                  <a:moveTo>
                    <a:pt x="0" y="472439"/>
                  </a:moveTo>
                  <a:lnTo>
                    <a:pt x="68580" y="472439"/>
                  </a:lnTo>
                  <a:lnTo>
                    <a:pt x="68580" y="0"/>
                  </a:lnTo>
                  <a:lnTo>
                    <a:pt x="205739" y="0"/>
                  </a:lnTo>
                  <a:lnTo>
                    <a:pt x="205739" y="472439"/>
                  </a:lnTo>
                  <a:lnTo>
                    <a:pt x="274319" y="472439"/>
                  </a:lnTo>
                  <a:lnTo>
                    <a:pt x="137160" y="609600"/>
                  </a:lnTo>
                  <a:lnTo>
                    <a:pt x="0" y="472439"/>
                  </a:lnTo>
                  <a:close/>
                </a:path>
              </a:pathLst>
            </a:custGeom>
            <a:ln w="38100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496311" y="2572511"/>
            <a:ext cx="3619500" cy="800100"/>
            <a:chOff x="2496311" y="2572511"/>
            <a:chExt cx="3619500" cy="800100"/>
          </a:xfrm>
        </p:grpSpPr>
        <p:sp>
          <p:nvSpPr>
            <p:cNvPr id="20" name="object 20"/>
            <p:cNvSpPr/>
            <p:nvPr/>
          </p:nvSpPr>
          <p:spPr>
            <a:xfrm>
              <a:off x="4191761" y="259156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91761" y="259156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15361" y="29725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71450" y="0"/>
                  </a:moveTo>
                  <a:lnTo>
                    <a:pt x="57150" y="0"/>
                  </a:lnTo>
                  <a:lnTo>
                    <a:pt x="57150" y="190500"/>
                  </a:lnTo>
                  <a:lnTo>
                    <a:pt x="0" y="190500"/>
                  </a:lnTo>
                  <a:lnTo>
                    <a:pt x="114300" y="304800"/>
                  </a:lnTo>
                  <a:lnTo>
                    <a:pt x="228600" y="190500"/>
                  </a:lnTo>
                  <a:lnTo>
                    <a:pt x="171450" y="1905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15361" y="29725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90500"/>
                  </a:moveTo>
                  <a:lnTo>
                    <a:pt x="57150" y="1905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190500"/>
                  </a:lnTo>
                  <a:lnTo>
                    <a:pt x="228600" y="190500"/>
                  </a:lnTo>
                  <a:lnTo>
                    <a:pt x="114300" y="304800"/>
                  </a:lnTo>
                  <a:lnTo>
                    <a:pt x="0" y="190500"/>
                  </a:lnTo>
                  <a:close/>
                </a:path>
              </a:pathLst>
            </a:custGeom>
            <a:ln w="38100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68161" y="2972561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171450" y="0"/>
                  </a:moveTo>
                  <a:lnTo>
                    <a:pt x="57150" y="0"/>
                  </a:lnTo>
                  <a:lnTo>
                    <a:pt x="57150" y="266700"/>
                  </a:lnTo>
                  <a:lnTo>
                    <a:pt x="0" y="266700"/>
                  </a:lnTo>
                  <a:lnTo>
                    <a:pt x="114300" y="381000"/>
                  </a:lnTo>
                  <a:lnTo>
                    <a:pt x="228600" y="266700"/>
                  </a:lnTo>
                  <a:lnTo>
                    <a:pt x="171450" y="2667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68161" y="2972561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266700"/>
                  </a:moveTo>
                  <a:lnTo>
                    <a:pt x="57150" y="2667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266700"/>
                  </a:lnTo>
                  <a:lnTo>
                    <a:pt x="228600" y="266700"/>
                  </a:lnTo>
                  <a:lnTo>
                    <a:pt x="114300" y="381000"/>
                  </a:lnTo>
                  <a:lnTo>
                    <a:pt x="0" y="266700"/>
                  </a:lnTo>
                  <a:close/>
                </a:path>
              </a:pathLst>
            </a:custGeom>
            <a:ln w="38100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5925311" y="3944111"/>
            <a:ext cx="342900" cy="495300"/>
            <a:chOff x="5925311" y="3944111"/>
            <a:chExt cx="342900" cy="495300"/>
          </a:xfrm>
        </p:grpSpPr>
        <p:sp>
          <p:nvSpPr>
            <p:cNvPr id="27" name="object 27"/>
            <p:cNvSpPr/>
            <p:nvPr/>
          </p:nvSpPr>
          <p:spPr>
            <a:xfrm>
              <a:off x="5944361" y="3963161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228600" y="0"/>
                  </a:moveTo>
                  <a:lnTo>
                    <a:pt x="76200" y="0"/>
                  </a:lnTo>
                  <a:lnTo>
                    <a:pt x="76200" y="304800"/>
                  </a:lnTo>
                  <a:lnTo>
                    <a:pt x="0" y="304800"/>
                  </a:lnTo>
                  <a:lnTo>
                    <a:pt x="152400" y="457200"/>
                  </a:lnTo>
                  <a:lnTo>
                    <a:pt x="30480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44361" y="3963161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304800" y="304800"/>
                  </a:lnTo>
                  <a:lnTo>
                    <a:pt x="152400" y="45720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4267961" y="1981961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67961" y="19819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57150" y="1143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114300"/>
                </a:lnTo>
                <a:lnTo>
                  <a:pt x="228600" y="11430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38100">
            <a:solidFill>
              <a:srgbClr val="78846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5938"/>
            <a:ext cx="7488555" cy="1215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DayChef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works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on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standardized, blue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collared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services,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where</a:t>
            </a:r>
            <a:r>
              <a:rPr dirty="0" sz="26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you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just</a:t>
            </a:r>
            <a:r>
              <a:rPr dirty="0" sz="2600" spc="-1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want</a:t>
            </a:r>
            <a:r>
              <a:rPr dirty="0" sz="26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job</a:t>
            </a:r>
            <a:r>
              <a:rPr dirty="0" sz="26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done,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you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can 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directly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book</a:t>
            </a:r>
            <a:r>
              <a:rPr dirty="0" sz="26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pay</a:t>
            </a:r>
            <a:r>
              <a:rPr dirty="0"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6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service.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5516" y="789431"/>
            <a:ext cx="3380867" cy="4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3124200"/>
            <a:ext cx="7010400" cy="3172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96313"/>
            <a:ext cx="7955280" cy="4142104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1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 most important factor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of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marketing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technique</a:t>
            </a:r>
            <a:r>
              <a:rPr dirty="0" sz="2600" spc="-4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for  companies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like DayChef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Word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Of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Mouth.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So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  most part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of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promotion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involves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people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talking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about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it. Other than that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we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use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social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media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for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  promotion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by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 mode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600" spc="-3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advertisement.</a:t>
            </a:r>
            <a:endParaRPr sz="2600">
              <a:latin typeface="Constantia"/>
              <a:cs typeface="Constantia"/>
            </a:endParaRPr>
          </a:p>
          <a:p>
            <a:pPr marL="286385" marR="360045" indent="-274320">
              <a:lnSpc>
                <a:spcPts val="2810"/>
              </a:lnSpc>
              <a:spcBef>
                <a:spcPts val="64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Target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market</a:t>
            </a:r>
            <a:r>
              <a:rPr dirty="0"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divided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into</a:t>
            </a:r>
            <a:r>
              <a:rPr dirty="0" sz="2600" spc="-1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different</a:t>
            </a:r>
            <a:r>
              <a:rPr dirty="0" sz="26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segments</a:t>
            </a:r>
            <a:r>
              <a:rPr dirty="0" sz="26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say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students,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working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people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600" spc="-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example,</a:t>
            </a:r>
            <a:endParaRPr sz="2600">
              <a:latin typeface="Constantia"/>
              <a:cs typeface="Constantia"/>
            </a:endParaRPr>
          </a:p>
          <a:p>
            <a:pPr marL="286385" marR="39370" indent="55880">
              <a:lnSpc>
                <a:spcPts val="2810"/>
              </a:lnSpc>
              <a:spcBef>
                <a:spcPts val="600"/>
              </a:spcBef>
            </a:pP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6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most</a:t>
            </a:r>
            <a:r>
              <a:rPr dirty="0" sz="26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600" spc="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students</a:t>
            </a:r>
            <a:r>
              <a:rPr dirty="0" sz="2600" spc="-1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group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there</a:t>
            </a:r>
            <a:r>
              <a:rPr dirty="0" sz="2600" spc="-1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used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6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6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link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in the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top right corner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of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their facebook screens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with 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cooked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food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images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saying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‘Missing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Home</a:t>
            </a:r>
            <a:r>
              <a:rPr dirty="0" sz="2600" spc="-2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Cooked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2765"/>
              </a:lnSpc>
            </a:pP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Food’</a:t>
            </a: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which</a:t>
            </a:r>
            <a:r>
              <a:rPr dirty="0" sz="2600" spc="-1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created</a:t>
            </a:r>
            <a:r>
              <a:rPr dirty="0" sz="26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curiosity</a:t>
            </a:r>
            <a:r>
              <a:rPr dirty="0" sz="26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among</a:t>
            </a: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1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people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3204" y="789431"/>
            <a:ext cx="4861941" cy="52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21538"/>
            <a:ext cx="7861934" cy="12147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FFFFFF"/>
                </a:solidFill>
              </a:rPr>
              <a:t>living </a:t>
            </a:r>
            <a:r>
              <a:rPr dirty="0" sz="2600" spc="-30">
                <a:solidFill>
                  <a:srgbClr val="FFFFFF"/>
                </a:solidFill>
              </a:rPr>
              <a:t>away </a:t>
            </a:r>
            <a:r>
              <a:rPr dirty="0" sz="2600" spc="-10">
                <a:solidFill>
                  <a:srgbClr val="FFFFFF"/>
                </a:solidFill>
              </a:rPr>
              <a:t>from </a:t>
            </a:r>
            <a:r>
              <a:rPr dirty="0" sz="2600" spc="-5">
                <a:solidFill>
                  <a:srgbClr val="FFFFFF"/>
                </a:solidFill>
              </a:rPr>
              <a:t>their houses </a:t>
            </a:r>
            <a:r>
              <a:rPr dirty="0" sz="2600">
                <a:solidFill>
                  <a:srgbClr val="FFFFFF"/>
                </a:solidFill>
              </a:rPr>
              <a:t>and </a:t>
            </a:r>
            <a:r>
              <a:rPr dirty="0" sz="2600" spc="-5">
                <a:solidFill>
                  <a:srgbClr val="FFFFFF"/>
                </a:solidFill>
              </a:rPr>
              <a:t>the </a:t>
            </a:r>
            <a:r>
              <a:rPr dirty="0" sz="2600">
                <a:solidFill>
                  <a:srgbClr val="FFFFFF"/>
                </a:solidFill>
              </a:rPr>
              <a:t>fuss </a:t>
            </a:r>
            <a:r>
              <a:rPr dirty="0" sz="2600" spc="-10">
                <a:solidFill>
                  <a:srgbClr val="FFFFFF"/>
                </a:solidFill>
              </a:rPr>
              <a:t>having </a:t>
            </a:r>
            <a:r>
              <a:rPr dirty="0" sz="2600" spc="-5">
                <a:solidFill>
                  <a:srgbClr val="FFFFFF"/>
                </a:solidFill>
              </a:rPr>
              <a:t>been  </a:t>
            </a:r>
            <a:r>
              <a:rPr dirty="0" sz="2600" spc="-15">
                <a:solidFill>
                  <a:srgbClr val="FFFFFF"/>
                </a:solidFill>
              </a:rPr>
              <a:t>created</a:t>
            </a:r>
            <a:r>
              <a:rPr dirty="0" sz="2600" spc="-4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they</a:t>
            </a:r>
            <a:r>
              <a:rPr dirty="0" sz="2600" spc="-120">
                <a:solidFill>
                  <a:srgbClr val="FFFFFF"/>
                </a:solidFill>
              </a:rPr>
              <a:t> </a:t>
            </a:r>
            <a:r>
              <a:rPr dirty="0" sz="2600" spc="-15">
                <a:solidFill>
                  <a:srgbClr val="FFFFFF"/>
                </a:solidFill>
              </a:rPr>
              <a:t>acquired</a:t>
            </a:r>
            <a:r>
              <a:rPr dirty="0" sz="2600" spc="-70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a</a:t>
            </a:r>
            <a:r>
              <a:rPr dirty="0" sz="2600" spc="-60">
                <a:solidFill>
                  <a:srgbClr val="FFFFFF"/>
                </a:solidFill>
              </a:rPr>
              <a:t> </a:t>
            </a:r>
            <a:r>
              <a:rPr dirty="0" sz="2600" spc="-25">
                <a:solidFill>
                  <a:srgbClr val="FFFFFF"/>
                </a:solidFill>
              </a:rPr>
              <a:t>large</a:t>
            </a:r>
            <a:r>
              <a:rPr dirty="0" sz="2600" spc="-120">
                <a:solidFill>
                  <a:srgbClr val="FFFFFF"/>
                </a:solidFill>
              </a:rPr>
              <a:t> </a:t>
            </a:r>
            <a:r>
              <a:rPr dirty="0" sz="2600" spc="-10">
                <a:solidFill>
                  <a:srgbClr val="FFFFFF"/>
                </a:solidFill>
              </a:rPr>
              <a:t>share</a:t>
            </a:r>
            <a:r>
              <a:rPr dirty="0" sz="2600" spc="-114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of</a:t>
            </a:r>
            <a:r>
              <a:rPr dirty="0" sz="2600" spc="55">
                <a:solidFill>
                  <a:srgbClr val="FFFFFF"/>
                </a:solidFill>
              </a:rPr>
              <a:t> </a:t>
            </a:r>
            <a:r>
              <a:rPr dirty="0" sz="2600" spc="-20">
                <a:solidFill>
                  <a:srgbClr val="FFFFFF"/>
                </a:solidFill>
              </a:rPr>
              <a:t>market</a:t>
            </a:r>
            <a:r>
              <a:rPr dirty="0" sz="2600" spc="-6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in</a:t>
            </a:r>
            <a:r>
              <a:rPr dirty="0" sz="2600" spc="-40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most</a:t>
            </a:r>
            <a:r>
              <a:rPr dirty="0" sz="2600" spc="-145">
                <a:solidFill>
                  <a:srgbClr val="FFFFFF"/>
                </a:solidFill>
              </a:rPr>
              <a:t> </a:t>
            </a:r>
            <a:r>
              <a:rPr dirty="0" sz="2600">
                <a:solidFill>
                  <a:srgbClr val="FFFFFF"/>
                </a:solidFill>
              </a:rPr>
              <a:t>of  </a:t>
            </a:r>
            <a:r>
              <a:rPr dirty="0" sz="2600" spc="-5">
                <a:solidFill>
                  <a:srgbClr val="FFFFFF"/>
                </a:solidFill>
              </a:rPr>
              <a:t>the </a:t>
            </a:r>
            <a:r>
              <a:rPr dirty="0" sz="2600">
                <a:solidFill>
                  <a:srgbClr val="FFFFFF"/>
                </a:solidFill>
              </a:rPr>
              <a:t>student</a:t>
            </a:r>
            <a:r>
              <a:rPr dirty="0" sz="2600" spc="-295">
                <a:solidFill>
                  <a:srgbClr val="FFFFFF"/>
                </a:solidFill>
              </a:rPr>
              <a:t> </a:t>
            </a:r>
            <a:r>
              <a:rPr dirty="0" sz="2600" spc="-5">
                <a:solidFill>
                  <a:srgbClr val="FFFFFF"/>
                </a:solidFill>
              </a:rPr>
              <a:t>areas!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685800" y="2209800"/>
            <a:ext cx="7924800" cy="386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ashish jain</dc:creator>
  <dc:title>Slide 1</dc:title>
  <dcterms:created xsi:type="dcterms:W3CDTF">2020-07-07T04:28:04Z</dcterms:created>
  <dcterms:modified xsi:type="dcterms:W3CDTF">2020-07-07T04:28:04Z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2020-07-07T00:00:00Z</vt:filetime>
  </property>
</Properties>
</file>