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7" r:id="rId1"/>
  </p:sldMasterIdLst>
  <p:notesMasterIdLst>
    <p:notesMasterId r:id="rId22"/>
  </p:notesMasterIdLst>
  <p:sldIdLst>
    <p:sldId id="256" r:id="rId2"/>
    <p:sldId id="278" r:id="rId3"/>
    <p:sldId id="276" r:id="rId4"/>
    <p:sldId id="257" r:id="rId5"/>
    <p:sldId id="258" r:id="rId6"/>
    <p:sldId id="259" r:id="rId7"/>
    <p:sldId id="260" r:id="rId8"/>
    <p:sldId id="261" r:id="rId9"/>
    <p:sldId id="262" r:id="rId10"/>
    <p:sldId id="263" r:id="rId11"/>
    <p:sldId id="264" r:id="rId12"/>
    <p:sldId id="265" r:id="rId13"/>
    <p:sldId id="266" r:id="rId14"/>
    <p:sldId id="279" r:id="rId15"/>
    <p:sldId id="267" r:id="rId16"/>
    <p:sldId id="277" r:id="rId17"/>
    <p:sldId id="275" r:id="rId18"/>
    <p:sldId id="269" r:id="rId19"/>
    <p:sldId id="270" r:id="rId20"/>
    <p:sldId id="271"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autoAdjust="0"/>
    <p:restoredTop sz="94660"/>
  </p:normalViewPr>
  <p:slideViewPr>
    <p:cSldViewPr snapToGrid="0">
      <p:cViewPr varScale="1">
        <p:scale>
          <a:sx n="138" d="100"/>
          <a:sy n="138" d="100"/>
        </p:scale>
        <p:origin x="98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a08d784b35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a08d784b3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a08d784b35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a08d784b35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a08d784b3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a08d784b3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a08d784b3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a08d784b3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a08d784b35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a08d784b3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a08d784b3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a08d784b3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a08d784b3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a08d784b3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a08d784b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a08d784b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a08d784b3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a08d784b3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a08d784b3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a08d784b3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a08d784b3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a08d784b3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a08d784b35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a08d784b3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a08d784b3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a08d784b3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a08d784b35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a08d784b3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3729663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051768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9600812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7576374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4898726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1243822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511113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3004560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003370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5359230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8932576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2542856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6535971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6897305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66784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1889438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Date Placeholder 4"/>
          <p:cNvSpPr>
            <a:spLocks noGrp="1"/>
          </p:cNvSpPr>
          <p:nvPr>
            <p:ph type="dt" sz="half" idx="10"/>
          </p:nvPr>
        </p:nvSpPr>
        <p:spPr/>
        <p:txBody>
          <a:bodyPr/>
          <a:lstStyle/>
          <a:p>
            <a:fld id="{B61BEF0D-F0BB-DE4B-95CE-6DB70DBA9567}" type="datetimeFigureOut">
              <a:rPr lang="en-US" smtClean="0"/>
              <a:pPr/>
              <a:t>12/2/2022</a:t>
            </a:fld>
            <a:endParaRPr lang="en-US" dirty="0"/>
          </a:p>
        </p:txBody>
      </p:sp>
    </p:spTree>
    <p:extLst>
      <p:ext uri="{BB962C8B-B14F-4D97-AF65-F5344CB8AC3E}">
        <p14:creationId xmlns:p14="http://schemas.microsoft.com/office/powerpoint/2010/main" val="193362539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12/2/2022</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3211826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IN" dirty="0"/>
              <a:t>Future Sales Prediction</a:t>
            </a:r>
            <a:endParaRPr dirty="0"/>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0"/>
              </a:spcAft>
              <a:buNone/>
            </a:pPr>
            <a:r>
              <a:rPr lang="en-IN" dirty="0"/>
              <a:t>BY:</a:t>
            </a:r>
          </a:p>
          <a:p>
            <a:pPr marL="0" lvl="0" indent="0" algn="ctr" rtl="0">
              <a:spcBef>
                <a:spcPts val="0"/>
              </a:spcBef>
              <a:spcAft>
                <a:spcPts val="0"/>
              </a:spcAft>
              <a:buNone/>
            </a:pPr>
            <a:r>
              <a:rPr lang="en-IN" dirty="0"/>
              <a:t>Mohit Reddy </a:t>
            </a:r>
            <a:r>
              <a:rPr lang="en-IN" dirty="0" err="1"/>
              <a:t>Oduru</a:t>
            </a:r>
            <a:r>
              <a:rPr lang="en-IN" dirty="0"/>
              <a:t> Ramesh mo298</a:t>
            </a:r>
          </a:p>
          <a:p>
            <a:pPr marL="0" lvl="0" indent="0" algn="ctr" rtl="0">
              <a:spcBef>
                <a:spcPts val="0"/>
              </a:spcBef>
              <a:spcAft>
                <a:spcPts val="0"/>
              </a:spcAft>
              <a:buNone/>
            </a:pPr>
            <a:r>
              <a:rPr lang="en-IN" dirty="0"/>
              <a:t>Vishwanath Venkataraman vv425</a:t>
            </a:r>
          </a:p>
          <a:p>
            <a:pPr marL="0" lvl="0" indent="0" algn="ctr" rtl="0">
              <a:spcBef>
                <a:spcPts val="0"/>
              </a:spcBef>
              <a:spcAft>
                <a:spcPts val="0"/>
              </a:spcAft>
              <a:buNone/>
            </a:pPr>
            <a:r>
              <a:rPr lang="en-IN" dirty="0"/>
              <a:t>Rajiv Duve rd364</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Dealing with outliers</a:t>
            </a:r>
            <a:endParaRPr/>
          </a:p>
        </p:txBody>
      </p:sp>
      <p:pic>
        <p:nvPicPr>
          <p:cNvPr id="107" name="Google Shape;107;p20"/>
          <p:cNvPicPr preferRelativeResize="0"/>
          <p:nvPr/>
        </p:nvPicPr>
        <p:blipFill>
          <a:blip r:embed="rId3">
            <a:alphaModFix/>
          </a:blip>
          <a:stretch>
            <a:fillRect/>
          </a:stretch>
        </p:blipFill>
        <p:spPr>
          <a:xfrm>
            <a:off x="311700" y="1338308"/>
            <a:ext cx="7459249" cy="32319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21"/>
          <p:cNvPicPr preferRelativeResize="0"/>
          <p:nvPr/>
        </p:nvPicPr>
        <p:blipFill>
          <a:blip r:embed="rId3">
            <a:alphaModFix/>
          </a:blip>
          <a:stretch>
            <a:fillRect/>
          </a:stretch>
        </p:blipFill>
        <p:spPr>
          <a:xfrm>
            <a:off x="152400" y="707200"/>
            <a:ext cx="8839196" cy="372910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Cleaned Train Dataset</a:t>
            </a:r>
            <a:endParaRPr/>
          </a:p>
        </p:txBody>
      </p:sp>
      <p:pic>
        <p:nvPicPr>
          <p:cNvPr id="118" name="Google Shape;118;p22"/>
          <p:cNvPicPr preferRelativeResize="0"/>
          <p:nvPr/>
        </p:nvPicPr>
        <p:blipFill>
          <a:blip r:embed="rId3">
            <a:alphaModFix/>
          </a:blip>
          <a:stretch>
            <a:fillRect/>
          </a:stretch>
        </p:blipFill>
        <p:spPr>
          <a:xfrm>
            <a:off x="691875" y="1152476"/>
            <a:ext cx="7760251" cy="1322425"/>
          </a:xfrm>
          <a:prstGeom prst="rect">
            <a:avLst/>
          </a:prstGeom>
          <a:noFill/>
          <a:ln>
            <a:noFill/>
          </a:ln>
        </p:spPr>
      </p:pic>
      <p:pic>
        <p:nvPicPr>
          <p:cNvPr id="119" name="Google Shape;119;p22"/>
          <p:cNvPicPr preferRelativeResize="0"/>
          <p:nvPr/>
        </p:nvPicPr>
        <p:blipFill>
          <a:blip r:embed="rId4">
            <a:alphaModFix/>
          </a:blip>
          <a:stretch>
            <a:fillRect/>
          </a:stretch>
        </p:blipFill>
        <p:spPr>
          <a:xfrm>
            <a:off x="691875" y="2643475"/>
            <a:ext cx="6755375" cy="2325026"/>
          </a:xfrm>
          <a:prstGeom prst="rect">
            <a:avLst/>
          </a:prstGeom>
          <a:noFill/>
          <a:ln>
            <a:noFill/>
          </a:ln>
        </p:spPr>
      </p:pic>
      <p:sp>
        <p:nvSpPr>
          <p:cNvPr id="120" name="Google Shape;120;p22"/>
          <p:cNvSpPr/>
          <p:nvPr/>
        </p:nvSpPr>
        <p:spPr>
          <a:xfrm>
            <a:off x="979125" y="3204450"/>
            <a:ext cx="453300" cy="1620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979125" y="3366450"/>
            <a:ext cx="453300" cy="1620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979125" y="3688775"/>
            <a:ext cx="752700" cy="1620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979125" y="4173100"/>
            <a:ext cx="906300" cy="1620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body" idx="1"/>
          </p:nvPr>
        </p:nvSpPr>
        <p:spPr>
          <a:xfrm>
            <a:off x="311700" y="1152475"/>
            <a:ext cx="8419500" cy="1056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a:solidFill>
                  <a:srgbClr val="000000"/>
                </a:solidFill>
              </a:rPr>
              <a:t>We need to predict the number of items sold in November 2015 using </a:t>
            </a:r>
            <a:r>
              <a:rPr lang="en" sz="1400" b="1" i="1">
                <a:solidFill>
                  <a:srgbClr val="000000"/>
                </a:solidFill>
              </a:rPr>
              <a:t>shop_id</a:t>
            </a:r>
            <a:r>
              <a:rPr lang="en" sz="1400">
                <a:solidFill>
                  <a:srgbClr val="000000"/>
                </a:solidFill>
              </a:rPr>
              <a:t> and </a:t>
            </a:r>
            <a:r>
              <a:rPr lang="en" sz="1400" b="1" i="1">
                <a:solidFill>
                  <a:srgbClr val="000000"/>
                </a:solidFill>
              </a:rPr>
              <a:t>item_id</a:t>
            </a:r>
            <a:r>
              <a:rPr lang="en" sz="1400">
                <a:solidFill>
                  <a:srgbClr val="000000"/>
                </a:solidFill>
              </a:rPr>
              <a:t>. So we keep the </a:t>
            </a:r>
            <a:r>
              <a:rPr lang="en" sz="1400" b="1" i="1">
                <a:solidFill>
                  <a:srgbClr val="000000"/>
                </a:solidFill>
              </a:rPr>
              <a:t>shop_id</a:t>
            </a:r>
            <a:r>
              <a:rPr lang="en" sz="1400">
                <a:solidFill>
                  <a:srgbClr val="000000"/>
                </a:solidFill>
              </a:rPr>
              <a:t>, </a:t>
            </a:r>
            <a:r>
              <a:rPr lang="en" sz="1400" b="1" i="1">
                <a:solidFill>
                  <a:srgbClr val="000000"/>
                </a:solidFill>
              </a:rPr>
              <a:t>item_id</a:t>
            </a:r>
            <a:r>
              <a:rPr lang="en" sz="1400">
                <a:solidFill>
                  <a:srgbClr val="000000"/>
                </a:solidFill>
              </a:rPr>
              <a:t>, and </a:t>
            </a:r>
            <a:r>
              <a:rPr lang="en" sz="1400" b="1" i="1">
                <a:solidFill>
                  <a:srgbClr val="000000"/>
                </a:solidFill>
              </a:rPr>
              <a:t>item_cnt_day</a:t>
            </a:r>
            <a:r>
              <a:rPr lang="en" sz="1400">
                <a:solidFill>
                  <a:srgbClr val="000000"/>
                </a:solidFill>
              </a:rPr>
              <a:t> columns in the training set. Additionally, we also keep the </a:t>
            </a:r>
            <a:r>
              <a:rPr lang="en" sz="1400" b="1" i="1">
                <a:solidFill>
                  <a:srgbClr val="000000"/>
                </a:solidFill>
              </a:rPr>
              <a:t>date_block_num</a:t>
            </a:r>
            <a:r>
              <a:rPr lang="en" sz="1400">
                <a:solidFill>
                  <a:srgbClr val="000000"/>
                </a:solidFill>
              </a:rPr>
              <a:t> column as well, since we need information regarding the months since list of shops and products change every month.</a:t>
            </a:r>
            <a:endParaRPr sz="1400"/>
          </a:p>
        </p:txBody>
      </p:sp>
      <p:pic>
        <p:nvPicPr>
          <p:cNvPr id="129" name="Google Shape;129;p23"/>
          <p:cNvPicPr preferRelativeResize="0"/>
          <p:nvPr/>
        </p:nvPicPr>
        <p:blipFill>
          <a:blip r:embed="rId3">
            <a:alphaModFix/>
          </a:blip>
          <a:stretch>
            <a:fillRect/>
          </a:stretch>
        </p:blipFill>
        <p:spPr>
          <a:xfrm>
            <a:off x="942050" y="2571750"/>
            <a:ext cx="7259899" cy="14640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C3A88-2976-064D-539A-F396A57CFBDE}"/>
              </a:ext>
            </a:extLst>
          </p:cNvPr>
          <p:cNvSpPr>
            <a:spLocks noGrp="1"/>
          </p:cNvSpPr>
          <p:nvPr>
            <p:ph type="title"/>
          </p:nvPr>
        </p:nvSpPr>
        <p:spPr/>
        <p:txBody>
          <a:bodyPr>
            <a:normAutofit fontScale="90000"/>
          </a:bodyPr>
          <a:lstStyle/>
          <a:p>
            <a:r>
              <a:rPr lang="en-IN" dirty="0"/>
              <a:t>K-Means Attempt</a:t>
            </a:r>
          </a:p>
        </p:txBody>
      </p:sp>
      <p:sp>
        <p:nvSpPr>
          <p:cNvPr id="3" name="Text Placeholder 2">
            <a:extLst>
              <a:ext uri="{FF2B5EF4-FFF2-40B4-BE49-F238E27FC236}">
                <a16:creationId xmlns:a16="http://schemas.microsoft.com/office/drawing/2014/main" id="{49D96320-0E2E-6673-5158-847614D3B2C0}"/>
              </a:ext>
            </a:extLst>
          </p:cNvPr>
          <p:cNvSpPr>
            <a:spLocks noGrp="1"/>
          </p:cNvSpPr>
          <p:nvPr>
            <p:ph type="body" idx="1"/>
          </p:nvPr>
        </p:nvSpPr>
        <p:spPr/>
        <p:txBody>
          <a:bodyPr/>
          <a:lstStyle/>
          <a:p>
            <a:r>
              <a:rPr lang="en-IN" dirty="0"/>
              <a:t>We tried use KNN, but groups formed does not give any valuable inference</a:t>
            </a:r>
          </a:p>
        </p:txBody>
      </p:sp>
      <p:pic>
        <p:nvPicPr>
          <p:cNvPr id="7" name="Picture 6">
            <a:extLst>
              <a:ext uri="{FF2B5EF4-FFF2-40B4-BE49-F238E27FC236}">
                <a16:creationId xmlns:a16="http://schemas.microsoft.com/office/drawing/2014/main" id="{EB8121A6-FB8A-F04A-2C2B-21AF41775617}"/>
              </a:ext>
            </a:extLst>
          </p:cNvPr>
          <p:cNvPicPr>
            <a:picLocks noChangeAspect="1"/>
          </p:cNvPicPr>
          <p:nvPr/>
        </p:nvPicPr>
        <p:blipFill>
          <a:blip r:embed="rId2"/>
          <a:stretch>
            <a:fillRect/>
          </a:stretch>
        </p:blipFill>
        <p:spPr>
          <a:xfrm>
            <a:off x="118393" y="1597984"/>
            <a:ext cx="4246741" cy="2525381"/>
          </a:xfrm>
          <a:prstGeom prst="rect">
            <a:avLst/>
          </a:prstGeom>
        </p:spPr>
      </p:pic>
      <p:pic>
        <p:nvPicPr>
          <p:cNvPr id="9" name="Picture 8">
            <a:extLst>
              <a:ext uri="{FF2B5EF4-FFF2-40B4-BE49-F238E27FC236}">
                <a16:creationId xmlns:a16="http://schemas.microsoft.com/office/drawing/2014/main" id="{6196D3E9-3055-9B94-295D-71B9CAAD2DB1}"/>
              </a:ext>
            </a:extLst>
          </p:cNvPr>
          <p:cNvPicPr>
            <a:picLocks noChangeAspect="1"/>
          </p:cNvPicPr>
          <p:nvPr/>
        </p:nvPicPr>
        <p:blipFill>
          <a:blip r:embed="rId3"/>
          <a:stretch>
            <a:fillRect/>
          </a:stretch>
        </p:blipFill>
        <p:spPr>
          <a:xfrm>
            <a:off x="2605122" y="1572928"/>
            <a:ext cx="2783556" cy="2575492"/>
          </a:xfrm>
          <a:prstGeom prst="rect">
            <a:avLst/>
          </a:prstGeom>
        </p:spPr>
      </p:pic>
      <p:pic>
        <p:nvPicPr>
          <p:cNvPr id="11" name="Picture 10">
            <a:extLst>
              <a:ext uri="{FF2B5EF4-FFF2-40B4-BE49-F238E27FC236}">
                <a16:creationId xmlns:a16="http://schemas.microsoft.com/office/drawing/2014/main" id="{C8ED4FFD-A2A7-96F6-6B2B-EAB560613484}"/>
              </a:ext>
            </a:extLst>
          </p:cNvPr>
          <p:cNvPicPr>
            <a:picLocks noChangeAspect="1"/>
          </p:cNvPicPr>
          <p:nvPr/>
        </p:nvPicPr>
        <p:blipFill>
          <a:blip r:embed="rId4"/>
          <a:stretch>
            <a:fillRect/>
          </a:stretch>
        </p:blipFill>
        <p:spPr>
          <a:xfrm>
            <a:off x="5092512" y="1636504"/>
            <a:ext cx="3032386" cy="1870491"/>
          </a:xfrm>
          <a:prstGeom prst="rect">
            <a:avLst/>
          </a:prstGeom>
        </p:spPr>
      </p:pic>
    </p:spTree>
    <p:extLst>
      <p:ext uri="{BB962C8B-B14F-4D97-AF65-F5344CB8AC3E}">
        <p14:creationId xmlns:p14="http://schemas.microsoft.com/office/powerpoint/2010/main" val="4212683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Simple Linear Regression</a:t>
            </a:r>
            <a:endParaRPr/>
          </a:p>
        </p:txBody>
      </p:sp>
      <p:pic>
        <p:nvPicPr>
          <p:cNvPr id="135" name="Google Shape;135;p24"/>
          <p:cNvPicPr preferRelativeResize="0"/>
          <p:nvPr/>
        </p:nvPicPr>
        <p:blipFill>
          <a:blip r:embed="rId3">
            <a:alphaModFix/>
          </a:blip>
          <a:stretch>
            <a:fillRect/>
          </a:stretch>
        </p:blipFill>
        <p:spPr>
          <a:xfrm>
            <a:off x="1932650" y="1404800"/>
            <a:ext cx="4581525" cy="2590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50AC-9E0D-345D-7490-8272384D6259}"/>
              </a:ext>
            </a:extLst>
          </p:cNvPr>
          <p:cNvSpPr>
            <a:spLocks noGrp="1"/>
          </p:cNvSpPr>
          <p:nvPr>
            <p:ph type="title"/>
          </p:nvPr>
        </p:nvSpPr>
        <p:spPr/>
        <p:txBody>
          <a:bodyPr>
            <a:normAutofit fontScale="90000"/>
          </a:bodyPr>
          <a:lstStyle/>
          <a:p>
            <a:r>
              <a:rPr lang="en-IN" dirty="0"/>
              <a:t>Non-linear regression </a:t>
            </a:r>
            <a:r>
              <a:rPr lang="en-IN" dirty="0" err="1"/>
              <a:t>upto</a:t>
            </a:r>
            <a:r>
              <a:rPr lang="en-IN" dirty="0"/>
              <a:t> 5 degrees</a:t>
            </a:r>
            <a:br>
              <a:rPr lang="en-IN" dirty="0"/>
            </a:br>
            <a:endParaRPr lang="en-IN" dirty="0"/>
          </a:p>
        </p:txBody>
      </p:sp>
      <p:sp>
        <p:nvSpPr>
          <p:cNvPr id="3" name="Text Placeholder 2">
            <a:extLst>
              <a:ext uri="{FF2B5EF4-FFF2-40B4-BE49-F238E27FC236}">
                <a16:creationId xmlns:a16="http://schemas.microsoft.com/office/drawing/2014/main" id="{BF6645DF-616E-3001-4448-64BDC239DC7F}"/>
              </a:ext>
            </a:extLst>
          </p:cNvPr>
          <p:cNvSpPr>
            <a:spLocks noGrp="1"/>
          </p:cNvSpPr>
          <p:nvPr>
            <p:ph type="body" idx="1"/>
          </p:nvPr>
        </p:nvSpPr>
        <p:spPr/>
        <p:txBody>
          <a:bodyPr/>
          <a:lstStyle/>
          <a:p>
            <a:endParaRPr lang="en-IN" dirty="0"/>
          </a:p>
        </p:txBody>
      </p:sp>
      <p:pic>
        <p:nvPicPr>
          <p:cNvPr id="4" name="Google Shape;141;p25">
            <a:extLst>
              <a:ext uri="{FF2B5EF4-FFF2-40B4-BE49-F238E27FC236}">
                <a16:creationId xmlns:a16="http://schemas.microsoft.com/office/drawing/2014/main" id="{B2FABD5E-82CC-294F-0185-1C37B61FCEDB}"/>
              </a:ext>
            </a:extLst>
          </p:cNvPr>
          <p:cNvPicPr preferRelativeResize="0"/>
          <p:nvPr/>
        </p:nvPicPr>
        <p:blipFill>
          <a:blip r:embed="rId2">
            <a:alphaModFix/>
          </a:blip>
          <a:stretch>
            <a:fillRect/>
          </a:stretch>
        </p:blipFill>
        <p:spPr>
          <a:xfrm>
            <a:off x="311700" y="1152475"/>
            <a:ext cx="7583576" cy="2204100"/>
          </a:xfrm>
          <a:prstGeom prst="rect">
            <a:avLst/>
          </a:prstGeom>
          <a:noFill/>
          <a:ln>
            <a:noFill/>
          </a:ln>
        </p:spPr>
      </p:pic>
    </p:spTree>
    <p:extLst>
      <p:ext uri="{BB962C8B-B14F-4D97-AF65-F5344CB8AC3E}">
        <p14:creationId xmlns:p14="http://schemas.microsoft.com/office/powerpoint/2010/main" val="1123085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1324D-849E-A3BF-874C-25933C613FC9}"/>
              </a:ext>
            </a:extLst>
          </p:cNvPr>
          <p:cNvSpPr>
            <a:spLocks noGrp="1"/>
          </p:cNvSpPr>
          <p:nvPr>
            <p:ph type="title"/>
          </p:nvPr>
        </p:nvSpPr>
        <p:spPr/>
        <p:txBody>
          <a:bodyPr>
            <a:normAutofit fontScale="90000"/>
          </a:bodyPr>
          <a:lstStyle/>
          <a:p>
            <a:r>
              <a:rPr lang="en-IN" dirty="0"/>
              <a:t>Improvement 1 – Training Particular Month</a:t>
            </a:r>
          </a:p>
        </p:txBody>
      </p:sp>
      <p:sp>
        <p:nvSpPr>
          <p:cNvPr id="3" name="Text Placeholder 2">
            <a:extLst>
              <a:ext uri="{FF2B5EF4-FFF2-40B4-BE49-F238E27FC236}">
                <a16:creationId xmlns:a16="http://schemas.microsoft.com/office/drawing/2014/main" id="{11B6E5F4-3264-1E1C-769A-FEC05135DA80}"/>
              </a:ext>
            </a:extLst>
          </p:cNvPr>
          <p:cNvSpPr>
            <a:spLocks noGrp="1"/>
          </p:cNvSpPr>
          <p:nvPr>
            <p:ph type="body"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We filtered the training data to contain only data for the month October (2013 &amp; 2014) and tested it against October 2015</a:t>
            </a:r>
          </a:p>
        </p:txBody>
      </p:sp>
      <p:pic>
        <p:nvPicPr>
          <p:cNvPr id="5" name="Picture 4">
            <a:extLst>
              <a:ext uri="{FF2B5EF4-FFF2-40B4-BE49-F238E27FC236}">
                <a16:creationId xmlns:a16="http://schemas.microsoft.com/office/drawing/2014/main" id="{5FA47640-674D-728C-19FC-9BD0893732CF}"/>
              </a:ext>
            </a:extLst>
          </p:cNvPr>
          <p:cNvPicPr>
            <a:picLocks noChangeAspect="1"/>
          </p:cNvPicPr>
          <p:nvPr/>
        </p:nvPicPr>
        <p:blipFill>
          <a:blip r:embed="rId2"/>
          <a:stretch>
            <a:fillRect/>
          </a:stretch>
        </p:blipFill>
        <p:spPr>
          <a:xfrm>
            <a:off x="394237" y="1152475"/>
            <a:ext cx="7149590" cy="1890868"/>
          </a:xfrm>
          <a:prstGeom prst="rect">
            <a:avLst/>
          </a:prstGeom>
        </p:spPr>
      </p:pic>
    </p:spTree>
    <p:extLst>
      <p:ext uri="{BB962C8B-B14F-4D97-AF65-F5344CB8AC3E}">
        <p14:creationId xmlns:p14="http://schemas.microsoft.com/office/powerpoint/2010/main" val="3589357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Improvement 2 - Reshaping Data</a:t>
            </a:r>
            <a:endParaRPr dirty="0"/>
          </a:p>
        </p:txBody>
      </p:sp>
      <p:sp>
        <p:nvSpPr>
          <p:cNvPr id="147" name="Google Shape;147;p2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IN" dirty="0"/>
              <a:t>Steps taken:</a:t>
            </a:r>
          </a:p>
          <a:p>
            <a:pPr marL="285750" indent="-285750">
              <a:spcAft>
                <a:spcPts val="1200"/>
              </a:spcAft>
            </a:pPr>
            <a:r>
              <a:rPr lang="en-IN" dirty="0"/>
              <a:t>Pivoted the table</a:t>
            </a:r>
          </a:p>
        </p:txBody>
      </p:sp>
      <p:pic>
        <p:nvPicPr>
          <p:cNvPr id="3" name="Picture 2">
            <a:extLst>
              <a:ext uri="{FF2B5EF4-FFF2-40B4-BE49-F238E27FC236}">
                <a16:creationId xmlns:a16="http://schemas.microsoft.com/office/drawing/2014/main" id="{8A409769-A073-769C-6FB9-D2493437EB67}"/>
              </a:ext>
            </a:extLst>
          </p:cNvPr>
          <p:cNvPicPr>
            <a:picLocks noChangeAspect="1"/>
          </p:cNvPicPr>
          <p:nvPr/>
        </p:nvPicPr>
        <p:blipFill>
          <a:blip r:embed="rId3"/>
          <a:stretch>
            <a:fillRect/>
          </a:stretch>
        </p:blipFill>
        <p:spPr>
          <a:xfrm>
            <a:off x="2521527" y="1152475"/>
            <a:ext cx="3593467" cy="33272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Reshaping cont.</a:t>
            </a:r>
            <a:endParaRPr dirty="0"/>
          </a:p>
        </p:txBody>
      </p:sp>
      <p:sp>
        <p:nvSpPr>
          <p:cNvPr id="153" name="Google Shape;153;p27"/>
          <p:cNvSpPr txBox="1">
            <a:spLocks noGrp="1"/>
          </p:cNvSpPr>
          <p:nvPr>
            <p:ph type="body" idx="1"/>
          </p:nvPr>
        </p:nvSpPr>
        <p:spPr>
          <a:xfrm>
            <a:off x="311700" y="1152475"/>
            <a:ext cx="6284172"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lang="en-IN" dirty="0"/>
          </a:p>
          <a:p>
            <a:pPr marL="0" lvl="0" indent="0" algn="l" rtl="0">
              <a:spcBef>
                <a:spcPts val="0"/>
              </a:spcBef>
              <a:spcAft>
                <a:spcPts val="1200"/>
              </a:spcAft>
              <a:buNone/>
            </a:pPr>
            <a:endParaRPr lang="en-IN" dirty="0"/>
          </a:p>
          <a:p>
            <a:pPr marL="0" lvl="0" indent="0" algn="l" rtl="0">
              <a:spcBef>
                <a:spcPts val="0"/>
              </a:spcBef>
              <a:spcAft>
                <a:spcPts val="1200"/>
              </a:spcAft>
              <a:buNone/>
            </a:pPr>
            <a:endParaRPr lang="en-IN" dirty="0"/>
          </a:p>
          <a:p>
            <a:pPr marL="0" lvl="0" indent="0" algn="l" rtl="0">
              <a:spcBef>
                <a:spcPts val="0"/>
              </a:spcBef>
              <a:spcAft>
                <a:spcPts val="1200"/>
              </a:spcAft>
              <a:buNone/>
            </a:pPr>
            <a:endParaRPr lang="en-IN" dirty="0"/>
          </a:p>
          <a:p>
            <a:pPr marL="0" lvl="0" indent="0" algn="l" rtl="0">
              <a:spcBef>
                <a:spcPts val="0"/>
              </a:spcBef>
              <a:spcAft>
                <a:spcPts val="1200"/>
              </a:spcAft>
              <a:buNone/>
            </a:pPr>
            <a:endParaRPr lang="en-IN" dirty="0"/>
          </a:p>
          <a:p>
            <a:pPr marL="0" lvl="0" indent="0" algn="l" rtl="0">
              <a:spcBef>
                <a:spcPts val="0"/>
              </a:spcBef>
              <a:spcAft>
                <a:spcPts val="1200"/>
              </a:spcAft>
              <a:buNone/>
            </a:pPr>
            <a:endParaRPr lang="en-IN" dirty="0"/>
          </a:p>
          <a:p>
            <a:pPr marL="0" indent="0">
              <a:spcAft>
                <a:spcPts val="1200"/>
              </a:spcAft>
              <a:buNone/>
            </a:pPr>
            <a:endParaRPr lang="en-IN" dirty="0"/>
          </a:p>
          <a:p>
            <a:pPr marL="0" indent="0">
              <a:spcAft>
                <a:spcPts val="1200"/>
              </a:spcAft>
              <a:buNone/>
            </a:pPr>
            <a:r>
              <a:rPr lang="en-IN" dirty="0"/>
              <a:t>Using </a:t>
            </a:r>
            <a:r>
              <a:rPr lang="en-IN" dirty="0" err="1"/>
              <a:t>date_block_num</a:t>
            </a:r>
            <a:r>
              <a:rPr lang="en-IN" dirty="0"/>
              <a:t> = 33 which is the data for October 2015 as the target, we train the data set</a:t>
            </a:r>
          </a:p>
          <a:p>
            <a:pPr marL="0" lvl="0" indent="0" algn="l" rtl="0">
              <a:spcBef>
                <a:spcPts val="0"/>
              </a:spcBef>
              <a:spcAft>
                <a:spcPts val="1200"/>
              </a:spcAft>
              <a:buNone/>
            </a:pPr>
            <a:endParaRPr dirty="0"/>
          </a:p>
        </p:txBody>
      </p:sp>
      <p:pic>
        <p:nvPicPr>
          <p:cNvPr id="3" name="Picture 2">
            <a:extLst>
              <a:ext uri="{FF2B5EF4-FFF2-40B4-BE49-F238E27FC236}">
                <a16:creationId xmlns:a16="http://schemas.microsoft.com/office/drawing/2014/main" id="{BEEFB2EE-B155-2A2E-ECD5-5D0C7250A2E4}"/>
              </a:ext>
            </a:extLst>
          </p:cNvPr>
          <p:cNvPicPr>
            <a:picLocks noChangeAspect="1"/>
          </p:cNvPicPr>
          <p:nvPr/>
        </p:nvPicPr>
        <p:blipFill>
          <a:blip r:embed="rId3"/>
          <a:stretch>
            <a:fillRect/>
          </a:stretch>
        </p:blipFill>
        <p:spPr>
          <a:xfrm>
            <a:off x="311700" y="1017725"/>
            <a:ext cx="5645755" cy="264976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497DC-66E0-CC69-C847-2F4DF2FBB05E}"/>
              </a:ext>
            </a:extLst>
          </p:cNvPr>
          <p:cNvSpPr>
            <a:spLocks noGrp="1"/>
          </p:cNvSpPr>
          <p:nvPr>
            <p:ph type="title"/>
          </p:nvPr>
        </p:nvSpPr>
        <p:spPr/>
        <p:txBody>
          <a:bodyPr>
            <a:normAutofit fontScale="90000"/>
          </a:bodyPr>
          <a:lstStyle/>
          <a:p>
            <a:r>
              <a:rPr lang="en-IN" dirty="0"/>
              <a:t>Goal and Data provided</a:t>
            </a:r>
          </a:p>
        </p:txBody>
      </p:sp>
      <p:sp>
        <p:nvSpPr>
          <p:cNvPr id="3" name="Text Placeholder 2">
            <a:extLst>
              <a:ext uri="{FF2B5EF4-FFF2-40B4-BE49-F238E27FC236}">
                <a16:creationId xmlns:a16="http://schemas.microsoft.com/office/drawing/2014/main" id="{58BD4DB3-CD32-EB72-8FB8-A47307B7115E}"/>
              </a:ext>
            </a:extLst>
          </p:cNvPr>
          <p:cNvSpPr>
            <a:spLocks noGrp="1"/>
          </p:cNvSpPr>
          <p:nvPr>
            <p:ph type="body" idx="1"/>
          </p:nvPr>
        </p:nvSpPr>
        <p:spPr/>
        <p:txBody>
          <a:bodyPr/>
          <a:lstStyle/>
          <a:p>
            <a:r>
              <a:rPr lang="en-IN" dirty="0"/>
              <a:t>To forecast total amount of products sold in every shop using historic sales data</a:t>
            </a:r>
          </a:p>
          <a:p>
            <a:endParaRPr lang="en-IN" dirty="0"/>
          </a:p>
          <a:p>
            <a:r>
              <a:rPr lang="en-IN" dirty="0"/>
              <a:t>6 files , total 101.6 MB containing </a:t>
            </a:r>
            <a:r>
              <a:rPr lang="en-IN" dirty="0" err="1"/>
              <a:t>csvs</a:t>
            </a:r>
            <a:r>
              <a:rPr lang="en-IN" dirty="0"/>
              <a:t> of train, test, sample submission, items, </a:t>
            </a:r>
            <a:r>
              <a:rPr lang="en-IN" dirty="0" err="1"/>
              <a:t>item_categories</a:t>
            </a:r>
            <a:r>
              <a:rPr lang="en-IN" dirty="0"/>
              <a:t> and shop.</a:t>
            </a:r>
          </a:p>
        </p:txBody>
      </p:sp>
    </p:spTree>
    <p:extLst>
      <p:ext uri="{BB962C8B-B14F-4D97-AF65-F5344CB8AC3E}">
        <p14:creationId xmlns:p14="http://schemas.microsoft.com/office/powerpoint/2010/main" val="3673104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Final Score </a:t>
            </a:r>
            <a:r>
              <a:rPr lang="en-IN" dirty="0" err="1"/>
              <a:t>Comaprison</a:t>
            </a:r>
            <a:endParaRPr dirty="0"/>
          </a:p>
        </p:txBody>
      </p:sp>
      <p:sp>
        <p:nvSpPr>
          <p:cNvPr id="159" name="Google Shape;159;p28"/>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3" name="Picture 2">
            <a:extLst>
              <a:ext uri="{FF2B5EF4-FFF2-40B4-BE49-F238E27FC236}">
                <a16:creationId xmlns:a16="http://schemas.microsoft.com/office/drawing/2014/main" id="{3BF0B63A-418F-38A8-ED4E-EE661AC8BA0D}"/>
              </a:ext>
            </a:extLst>
          </p:cNvPr>
          <p:cNvPicPr>
            <a:picLocks noChangeAspect="1"/>
          </p:cNvPicPr>
          <p:nvPr/>
        </p:nvPicPr>
        <p:blipFill>
          <a:blip r:embed="rId3"/>
          <a:stretch>
            <a:fillRect/>
          </a:stretch>
        </p:blipFill>
        <p:spPr>
          <a:xfrm>
            <a:off x="311700" y="1277076"/>
            <a:ext cx="5797204" cy="316719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99AD0-B834-24E2-70B4-2821D7A462B6}"/>
              </a:ext>
            </a:extLst>
          </p:cNvPr>
          <p:cNvSpPr>
            <a:spLocks noGrp="1"/>
          </p:cNvSpPr>
          <p:nvPr>
            <p:ph type="title"/>
          </p:nvPr>
        </p:nvSpPr>
        <p:spPr/>
        <p:txBody>
          <a:bodyPr>
            <a:normAutofit fontScale="90000"/>
          </a:bodyPr>
          <a:lstStyle/>
          <a:p>
            <a:pPr algn="l"/>
            <a:r>
              <a:rPr lang="en-IN" dirty="0"/>
              <a:t>Data Engineering and EDA</a:t>
            </a:r>
          </a:p>
        </p:txBody>
      </p:sp>
      <p:sp>
        <p:nvSpPr>
          <p:cNvPr id="3" name="Text Placeholder 2">
            <a:extLst>
              <a:ext uri="{FF2B5EF4-FFF2-40B4-BE49-F238E27FC236}">
                <a16:creationId xmlns:a16="http://schemas.microsoft.com/office/drawing/2014/main" id="{9F725D36-D883-2325-940C-25BF9705F683}"/>
              </a:ext>
            </a:extLst>
          </p:cNvPr>
          <p:cNvSpPr>
            <a:spLocks noGrp="1"/>
          </p:cNvSpPr>
          <p:nvPr>
            <p:ph type="body" idx="1"/>
          </p:nvPr>
        </p:nvSpPr>
        <p:spPr/>
        <p:txBody>
          <a:bodyPr/>
          <a:lstStyle/>
          <a:p>
            <a:r>
              <a:rPr lang="en-IN" dirty="0"/>
              <a:t>Merge Data sets</a:t>
            </a:r>
          </a:p>
          <a:p>
            <a:r>
              <a:rPr lang="en-IN" dirty="0"/>
              <a:t>Remove Duplicates</a:t>
            </a:r>
          </a:p>
          <a:p>
            <a:r>
              <a:rPr lang="en-IN" dirty="0"/>
              <a:t>Look for values that do not correspond with the data</a:t>
            </a:r>
          </a:p>
          <a:p>
            <a:r>
              <a:rPr lang="en-IN" dirty="0"/>
              <a:t>Find outliers</a:t>
            </a:r>
          </a:p>
        </p:txBody>
      </p:sp>
    </p:spTree>
    <p:extLst>
      <p:ext uri="{BB962C8B-B14F-4D97-AF65-F5344CB8AC3E}">
        <p14:creationId xmlns:p14="http://schemas.microsoft.com/office/powerpoint/2010/main" val="1716856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Merge Datasets</a:t>
            </a:r>
            <a:endParaRPr dirty="0"/>
          </a:p>
        </p:txBody>
      </p:sp>
      <p:sp>
        <p:nvSpPr>
          <p:cNvPr id="61" name="Google Shape;61;p14"/>
          <p:cNvSpPr txBox="1">
            <a:spLocks noGrp="1"/>
          </p:cNvSpPr>
          <p:nvPr>
            <p:ph type="body" idx="1"/>
          </p:nvPr>
        </p:nvSpPr>
        <p:spPr>
          <a:xfrm>
            <a:off x="311700" y="1347075"/>
            <a:ext cx="8520600" cy="1832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We merge all the datasets other than the testing dataset to get all the information into one dataframe.</a:t>
            </a:r>
            <a:endParaRPr dirty="0"/>
          </a:p>
        </p:txBody>
      </p:sp>
      <p:pic>
        <p:nvPicPr>
          <p:cNvPr id="62" name="Google Shape;62;p14"/>
          <p:cNvPicPr preferRelativeResize="0"/>
          <p:nvPr/>
        </p:nvPicPr>
        <p:blipFill>
          <a:blip r:embed="rId3">
            <a:alphaModFix/>
          </a:blip>
          <a:stretch>
            <a:fillRect/>
          </a:stretch>
        </p:blipFill>
        <p:spPr>
          <a:xfrm>
            <a:off x="311700" y="2119475"/>
            <a:ext cx="6180474" cy="13893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Remove Duplicates</a:t>
            </a:r>
            <a:endParaRPr/>
          </a:p>
        </p:txBody>
      </p:sp>
      <p:sp>
        <p:nvSpPr>
          <p:cNvPr id="68" name="Google Shape;68;p15"/>
          <p:cNvSpPr txBox="1">
            <a:spLocks noGrp="1"/>
          </p:cNvSpPr>
          <p:nvPr>
            <p:ph type="body" idx="1"/>
          </p:nvPr>
        </p:nvSpPr>
        <p:spPr>
          <a:xfrm>
            <a:off x="311700" y="1152475"/>
            <a:ext cx="3643500" cy="340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We remove duplicates from the dataset.</a:t>
            </a:r>
            <a:endParaRPr/>
          </a:p>
        </p:txBody>
      </p:sp>
      <p:pic>
        <p:nvPicPr>
          <p:cNvPr id="69" name="Google Shape;69;p15"/>
          <p:cNvPicPr preferRelativeResize="0"/>
          <p:nvPr/>
        </p:nvPicPr>
        <p:blipFill>
          <a:blip r:embed="rId3">
            <a:alphaModFix/>
          </a:blip>
          <a:stretch>
            <a:fillRect/>
          </a:stretch>
        </p:blipFill>
        <p:spPr>
          <a:xfrm>
            <a:off x="311700" y="1592225"/>
            <a:ext cx="4893399" cy="26276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Take a Look at the Dataset</a:t>
            </a:r>
            <a:endParaRPr/>
          </a:p>
        </p:txBody>
      </p:sp>
      <p:sp>
        <p:nvSpPr>
          <p:cNvPr id="75" name="Google Shape;75;p16"/>
          <p:cNvSpPr txBox="1">
            <a:spLocks noGrp="1"/>
          </p:cNvSpPr>
          <p:nvPr>
            <p:ph type="body" idx="1"/>
          </p:nvPr>
        </p:nvSpPr>
        <p:spPr>
          <a:xfrm>
            <a:off x="311700" y="3862470"/>
            <a:ext cx="2911800" cy="625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Look at the datatypes</a:t>
            </a:r>
            <a:endParaRPr dirty="0"/>
          </a:p>
        </p:txBody>
      </p:sp>
      <p:sp>
        <p:nvSpPr>
          <p:cNvPr id="78" name="Google Shape;78;p16"/>
          <p:cNvSpPr txBox="1">
            <a:spLocks noGrp="1"/>
          </p:cNvSpPr>
          <p:nvPr>
            <p:ph type="body" idx="4294967295"/>
          </p:nvPr>
        </p:nvSpPr>
        <p:spPr>
          <a:xfrm>
            <a:off x="3871040" y="3885163"/>
            <a:ext cx="2049462" cy="571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Check for null.</a:t>
            </a:r>
            <a:endParaRPr dirty="0"/>
          </a:p>
        </p:txBody>
      </p:sp>
      <p:pic>
        <p:nvPicPr>
          <p:cNvPr id="76" name="Google Shape;76;p16"/>
          <p:cNvPicPr preferRelativeResize="0"/>
          <p:nvPr/>
        </p:nvPicPr>
        <p:blipFill>
          <a:blip r:embed="rId3">
            <a:alphaModFix/>
          </a:blip>
          <a:stretch>
            <a:fillRect/>
          </a:stretch>
        </p:blipFill>
        <p:spPr>
          <a:xfrm>
            <a:off x="3749462" y="1208762"/>
            <a:ext cx="2911854" cy="2725975"/>
          </a:xfrm>
          <a:prstGeom prst="rect">
            <a:avLst/>
          </a:prstGeom>
          <a:noFill/>
          <a:ln>
            <a:noFill/>
          </a:ln>
        </p:spPr>
      </p:pic>
      <p:pic>
        <p:nvPicPr>
          <p:cNvPr id="77" name="Google Shape;77;p16"/>
          <p:cNvPicPr preferRelativeResize="0"/>
          <p:nvPr/>
        </p:nvPicPr>
        <p:blipFill>
          <a:blip r:embed="rId4">
            <a:alphaModFix/>
          </a:blip>
          <a:stretch>
            <a:fillRect/>
          </a:stretch>
        </p:blipFill>
        <p:spPr>
          <a:xfrm>
            <a:off x="311700" y="1258337"/>
            <a:ext cx="2751075" cy="262682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body" idx="1"/>
          </p:nvPr>
        </p:nvSpPr>
        <p:spPr>
          <a:xfrm>
            <a:off x="1127400" y="3677365"/>
            <a:ext cx="3536400" cy="9222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dirty="0"/>
              <a:t>The five number summary of the numerical features.</a:t>
            </a:r>
            <a:endParaRPr dirty="0"/>
          </a:p>
          <a:p>
            <a:pPr marL="0" lvl="0" indent="0" algn="l" rtl="0">
              <a:spcBef>
                <a:spcPts val="1200"/>
              </a:spcBef>
              <a:spcAft>
                <a:spcPts val="1200"/>
              </a:spcAft>
              <a:buNone/>
            </a:pPr>
            <a:r>
              <a:rPr lang="en" dirty="0"/>
              <a:t>Some values in item_price and item_cnt_day are negative!</a:t>
            </a:r>
            <a:endParaRPr dirty="0"/>
          </a:p>
        </p:txBody>
      </p:sp>
      <p:pic>
        <p:nvPicPr>
          <p:cNvPr id="84" name="Google Shape;84;p17"/>
          <p:cNvPicPr preferRelativeResize="0"/>
          <p:nvPr/>
        </p:nvPicPr>
        <p:blipFill>
          <a:blip r:embed="rId3">
            <a:alphaModFix/>
          </a:blip>
          <a:stretch>
            <a:fillRect/>
          </a:stretch>
        </p:blipFill>
        <p:spPr>
          <a:xfrm>
            <a:off x="576675" y="466125"/>
            <a:ext cx="6819452" cy="3048999"/>
          </a:xfrm>
          <a:prstGeom prst="rect">
            <a:avLst/>
          </a:prstGeom>
          <a:noFill/>
          <a:ln>
            <a:noFill/>
          </a:ln>
        </p:spPr>
      </p:pic>
      <p:sp>
        <p:nvSpPr>
          <p:cNvPr id="85" name="Google Shape;85;p17"/>
          <p:cNvSpPr/>
          <p:nvPr/>
        </p:nvSpPr>
        <p:spPr>
          <a:xfrm>
            <a:off x="4054050" y="2113941"/>
            <a:ext cx="1035900" cy="2832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7"/>
          <p:cNvSpPr/>
          <p:nvPr/>
        </p:nvSpPr>
        <p:spPr>
          <a:xfrm>
            <a:off x="5157357" y="2113941"/>
            <a:ext cx="1003200" cy="2832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Taking a Closer look at the outliers</a:t>
            </a:r>
            <a:endParaRPr/>
          </a:p>
        </p:txBody>
      </p:sp>
      <p:sp>
        <p:nvSpPr>
          <p:cNvPr id="92" name="Google Shape;92;p18"/>
          <p:cNvSpPr txBox="1">
            <a:spLocks noGrp="1"/>
          </p:cNvSpPr>
          <p:nvPr>
            <p:ph type="body" idx="1"/>
          </p:nvPr>
        </p:nvSpPr>
        <p:spPr>
          <a:xfrm>
            <a:off x="617100" y="1152450"/>
            <a:ext cx="7909800" cy="4758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
              <a:t>Item_price outliers</a:t>
            </a:r>
            <a:endParaRPr/>
          </a:p>
        </p:txBody>
      </p:sp>
      <p:pic>
        <p:nvPicPr>
          <p:cNvPr id="93" name="Google Shape;93;p18"/>
          <p:cNvPicPr preferRelativeResize="0"/>
          <p:nvPr/>
        </p:nvPicPr>
        <p:blipFill>
          <a:blip r:embed="rId3">
            <a:alphaModFix/>
          </a:blip>
          <a:stretch>
            <a:fillRect/>
          </a:stretch>
        </p:blipFill>
        <p:spPr>
          <a:xfrm>
            <a:off x="311700" y="1757849"/>
            <a:ext cx="7169551" cy="294062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9"/>
          <p:cNvPicPr preferRelativeResize="0"/>
          <p:nvPr/>
        </p:nvPicPr>
        <p:blipFill>
          <a:blip r:embed="rId3">
            <a:alphaModFix/>
          </a:blip>
          <a:stretch>
            <a:fillRect/>
          </a:stretch>
        </p:blipFill>
        <p:spPr>
          <a:xfrm>
            <a:off x="311700" y="186125"/>
            <a:ext cx="2950275" cy="2571751"/>
          </a:xfrm>
          <a:prstGeom prst="rect">
            <a:avLst/>
          </a:prstGeom>
          <a:noFill/>
          <a:ln>
            <a:noFill/>
          </a:ln>
        </p:spPr>
      </p:pic>
      <p:pic>
        <p:nvPicPr>
          <p:cNvPr id="99" name="Google Shape;99;p19"/>
          <p:cNvPicPr preferRelativeResize="0"/>
          <p:nvPr/>
        </p:nvPicPr>
        <p:blipFill>
          <a:blip r:embed="rId4">
            <a:alphaModFix/>
          </a:blip>
          <a:stretch>
            <a:fillRect/>
          </a:stretch>
        </p:blipFill>
        <p:spPr>
          <a:xfrm>
            <a:off x="3640950" y="2571750"/>
            <a:ext cx="4928525" cy="2147400"/>
          </a:xfrm>
          <a:prstGeom prst="rect">
            <a:avLst/>
          </a:prstGeom>
          <a:noFill/>
          <a:ln>
            <a:noFill/>
          </a:ln>
        </p:spPr>
      </p:pic>
      <p:sp>
        <p:nvSpPr>
          <p:cNvPr id="100" name="Google Shape;100;p19"/>
          <p:cNvSpPr txBox="1"/>
          <p:nvPr/>
        </p:nvSpPr>
        <p:spPr>
          <a:xfrm>
            <a:off x="3827525" y="752575"/>
            <a:ext cx="46611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Clearly the datapoint on top is an outlier, and most of the marked points are outliers according to the IQR method, however we won’t be removing them because we might lose information.</a:t>
            </a:r>
            <a:endParaRPr/>
          </a:p>
        </p:txBody>
      </p:sp>
      <p:sp>
        <p:nvSpPr>
          <p:cNvPr id="101" name="Google Shape;101;p19"/>
          <p:cNvSpPr txBox="1"/>
          <p:nvPr/>
        </p:nvSpPr>
        <p:spPr>
          <a:xfrm>
            <a:off x="440450" y="3398650"/>
            <a:ext cx="29502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We will  be removing the topmost outlier because it’s not present in the test dataset.</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1529</TotalTime>
  <Words>388</Words>
  <Application>Microsoft Office PowerPoint</Application>
  <PresentationFormat>On-screen Show (16:9)</PresentationFormat>
  <Paragraphs>58</Paragraphs>
  <Slides>20</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Trebuchet MS</vt:lpstr>
      <vt:lpstr>Wingdings 3</vt:lpstr>
      <vt:lpstr>Facet</vt:lpstr>
      <vt:lpstr>Future Sales Prediction</vt:lpstr>
      <vt:lpstr>Goal and Data provided</vt:lpstr>
      <vt:lpstr>Data Engineering and EDA</vt:lpstr>
      <vt:lpstr>Merge Datasets</vt:lpstr>
      <vt:lpstr>Remove Duplicates</vt:lpstr>
      <vt:lpstr>Take a Look at the Dataset</vt:lpstr>
      <vt:lpstr>PowerPoint Presentation</vt:lpstr>
      <vt:lpstr>Taking a Closer look at the outliers</vt:lpstr>
      <vt:lpstr>PowerPoint Presentation</vt:lpstr>
      <vt:lpstr>Dealing with outliers</vt:lpstr>
      <vt:lpstr>PowerPoint Presentation</vt:lpstr>
      <vt:lpstr>Cleaned Train Dataset</vt:lpstr>
      <vt:lpstr>PowerPoint Presentation</vt:lpstr>
      <vt:lpstr>K-Means Attempt</vt:lpstr>
      <vt:lpstr>Simple Linear Regression</vt:lpstr>
      <vt:lpstr>Non-linear regression upto 5 degrees </vt:lpstr>
      <vt:lpstr>Improvement 1 – Training Particular Month</vt:lpstr>
      <vt:lpstr>Improvement 2 - Reshaping Data</vt:lpstr>
      <vt:lpstr>Reshaping cont.</vt:lpstr>
      <vt:lpstr>Final Score Comaprison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Sales Predicton</dc:title>
  <cp:lastModifiedBy>Vishwanath</cp:lastModifiedBy>
  <cp:revision>3</cp:revision>
  <dcterms:modified xsi:type="dcterms:W3CDTF">2022-12-03T18:30:02Z</dcterms:modified>
</cp:coreProperties>
</file>