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8" r:id="rId7"/>
    <p:sldId id="277" r:id="rId8"/>
    <p:sldId id="279" r:id="rId9"/>
    <p:sldId id="280" r:id="rId10"/>
    <p:sldId id="274" r:id="rId11"/>
    <p:sldId id="281" r:id="rId12"/>
    <p:sldId id="275" r:id="rId13"/>
    <p:sldId id="282" r:id="rId14"/>
    <p:sldId id="283" r:id="rId15"/>
    <p:sldId id="276"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73" r:id="rId30"/>
  </p:sldIdLst>
  <p:sldSz cx="18288000" cy="10287000"/>
  <p:notesSz cx="6858000" cy="9144000"/>
  <p:embeddedFontLst>
    <p:embeddedFont>
      <p:font typeface="Bahnschrift Light" panose="020B0502040204020203" pitchFamily="34" charset="0"/>
      <p:regular r:id="rId31"/>
    </p:embeddedFont>
    <p:embeddedFont>
      <p:font typeface="Playfair Display" panose="00000500000000000000" pitchFamily="2" charset="0"/>
      <p:regular r:id="rId32"/>
      <p:bold r:id="rId33"/>
    </p:embeddedFont>
    <p:embeddedFont>
      <p:font typeface="Public Sans" panose="020B0604020202020204" charset="0"/>
      <p:regular r:id="rId34"/>
    </p:embeddedFont>
    <p:embeddedFont>
      <p:font typeface="Public Sans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82" y="4728792"/>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Venue : WEST INDIES AND USA[Pre-Analysis]</a:t>
            </a:r>
          </a:p>
        </p:txBody>
      </p:sp>
      <p:sp>
        <p:nvSpPr>
          <p:cNvPr id="5" name="TextBox 5"/>
          <p:cNvSpPr txBox="1"/>
          <p:nvPr/>
        </p:nvSpPr>
        <p:spPr>
          <a:xfrm>
            <a:off x="850974" y="2332416"/>
            <a:ext cx="16408332" cy="1680140"/>
          </a:xfrm>
          <a:prstGeom prst="rect">
            <a:avLst/>
          </a:prstGeom>
        </p:spPr>
        <p:txBody>
          <a:bodyPr lIns="0" tIns="0" rIns="0" bIns="0" rtlCol="0" anchor="t">
            <a:spAutoFit/>
          </a:bodyPr>
          <a:lstStyle/>
          <a:p>
            <a:pPr>
              <a:lnSpc>
                <a:spcPts val="15250"/>
              </a:lnSpc>
            </a:pPr>
            <a:r>
              <a:rPr lang="en-US" sz="7200" spc="83" dirty="0">
                <a:solidFill>
                  <a:srgbClr val="2B2C30"/>
                </a:solidFill>
                <a:latin typeface="Playfair Display"/>
              </a:rPr>
              <a:t>ICC CRICKET T-20 WORLD CUP 2024</a:t>
            </a:r>
          </a:p>
        </p:txBody>
      </p:sp>
      <p:sp>
        <p:nvSpPr>
          <p:cNvPr id="6" name="TextBox 6"/>
          <p:cNvSpPr txBox="1"/>
          <p:nvPr/>
        </p:nvSpPr>
        <p:spPr>
          <a:xfrm>
            <a:off x="1016407" y="8041005"/>
            <a:ext cx="7862435" cy="1302088"/>
          </a:xfrm>
          <a:prstGeom prst="rect">
            <a:avLst/>
          </a:prstGeom>
        </p:spPr>
        <p:txBody>
          <a:bodyPr lIns="0" tIns="0" rIns="0" bIns="0" rtlCol="0" anchor="t">
            <a:spAutoFit/>
          </a:bodyPr>
          <a:lstStyle/>
          <a:p>
            <a:pPr>
              <a:lnSpc>
                <a:spcPts val="3450"/>
              </a:lnSpc>
            </a:pPr>
            <a:r>
              <a:rPr lang="en-US" sz="2300" dirty="0">
                <a:solidFill>
                  <a:srgbClr val="2B2C30"/>
                </a:solidFill>
                <a:latin typeface="Public Sans"/>
              </a:rPr>
              <a:t>Sudharshan Vishwa M . S</a:t>
            </a:r>
          </a:p>
          <a:p>
            <a:pPr>
              <a:lnSpc>
                <a:spcPts val="3450"/>
              </a:lnSpc>
            </a:pPr>
            <a:r>
              <a:rPr lang="en-US" sz="2300" dirty="0" err="1">
                <a:solidFill>
                  <a:srgbClr val="2B2C30"/>
                </a:solidFill>
                <a:latin typeface="Public Sans"/>
              </a:rPr>
              <a:t>B.Tech</a:t>
            </a:r>
            <a:r>
              <a:rPr lang="en-US" sz="2300" dirty="0">
                <a:solidFill>
                  <a:srgbClr val="2B2C30"/>
                </a:solidFill>
                <a:latin typeface="Public Sans"/>
              </a:rPr>
              <a:t> AI&amp;DS</a:t>
            </a:r>
          </a:p>
          <a:p>
            <a:pPr>
              <a:lnSpc>
                <a:spcPts val="3450"/>
              </a:lnSpc>
            </a:pPr>
            <a:endParaRPr lang="en-US" sz="2300" dirty="0">
              <a:solidFill>
                <a:srgbClr val="2B2C30"/>
              </a:solidFill>
              <a:latin typeface="Public Sans"/>
            </a:endParaRPr>
          </a:p>
        </p:txBody>
      </p:sp>
      <p:pic>
        <p:nvPicPr>
          <p:cNvPr id="7" name="Picture 6">
            <a:extLst>
              <a:ext uri="{FF2B5EF4-FFF2-40B4-BE49-F238E27FC236}">
                <a16:creationId xmlns:a16="http://schemas.microsoft.com/office/drawing/2014/main" id="{F38F8622-46DC-D0F7-44DF-D3AEEC44A6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01800" y="6449634"/>
            <a:ext cx="2993490" cy="3009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AUSTRALIA- WTC-23!,ODI-23!,T20-24..?</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991600" y="2234965"/>
            <a:ext cx="7010402"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David Warner</a:t>
            </a:r>
          </a:p>
          <a:p>
            <a:pPr marL="342900" indent="-342900">
              <a:buAutoNum type="arabicParenR"/>
            </a:pPr>
            <a:r>
              <a:rPr lang="en-US" sz="3600" dirty="0">
                <a:latin typeface="Bahnschrift Light" panose="020B0502040204020203" pitchFamily="34" charset="0"/>
              </a:rPr>
              <a:t>Travis Head</a:t>
            </a:r>
          </a:p>
          <a:p>
            <a:pPr marL="342900" indent="-342900">
              <a:buAutoNum type="arabicParenR"/>
            </a:pPr>
            <a:r>
              <a:rPr lang="en-US" sz="3600" dirty="0">
                <a:latin typeface="Bahnschrift Light" panose="020B0502040204020203" pitchFamily="34" charset="0"/>
              </a:rPr>
              <a:t>Mitchell Marsh©</a:t>
            </a:r>
          </a:p>
          <a:p>
            <a:pPr marL="342900" indent="-342900">
              <a:buAutoNum type="arabicParenR"/>
            </a:pPr>
            <a:r>
              <a:rPr lang="en-US" sz="3600" dirty="0">
                <a:latin typeface="Bahnschrift Light" panose="020B0502040204020203" pitchFamily="34" charset="0"/>
              </a:rPr>
              <a:t>Glenn Maxwell</a:t>
            </a:r>
          </a:p>
          <a:p>
            <a:pPr marL="342900" indent="-342900">
              <a:buAutoNum type="arabicParenR"/>
            </a:pPr>
            <a:r>
              <a:rPr lang="en-US" sz="3600" dirty="0">
                <a:latin typeface="Bahnschrift Light" panose="020B0502040204020203" pitchFamily="34" charset="0"/>
              </a:rPr>
              <a:t>Josh Inglis(</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Marcus </a:t>
            </a:r>
            <a:r>
              <a:rPr lang="en-US" sz="3600" dirty="0" err="1">
                <a:latin typeface="Bahnschrift Light" panose="020B0502040204020203" pitchFamily="34" charset="0"/>
              </a:rPr>
              <a:t>Stoinis</a:t>
            </a:r>
            <a:r>
              <a:rPr lang="en-US" sz="3600" dirty="0">
                <a:latin typeface="Bahnschrift Light" panose="020B0502040204020203" pitchFamily="34" charset="0"/>
              </a:rPr>
              <a:t>/Cameron Green</a:t>
            </a:r>
          </a:p>
          <a:p>
            <a:pPr marL="342900" indent="-342900">
              <a:buAutoNum type="arabicParenR"/>
            </a:pPr>
            <a:r>
              <a:rPr lang="en-US" sz="3600" dirty="0">
                <a:latin typeface="Bahnschrift Light" panose="020B0502040204020203" pitchFamily="34" charset="0"/>
              </a:rPr>
              <a:t>Tim David</a:t>
            </a:r>
          </a:p>
          <a:p>
            <a:pPr marL="342900" indent="-342900">
              <a:buAutoNum type="arabicParenR"/>
            </a:pPr>
            <a:r>
              <a:rPr lang="en-US" sz="3600" dirty="0">
                <a:latin typeface="Bahnschrift Light" panose="020B0502040204020203" pitchFamily="34" charset="0"/>
              </a:rPr>
              <a:t>Pat Cummins</a:t>
            </a:r>
          </a:p>
          <a:p>
            <a:pPr marL="342900" indent="-342900">
              <a:buAutoNum type="arabicParenR"/>
            </a:pPr>
            <a:r>
              <a:rPr lang="en-US" sz="3600" dirty="0">
                <a:latin typeface="Bahnschrift Light" panose="020B0502040204020203" pitchFamily="34" charset="0"/>
              </a:rPr>
              <a:t>Mitchell Starc</a:t>
            </a:r>
          </a:p>
          <a:p>
            <a:pPr marL="342900" indent="-342900">
              <a:buAutoNum type="arabicParenR"/>
            </a:pPr>
            <a:r>
              <a:rPr lang="en-US" sz="3600" dirty="0">
                <a:latin typeface="Bahnschrift Light" panose="020B0502040204020203" pitchFamily="34" charset="0"/>
              </a:rPr>
              <a:t>Josh Hazlewood</a:t>
            </a:r>
          </a:p>
          <a:p>
            <a:pPr marL="342900" indent="-342900">
              <a:buAutoNum type="arabicParenR"/>
            </a:pPr>
            <a:r>
              <a:rPr lang="en-US" sz="3600" dirty="0">
                <a:latin typeface="Bahnschrift Light" panose="020B0502040204020203" pitchFamily="34" charset="0"/>
              </a:rPr>
              <a:t>Adam </a:t>
            </a:r>
            <a:r>
              <a:rPr lang="en-US" sz="3600" dirty="0" err="1">
                <a:latin typeface="Bahnschrift Light" panose="020B0502040204020203" pitchFamily="34" charset="0"/>
              </a:rPr>
              <a:t>Zampa</a:t>
            </a:r>
            <a:endParaRPr lang="en-IN" sz="3600" dirty="0">
              <a:latin typeface="Bahnschrift Light" panose="020B0502040204020203" pitchFamily="34" charset="0"/>
            </a:endParaRPr>
          </a:p>
        </p:txBody>
      </p:sp>
      <p:pic>
        <p:nvPicPr>
          <p:cNvPr id="6" name="Picture 5">
            <a:extLst>
              <a:ext uri="{FF2B5EF4-FFF2-40B4-BE49-F238E27FC236}">
                <a16:creationId xmlns:a16="http://schemas.microsoft.com/office/drawing/2014/main" id="{298BBEE6-AD59-6E6D-96C0-FCF0DA314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70" y="2273474"/>
            <a:ext cx="7451329" cy="6870118"/>
          </a:xfrm>
          <a:prstGeom prst="rect">
            <a:avLst/>
          </a:prstGeom>
          <a:ln>
            <a:noFill/>
          </a:ln>
          <a:effectLst>
            <a:softEdge rad="112500"/>
          </a:effectLst>
        </p:spPr>
      </p:pic>
      <p:pic>
        <p:nvPicPr>
          <p:cNvPr id="4" name="Picture 3">
            <a:extLst>
              <a:ext uri="{FF2B5EF4-FFF2-40B4-BE49-F238E27FC236}">
                <a16:creationId xmlns:a16="http://schemas.microsoft.com/office/drawing/2014/main" id="{EAF48ACE-6427-33C6-C10A-C6271A1EA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200" y="2234965"/>
            <a:ext cx="2447925" cy="2714625"/>
          </a:xfrm>
          <a:prstGeom prst="rect">
            <a:avLst/>
          </a:prstGeom>
        </p:spPr>
      </p:pic>
    </p:spTree>
    <p:extLst>
      <p:ext uri="{BB962C8B-B14F-4D97-AF65-F5344CB8AC3E}">
        <p14:creationId xmlns:p14="http://schemas.microsoft.com/office/powerpoint/2010/main" val="419985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990600" y="952500"/>
            <a:ext cx="16154400" cy="8032968"/>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World Champions knows the formula to win the Trophy</a:t>
            </a:r>
          </a:p>
          <a:p>
            <a:pPr marL="685800" indent="-685800">
              <a:buFont typeface="Arial" panose="020B0604020202020204" pitchFamily="34" charset="0"/>
              <a:buChar char="•"/>
            </a:pPr>
            <a:r>
              <a:rPr lang="en-US" sz="4800" dirty="0">
                <a:latin typeface="Bahnschrift Light" panose="020B0502040204020203" pitchFamily="34" charset="0"/>
              </a:rPr>
              <a:t>Last Dance for David Warner</a:t>
            </a:r>
          </a:p>
          <a:p>
            <a:pPr marL="685800" indent="-685800">
              <a:buFont typeface="Arial" panose="020B0604020202020204" pitchFamily="34" charset="0"/>
              <a:buChar char="•"/>
            </a:pPr>
            <a:r>
              <a:rPr lang="en-US" sz="4800" dirty="0">
                <a:latin typeface="Bahnschrift Light" panose="020B0502040204020203" pitchFamily="34" charset="0"/>
              </a:rPr>
              <a:t>New Captain in this Particular Format</a:t>
            </a:r>
          </a:p>
          <a:p>
            <a:pPr marL="685800" indent="-685800">
              <a:buFont typeface="Arial" panose="020B0604020202020204" pitchFamily="34" charset="0"/>
              <a:buChar char="•"/>
            </a:pPr>
            <a:r>
              <a:rPr lang="en-US" sz="4800" dirty="0">
                <a:latin typeface="Bahnschrift Light" panose="020B0502040204020203" pitchFamily="34" charset="0"/>
              </a:rPr>
              <a:t>No Steve Smith in the Squad</a:t>
            </a:r>
          </a:p>
          <a:p>
            <a:pPr marL="685800" indent="-685800">
              <a:buFont typeface="Arial" panose="020B0604020202020204" pitchFamily="34" charset="0"/>
              <a:buChar char="•"/>
            </a:pPr>
            <a:r>
              <a:rPr lang="en-US" sz="4800" dirty="0">
                <a:latin typeface="Bahnschrift Light" panose="020B0502040204020203" pitchFamily="34" charset="0"/>
              </a:rPr>
              <a:t>Still has the strong team to target the Trophy</a:t>
            </a:r>
          </a:p>
          <a:p>
            <a:pPr marL="685800" indent="-685800">
              <a:buFont typeface="Arial" panose="020B0604020202020204" pitchFamily="34" charset="0"/>
              <a:buChar char="•"/>
            </a:pPr>
            <a:endParaRPr lang="en-US" sz="4800" dirty="0">
              <a:latin typeface="Bahnschrift Light" panose="020B0502040204020203" pitchFamily="34" charset="0"/>
            </a:endParaRPr>
          </a:p>
          <a:p>
            <a:endParaRPr lang="en-US" sz="4800" dirty="0">
              <a:latin typeface="Bahnschrift Light" panose="020B0502040204020203" pitchFamily="34" charset="0"/>
            </a:endParaRPr>
          </a:p>
          <a:p>
            <a:r>
              <a:rPr lang="en-US" sz="6000" b="1" dirty="0">
                <a:latin typeface="Bahnschrift Light" panose="020B0502040204020203" pitchFamily="34" charset="0"/>
              </a:rPr>
              <a:t>Most Runs- David Warner</a:t>
            </a:r>
          </a:p>
          <a:p>
            <a:r>
              <a:rPr lang="en-US" sz="6000" b="1" dirty="0">
                <a:latin typeface="Bahnschrift Light" panose="020B0502040204020203" pitchFamily="34" charset="0"/>
              </a:rPr>
              <a:t>Most Wickets-Adam </a:t>
            </a:r>
            <a:r>
              <a:rPr lang="en-US" sz="6000" b="1" dirty="0" err="1">
                <a:latin typeface="Bahnschrift Light" panose="020B0502040204020203" pitchFamily="34" charset="0"/>
              </a:rPr>
              <a:t>Zampa</a:t>
            </a:r>
            <a:endParaRPr lang="en-US" sz="6000" b="1" dirty="0">
              <a:latin typeface="Bahnschrift Light" panose="020B0502040204020203" pitchFamily="34" charset="0"/>
            </a:endParaRPr>
          </a:p>
          <a:p>
            <a:r>
              <a:rPr lang="en-US" sz="6000" b="1" dirty="0">
                <a:latin typeface="Bahnschrift Light" panose="020B0502040204020203" pitchFamily="34" charset="0"/>
              </a:rPr>
              <a:t>X-Factor-Glenn </a:t>
            </a:r>
            <a:r>
              <a:rPr lang="en-US" sz="6000" b="1" dirty="0" err="1">
                <a:latin typeface="Bahnschrift Light" panose="020B0502040204020203" pitchFamily="34" charset="0"/>
              </a:rPr>
              <a:t>Mazwell</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173106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ENGLAND- Resurgence 2.0??</a:t>
            </a:r>
          </a:p>
        </p:txBody>
      </p:sp>
      <p:sp>
        <p:nvSpPr>
          <p:cNvPr id="44" name="TextBox 43">
            <a:extLst>
              <a:ext uri="{FF2B5EF4-FFF2-40B4-BE49-F238E27FC236}">
                <a16:creationId xmlns:a16="http://schemas.microsoft.com/office/drawing/2014/main" id="{5EFF8740-7197-A6FF-BDA0-0D961507A658}"/>
              </a:ext>
            </a:extLst>
          </p:cNvPr>
          <p:cNvSpPr txBox="1"/>
          <p:nvPr/>
        </p:nvSpPr>
        <p:spPr>
          <a:xfrm>
            <a:off x="9296400" y="2234965"/>
            <a:ext cx="6705602"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Jos </a:t>
            </a:r>
            <a:r>
              <a:rPr lang="en-US" sz="3600" dirty="0" err="1">
                <a:latin typeface="Bahnschrift Light" panose="020B0502040204020203" pitchFamily="34" charset="0"/>
              </a:rPr>
              <a:t>Buttler</a:t>
            </a:r>
            <a:r>
              <a:rPr lang="en-US" sz="3600" dirty="0">
                <a:latin typeface="Bahnschrift Light" panose="020B0502040204020203" pitchFamily="34" charset="0"/>
              </a:rPr>
              <a:t>©(</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Phil Salt</a:t>
            </a:r>
          </a:p>
          <a:p>
            <a:pPr marL="342900" indent="-342900">
              <a:buAutoNum type="arabicParenR"/>
            </a:pPr>
            <a:r>
              <a:rPr lang="en-US" sz="3600" dirty="0">
                <a:latin typeface="Bahnschrift Light" panose="020B0502040204020203" pitchFamily="34" charset="0"/>
              </a:rPr>
              <a:t>Will Jacks</a:t>
            </a:r>
          </a:p>
          <a:p>
            <a:pPr marL="342900" indent="-342900">
              <a:buAutoNum type="arabicParenR"/>
            </a:pPr>
            <a:r>
              <a:rPr lang="en-US" sz="3600" dirty="0">
                <a:latin typeface="Bahnschrift Light" panose="020B0502040204020203" pitchFamily="34" charset="0"/>
              </a:rPr>
              <a:t>Jonny Bairstow</a:t>
            </a:r>
          </a:p>
          <a:p>
            <a:pPr marL="342900" indent="-342900">
              <a:buAutoNum type="arabicParenR"/>
            </a:pPr>
            <a:r>
              <a:rPr lang="en-US" sz="3600" dirty="0">
                <a:latin typeface="Bahnschrift Light" panose="020B0502040204020203" pitchFamily="34" charset="0"/>
              </a:rPr>
              <a:t>Harry Brook</a:t>
            </a:r>
          </a:p>
          <a:p>
            <a:pPr marL="342900" indent="-342900">
              <a:buAutoNum type="arabicParenR"/>
            </a:pPr>
            <a:r>
              <a:rPr lang="en-US" sz="3600" dirty="0">
                <a:latin typeface="Bahnschrift Light" panose="020B0502040204020203" pitchFamily="34" charset="0"/>
              </a:rPr>
              <a:t>Liam Livingstone</a:t>
            </a:r>
          </a:p>
          <a:p>
            <a:pPr marL="342900" indent="-342900">
              <a:buAutoNum type="arabicParenR"/>
            </a:pPr>
            <a:r>
              <a:rPr lang="en-US" sz="3600" dirty="0" err="1">
                <a:latin typeface="Bahnschrift Light" panose="020B0502040204020203" pitchFamily="34" charset="0"/>
              </a:rPr>
              <a:t>Moeen</a:t>
            </a:r>
            <a:r>
              <a:rPr lang="en-US" sz="3600" dirty="0">
                <a:latin typeface="Bahnschrift Light" panose="020B0502040204020203" pitchFamily="34" charset="0"/>
              </a:rPr>
              <a:t> Ali</a:t>
            </a:r>
          </a:p>
          <a:p>
            <a:pPr marL="342900" indent="-342900">
              <a:buAutoNum type="arabicParenR"/>
            </a:pPr>
            <a:r>
              <a:rPr lang="en-US" sz="3600" dirty="0">
                <a:latin typeface="Bahnschrift Light" panose="020B0502040204020203" pitchFamily="34" charset="0"/>
              </a:rPr>
              <a:t>Sam Curran/Reece Topley</a:t>
            </a:r>
          </a:p>
          <a:p>
            <a:pPr marL="342900" indent="-342900">
              <a:buAutoNum type="arabicParenR"/>
            </a:pPr>
            <a:r>
              <a:rPr lang="en-US" sz="3600" dirty="0" err="1">
                <a:latin typeface="Bahnschrift Light" panose="020B0502040204020203" pitchFamily="34" charset="0"/>
              </a:rPr>
              <a:t>Jofra</a:t>
            </a:r>
            <a:r>
              <a:rPr lang="en-US" sz="3600" dirty="0">
                <a:latin typeface="Bahnschrift Light" panose="020B0502040204020203" pitchFamily="34" charset="0"/>
              </a:rPr>
              <a:t> Archer</a:t>
            </a:r>
          </a:p>
          <a:p>
            <a:pPr marL="342900" indent="-342900">
              <a:buAutoNum type="arabicParenR"/>
            </a:pPr>
            <a:r>
              <a:rPr lang="en-US" sz="3600" dirty="0">
                <a:latin typeface="Bahnschrift Light" panose="020B0502040204020203" pitchFamily="34" charset="0"/>
              </a:rPr>
              <a:t>Mark Wood</a:t>
            </a:r>
          </a:p>
          <a:p>
            <a:pPr marL="342900" indent="-342900">
              <a:buAutoNum type="arabicParenR"/>
            </a:pPr>
            <a:r>
              <a:rPr lang="en-US" sz="3600" dirty="0">
                <a:latin typeface="Bahnschrift Light" panose="020B0502040204020203" pitchFamily="34" charset="0"/>
              </a:rPr>
              <a:t>Adil Rashid</a:t>
            </a:r>
            <a:endParaRPr lang="en-IN" sz="3600" dirty="0">
              <a:latin typeface="Bahnschrift Light" panose="020B0502040204020203" pitchFamily="34" charset="0"/>
            </a:endParaRPr>
          </a:p>
        </p:txBody>
      </p:sp>
      <p:pic>
        <p:nvPicPr>
          <p:cNvPr id="7" name="Picture 6">
            <a:extLst>
              <a:ext uri="{FF2B5EF4-FFF2-40B4-BE49-F238E27FC236}">
                <a16:creationId xmlns:a16="http://schemas.microsoft.com/office/drawing/2014/main" id="{5D13A6B1-4403-0BAA-7186-96AEC4B1D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4" y="2211613"/>
            <a:ext cx="7200905" cy="7003847"/>
          </a:xfrm>
          <a:prstGeom prst="rect">
            <a:avLst/>
          </a:prstGeom>
          <a:ln>
            <a:noFill/>
          </a:ln>
          <a:effectLst>
            <a:softEdge rad="112500"/>
          </a:effectLst>
        </p:spPr>
      </p:pic>
      <p:pic>
        <p:nvPicPr>
          <p:cNvPr id="4" name="Picture 3">
            <a:extLst>
              <a:ext uri="{FF2B5EF4-FFF2-40B4-BE49-F238E27FC236}">
                <a16:creationId xmlns:a16="http://schemas.microsoft.com/office/drawing/2014/main" id="{D0D73494-1C62-D6E0-338E-73F98F5FF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146" y="2476500"/>
            <a:ext cx="2857143" cy="2857143"/>
          </a:xfrm>
          <a:prstGeom prst="rect">
            <a:avLst/>
          </a:prstGeom>
        </p:spPr>
      </p:pic>
    </p:spTree>
    <p:extLst>
      <p:ext uri="{BB962C8B-B14F-4D97-AF65-F5344CB8AC3E}">
        <p14:creationId xmlns:p14="http://schemas.microsoft.com/office/powerpoint/2010/main" val="417958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914400" y="952500"/>
            <a:ext cx="16154400" cy="8032968"/>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Raining Champions of T20 World cup</a:t>
            </a:r>
          </a:p>
          <a:p>
            <a:pPr marL="685800" indent="-685800">
              <a:buFont typeface="Arial" panose="020B0604020202020204" pitchFamily="34" charset="0"/>
              <a:buChar char="•"/>
            </a:pPr>
            <a:r>
              <a:rPr lang="en-US" sz="4800" dirty="0">
                <a:latin typeface="Bahnschrift Light" panose="020B0502040204020203" pitchFamily="34" charset="0"/>
              </a:rPr>
              <a:t>On the Verge of resurgence from the Early exit of 2023 World Cup</a:t>
            </a:r>
          </a:p>
          <a:p>
            <a:pPr marL="685800" indent="-685800">
              <a:buFont typeface="Arial" panose="020B0604020202020204" pitchFamily="34" charset="0"/>
              <a:buChar char="•"/>
            </a:pPr>
            <a:r>
              <a:rPr lang="en-US" sz="4800" dirty="0">
                <a:latin typeface="Bahnschrift Light" panose="020B0502040204020203" pitchFamily="34" charset="0"/>
              </a:rPr>
              <a:t>Remember What Happened after the exit of 2015 World cup[Similar situation]</a:t>
            </a:r>
          </a:p>
          <a:p>
            <a:pPr marL="685800" indent="-685800">
              <a:buFont typeface="Arial" panose="020B0604020202020204" pitchFamily="34" charset="0"/>
              <a:buChar char="•"/>
            </a:pPr>
            <a:r>
              <a:rPr lang="en-US" sz="4800" dirty="0">
                <a:latin typeface="Bahnschrift Light" panose="020B0502040204020203" pitchFamily="34" charset="0"/>
              </a:rPr>
              <a:t>Dangerous Batting Line-up</a:t>
            </a:r>
          </a:p>
          <a:p>
            <a:pPr marL="685800" indent="-685800">
              <a:buFont typeface="Arial" panose="020B0604020202020204" pitchFamily="34" charset="0"/>
              <a:buChar char="•"/>
            </a:pPr>
            <a:r>
              <a:rPr lang="en-US" sz="4800" dirty="0">
                <a:latin typeface="Bahnschrift Light" panose="020B0502040204020203" pitchFamily="34" charset="0"/>
              </a:rPr>
              <a:t>Comeback of </a:t>
            </a:r>
            <a:r>
              <a:rPr lang="en-US" sz="4800" dirty="0" err="1">
                <a:latin typeface="Bahnschrift Light" panose="020B0502040204020203" pitchFamily="34" charset="0"/>
              </a:rPr>
              <a:t>Jofra</a:t>
            </a:r>
            <a:r>
              <a:rPr lang="en-US" sz="4800" dirty="0">
                <a:latin typeface="Bahnschrift Light" panose="020B0502040204020203" pitchFamily="34" charset="0"/>
              </a:rPr>
              <a:t> Archer</a:t>
            </a:r>
          </a:p>
          <a:p>
            <a:r>
              <a:rPr lang="en-US" sz="6000" b="1" dirty="0">
                <a:latin typeface="Bahnschrift Light" panose="020B0502040204020203" pitchFamily="34" charset="0"/>
              </a:rPr>
              <a:t>Most Runs- Phil Salt</a:t>
            </a:r>
          </a:p>
          <a:p>
            <a:r>
              <a:rPr lang="en-US" sz="6000" b="1" dirty="0">
                <a:latin typeface="Bahnschrift Light" panose="020B0502040204020203" pitchFamily="34" charset="0"/>
              </a:rPr>
              <a:t>Most Wickets-Adil Rashid</a:t>
            </a:r>
          </a:p>
          <a:p>
            <a:r>
              <a:rPr lang="en-US" sz="6000" b="1" dirty="0">
                <a:latin typeface="Bahnschrift Light" panose="020B0502040204020203" pitchFamily="34" charset="0"/>
              </a:rPr>
              <a:t>X-Factor-Will Jacks</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142528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 y="1737901"/>
            <a:ext cx="16649689" cy="7921079"/>
          </a:xfrm>
          <a:prstGeom prst="rect">
            <a:avLst/>
          </a:prstGeom>
        </p:spPr>
        <p:txBody>
          <a:bodyPr wrap="square" lIns="0" tIns="0" rIns="0" bIns="0" rtlCol="0" anchor="t">
            <a:spAutoFit/>
          </a:bodyPr>
          <a:lstStyle/>
          <a:p>
            <a:pPr>
              <a:lnSpc>
                <a:spcPts val="7865"/>
              </a:lnSpc>
            </a:pPr>
            <a:r>
              <a:rPr lang="en-US" sz="2400" spc="30" dirty="0">
                <a:latin typeface="Playfair Display"/>
              </a:rPr>
              <a:t>Not like the previous two groups, This team has three quality teams that fight for two spots. New Zealand, West Indies, and Afghanistan are the three teams that fight for two spots.</a:t>
            </a:r>
          </a:p>
          <a:p>
            <a:pPr>
              <a:lnSpc>
                <a:spcPts val="7865"/>
              </a:lnSpc>
            </a:pPr>
            <a:r>
              <a:rPr lang="en-US" sz="2400" spc="30" dirty="0">
                <a:latin typeface="Playfair Display"/>
              </a:rPr>
              <a:t>West Indies at home, with their recent form, New </a:t>
            </a:r>
            <a:r>
              <a:rPr lang="en-US" sz="2400" spc="30" dirty="0" err="1">
                <a:latin typeface="Playfair Display"/>
              </a:rPr>
              <a:t>zealand</a:t>
            </a:r>
            <a:r>
              <a:rPr lang="en-US" sz="2400" spc="30" dirty="0">
                <a:latin typeface="Playfair Display"/>
              </a:rPr>
              <a:t> with their consistent performance at ICC Tournaments and finally the rise of Afghanistan Cricket in the last four years, particularly in this format of the game, This group is going to be a Box-Office Collection</a:t>
            </a:r>
          </a:p>
          <a:p>
            <a:pPr>
              <a:lnSpc>
                <a:spcPts val="7865"/>
              </a:lnSpc>
            </a:pPr>
            <a:r>
              <a:rPr lang="en-US" sz="2400" b="1" spc="30" dirty="0">
                <a:latin typeface="Playfair Display"/>
              </a:rPr>
              <a:t>*Important Fixture: Fri, 7 June 2024	NEW ZEALAND v AFGHANISTAN	Guyana**</a:t>
            </a:r>
          </a:p>
          <a:p>
            <a:pPr>
              <a:lnSpc>
                <a:spcPts val="7865"/>
              </a:lnSpc>
            </a:pPr>
            <a:r>
              <a:rPr lang="en-US" sz="2400" b="1" spc="30" dirty="0">
                <a:latin typeface="Playfair Display"/>
              </a:rPr>
              <a:t>*Important Fixture: Wed, 12 June 2024	WEST INDIES v NEW ZEALAND	Trinidad**</a:t>
            </a:r>
          </a:p>
          <a:p>
            <a:pPr>
              <a:lnSpc>
                <a:spcPts val="7865"/>
              </a:lnSpc>
            </a:pPr>
            <a:r>
              <a:rPr lang="en-US" sz="2400" b="1" spc="30" dirty="0">
                <a:latin typeface="Playfair Display"/>
              </a:rPr>
              <a:t>*Important Fixture: Mon, 17 June 2024	WEST INDIES v AFGHANISTAN	St. Lucia**</a:t>
            </a:r>
          </a:p>
        </p:txBody>
      </p:sp>
      <p:sp>
        <p:nvSpPr>
          <p:cNvPr id="5" name="TextBox 5"/>
          <p:cNvSpPr txBox="1"/>
          <p:nvPr/>
        </p:nvSpPr>
        <p:spPr>
          <a:xfrm>
            <a:off x="1006871" y="942975"/>
            <a:ext cx="16230600" cy="582660"/>
          </a:xfrm>
          <a:prstGeom prst="rect">
            <a:avLst/>
          </a:prstGeom>
        </p:spPr>
        <p:txBody>
          <a:bodyPr lIns="0" tIns="0" rIns="0" bIns="0" rtlCol="0" anchor="t">
            <a:spAutoFit/>
          </a:bodyPr>
          <a:lstStyle/>
          <a:p>
            <a:pPr>
              <a:lnSpc>
                <a:spcPts val="5200"/>
              </a:lnSpc>
              <a:spcBef>
                <a:spcPct val="0"/>
              </a:spcBef>
            </a:pPr>
            <a:r>
              <a:rPr lang="en-US" sz="2800" spc="843" dirty="0">
                <a:solidFill>
                  <a:srgbClr val="2B2C30"/>
                </a:solidFill>
                <a:latin typeface="Public Sans Bold"/>
              </a:rPr>
              <a:t>GROUP C[New </a:t>
            </a:r>
            <a:r>
              <a:rPr lang="en-US" sz="2800" spc="843" dirty="0" err="1">
                <a:solidFill>
                  <a:srgbClr val="2B2C30"/>
                </a:solidFill>
                <a:latin typeface="Public Sans Bold"/>
              </a:rPr>
              <a:t>Zealand,West</a:t>
            </a:r>
            <a:r>
              <a:rPr lang="en-US" sz="2800" spc="843" dirty="0">
                <a:solidFill>
                  <a:srgbClr val="2B2C30"/>
                </a:solidFill>
                <a:latin typeface="Public Sans Bold"/>
              </a:rPr>
              <a:t> </a:t>
            </a:r>
            <a:r>
              <a:rPr lang="en-US" sz="2800" spc="843" dirty="0" err="1">
                <a:solidFill>
                  <a:srgbClr val="2B2C30"/>
                </a:solidFill>
                <a:latin typeface="Public Sans Bold"/>
              </a:rPr>
              <a:t>Indies,Afganistan,Uganda,PNG</a:t>
            </a:r>
            <a:r>
              <a:rPr lang="en-US" sz="2800" spc="843" dirty="0">
                <a:solidFill>
                  <a:srgbClr val="2B2C30"/>
                </a:solidFill>
                <a:latin typeface="Public Sans Bold"/>
              </a:rPr>
              <a:t>]</a:t>
            </a:r>
            <a:endParaRPr lang="en-US" sz="3600" spc="843" dirty="0">
              <a:solidFill>
                <a:srgbClr val="2B2C30"/>
              </a:solidFill>
              <a:latin typeface="Public Sans Bold"/>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2" name="Picture 1">
            <a:extLst>
              <a:ext uri="{FF2B5EF4-FFF2-40B4-BE49-F238E27FC236}">
                <a16:creationId xmlns:a16="http://schemas.microsoft.com/office/drawing/2014/main" id="{870C0DB0-6E7E-DD2C-9BF6-7D0BB88C44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2941" y="7119013"/>
            <a:ext cx="2383890" cy="2030034"/>
          </a:xfrm>
          <a:prstGeom prst="rect">
            <a:avLst/>
          </a:prstGeom>
        </p:spPr>
      </p:pic>
    </p:spTree>
    <p:extLst>
      <p:ext uri="{BB962C8B-B14F-4D97-AF65-F5344CB8AC3E}">
        <p14:creationId xmlns:p14="http://schemas.microsoft.com/office/powerpoint/2010/main" val="289434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New Zealand</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Finn Allen</a:t>
            </a:r>
          </a:p>
          <a:p>
            <a:pPr marL="342900" indent="-342900">
              <a:buAutoNum type="arabicParenR"/>
            </a:pPr>
            <a:r>
              <a:rPr lang="en-US" sz="3600" dirty="0">
                <a:latin typeface="Bahnschrift Light" panose="020B0502040204020203" pitchFamily="34" charset="0"/>
              </a:rPr>
              <a:t>Devon Conway(</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Kane Williamson©</a:t>
            </a:r>
          </a:p>
          <a:p>
            <a:pPr marL="342900" indent="-342900">
              <a:buAutoNum type="arabicParenR"/>
            </a:pPr>
            <a:r>
              <a:rPr lang="en-US" sz="3600" dirty="0" err="1">
                <a:latin typeface="Bahnschrift Light" panose="020B0502040204020203" pitchFamily="34" charset="0"/>
              </a:rPr>
              <a:t>DarlylMitchell</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Glenn Phillips</a:t>
            </a:r>
          </a:p>
          <a:p>
            <a:pPr marL="342900" indent="-342900">
              <a:buAutoNum type="arabicParenR"/>
            </a:pPr>
            <a:r>
              <a:rPr lang="en-US" sz="3600" dirty="0">
                <a:latin typeface="Bahnschrift Light" panose="020B0502040204020203" pitchFamily="34" charset="0"/>
              </a:rPr>
              <a:t>Michael Bracewell/Mark chapman</a:t>
            </a:r>
          </a:p>
          <a:p>
            <a:pPr marL="342900" indent="-342900">
              <a:buAutoNum type="arabicParenR"/>
            </a:pPr>
            <a:r>
              <a:rPr lang="en-US" sz="3600" dirty="0">
                <a:latin typeface="Bahnschrift Light" panose="020B0502040204020203" pitchFamily="34" charset="0"/>
              </a:rPr>
              <a:t>Mitchell </a:t>
            </a:r>
            <a:r>
              <a:rPr lang="en-US" sz="3600" dirty="0" err="1">
                <a:latin typeface="Bahnschrift Light" panose="020B0502040204020203" pitchFamily="34" charset="0"/>
              </a:rPr>
              <a:t>Santner</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Trent Boult</a:t>
            </a:r>
          </a:p>
          <a:p>
            <a:pPr marL="342900" indent="-342900">
              <a:buAutoNum type="arabicParenR"/>
            </a:pPr>
            <a:r>
              <a:rPr lang="en-US" sz="3600" dirty="0">
                <a:latin typeface="Bahnschrift Light" panose="020B0502040204020203" pitchFamily="34" charset="0"/>
              </a:rPr>
              <a:t>Tim Southee</a:t>
            </a:r>
          </a:p>
          <a:p>
            <a:pPr marL="342900" indent="-342900">
              <a:buAutoNum type="arabicParenR"/>
            </a:pPr>
            <a:r>
              <a:rPr lang="en-US" sz="3600" dirty="0" err="1">
                <a:latin typeface="Bahnschrift Light" panose="020B0502040204020203" pitchFamily="34" charset="0"/>
              </a:rPr>
              <a:t>Lockie</a:t>
            </a:r>
            <a:r>
              <a:rPr lang="en-US" sz="3600" dirty="0">
                <a:latin typeface="Bahnschrift Light" panose="020B0502040204020203" pitchFamily="34" charset="0"/>
              </a:rPr>
              <a:t> Ferguson/Matt Henry</a:t>
            </a:r>
          </a:p>
          <a:p>
            <a:pPr marL="342900" indent="-342900">
              <a:buAutoNum type="arabicParenR"/>
            </a:pPr>
            <a:r>
              <a:rPr lang="en-US" sz="3600" dirty="0">
                <a:latin typeface="Bahnschrift Light" panose="020B0502040204020203" pitchFamily="34" charset="0"/>
              </a:rPr>
              <a:t>Ish Sodhi</a:t>
            </a:r>
            <a:endParaRPr lang="en-IN" sz="3600" dirty="0">
              <a:latin typeface="Bahnschrift Light" panose="020B0502040204020203" pitchFamily="34" charset="0"/>
            </a:endParaRPr>
          </a:p>
        </p:txBody>
      </p:sp>
      <p:pic>
        <p:nvPicPr>
          <p:cNvPr id="6" name="Picture 5">
            <a:extLst>
              <a:ext uri="{FF2B5EF4-FFF2-40B4-BE49-F238E27FC236}">
                <a16:creationId xmlns:a16="http://schemas.microsoft.com/office/drawing/2014/main" id="{CEEB7A4B-1F8B-3546-9D17-57C9D6B05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6" y="2546811"/>
            <a:ext cx="7330884" cy="6786153"/>
          </a:xfrm>
          <a:prstGeom prst="rect">
            <a:avLst/>
          </a:prstGeom>
          <a:ln>
            <a:noFill/>
          </a:ln>
          <a:effectLst>
            <a:softEdge rad="112500"/>
          </a:effectLst>
        </p:spPr>
      </p:pic>
      <p:pic>
        <p:nvPicPr>
          <p:cNvPr id="4" name="Picture 3">
            <a:extLst>
              <a:ext uri="{FF2B5EF4-FFF2-40B4-BE49-F238E27FC236}">
                <a16:creationId xmlns:a16="http://schemas.microsoft.com/office/drawing/2014/main" id="{CBBE3C05-4132-39F5-A941-2AA876519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2727" y="2400300"/>
            <a:ext cx="1834744" cy="2017609"/>
          </a:xfrm>
          <a:prstGeom prst="rect">
            <a:avLst/>
          </a:prstGeom>
        </p:spPr>
      </p:pic>
    </p:spTree>
    <p:extLst>
      <p:ext uri="{BB962C8B-B14F-4D97-AF65-F5344CB8AC3E}">
        <p14:creationId xmlns:p14="http://schemas.microsoft.com/office/powerpoint/2010/main" val="178613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914400" y="952500"/>
            <a:ext cx="16154400" cy="5816977"/>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Black caps are always Dark-horses</a:t>
            </a:r>
          </a:p>
          <a:p>
            <a:pPr marL="685800" indent="-685800">
              <a:buFont typeface="Arial" panose="020B0604020202020204" pitchFamily="34" charset="0"/>
              <a:buChar char="•"/>
            </a:pPr>
            <a:r>
              <a:rPr lang="en-US" sz="4800" dirty="0">
                <a:latin typeface="Bahnschrift Light" panose="020B0502040204020203" pitchFamily="34" charset="0"/>
              </a:rPr>
              <a:t>Minimum Resources ,Maximum efforts</a:t>
            </a:r>
          </a:p>
          <a:p>
            <a:pPr marL="685800" indent="-685800">
              <a:buFont typeface="Arial" panose="020B0604020202020204" pitchFamily="34" charset="0"/>
              <a:buChar char="•"/>
            </a:pPr>
            <a:r>
              <a:rPr lang="en-US" sz="4800" dirty="0">
                <a:latin typeface="Bahnschrift Light" panose="020B0502040204020203" pitchFamily="34" charset="0"/>
              </a:rPr>
              <a:t>Devon Conway coming from an injury</a:t>
            </a:r>
          </a:p>
          <a:p>
            <a:pPr marL="685800" indent="-685800">
              <a:buFont typeface="Arial" panose="020B0604020202020204" pitchFamily="34" charset="0"/>
              <a:buChar char="•"/>
            </a:pPr>
            <a:r>
              <a:rPr lang="en-US" sz="4800" dirty="0">
                <a:latin typeface="Bahnschrift Light" panose="020B0502040204020203" pitchFamily="34" charset="0"/>
              </a:rPr>
              <a:t>Form of certain Players</a:t>
            </a:r>
          </a:p>
          <a:p>
            <a:r>
              <a:rPr lang="en-US" sz="6000" b="1" dirty="0">
                <a:latin typeface="Bahnschrift Light" panose="020B0502040204020203" pitchFamily="34" charset="0"/>
              </a:rPr>
              <a:t>Most Runs- Finn Allen</a:t>
            </a:r>
          </a:p>
          <a:p>
            <a:r>
              <a:rPr lang="en-US" sz="6000" b="1" dirty="0">
                <a:latin typeface="Bahnschrift Light" panose="020B0502040204020203" pitchFamily="34" charset="0"/>
              </a:rPr>
              <a:t>Most Wickets-Tim Southee</a:t>
            </a:r>
          </a:p>
          <a:p>
            <a:r>
              <a:rPr lang="en-US" sz="6000" b="1" dirty="0">
                <a:latin typeface="Bahnschrift Light" panose="020B0502040204020203" pitchFamily="34" charset="0"/>
              </a:rPr>
              <a:t>X-Factor- Mitchell </a:t>
            </a:r>
            <a:r>
              <a:rPr lang="en-US" sz="6000" b="1" dirty="0" err="1">
                <a:latin typeface="Bahnschrift Light" panose="020B0502040204020203" pitchFamily="34" charset="0"/>
              </a:rPr>
              <a:t>Santner</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390117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AFGANISTHAN</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Rahmanullah</a:t>
            </a:r>
            <a:r>
              <a:rPr lang="en-US" sz="3600" dirty="0">
                <a:latin typeface="Bahnschrift Light" panose="020B0502040204020203" pitchFamily="34" charset="0"/>
              </a:rPr>
              <a:t> </a:t>
            </a:r>
            <a:r>
              <a:rPr lang="en-US" sz="3600" dirty="0" err="1">
                <a:latin typeface="Bahnschrift Light" panose="020B0502040204020203" pitchFamily="34" charset="0"/>
              </a:rPr>
              <a:t>Gurbaz</a:t>
            </a:r>
            <a:r>
              <a:rPr lang="en-US" sz="3600" dirty="0">
                <a:latin typeface="Bahnschrift Light" panose="020B0502040204020203" pitchFamily="34" charset="0"/>
              </a:rPr>
              <a:t>(</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Ibrahim Zadran</a:t>
            </a:r>
          </a:p>
          <a:p>
            <a:pPr marL="342900" indent="-342900">
              <a:buAutoNum type="arabicParenR"/>
            </a:pPr>
            <a:r>
              <a:rPr lang="en-US" sz="3600" dirty="0">
                <a:latin typeface="Bahnschrift Light" panose="020B0502040204020203" pitchFamily="34" charset="0"/>
              </a:rPr>
              <a:t>Mohammad Ishaq</a:t>
            </a:r>
          </a:p>
          <a:p>
            <a:pPr marL="342900" indent="-342900">
              <a:buAutoNum type="arabicParenR"/>
            </a:pPr>
            <a:r>
              <a:rPr lang="en-US" sz="3600" dirty="0" err="1">
                <a:latin typeface="Bahnschrift Light" panose="020B0502040204020203" pitchFamily="34" charset="0"/>
              </a:rPr>
              <a:t>Azmatullah</a:t>
            </a:r>
            <a:r>
              <a:rPr lang="en-US" sz="3600" dirty="0">
                <a:latin typeface="Bahnschrift Light" panose="020B0502040204020203" pitchFamily="34" charset="0"/>
              </a:rPr>
              <a:t> </a:t>
            </a:r>
            <a:r>
              <a:rPr lang="en-US" sz="3600" dirty="0" err="1">
                <a:latin typeface="Bahnschrift Light" panose="020B0502040204020203" pitchFamily="34" charset="0"/>
              </a:rPr>
              <a:t>Omarzai</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Mohammad </a:t>
            </a:r>
            <a:r>
              <a:rPr lang="en-US" sz="3600" dirty="0" err="1">
                <a:latin typeface="Bahnschrift Light" panose="020B0502040204020203" pitchFamily="34" charset="0"/>
              </a:rPr>
              <a:t>nabi</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Gulbadin</a:t>
            </a:r>
            <a:r>
              <a:rPr lang="en-US" sz="3600" dirty="0">
                <a:latin typeface="Bahnschrift Light" panose="020B0502040204020203" pitchFamily="34" charset="0"/>
              </a:rPr>
              <a:t> Naib</a:t>
            </a:r>
          </a:p>
          <a:p>
            <a:pPr marL="342900" indent="-342900">
              <a:buAutoNum type="arabicParenR"/>
            </a:pPr>
            <a:r>
              <a:rPr lang="en-US" sz="3600" dirty="0">
                <a:latin typeface="Bahnschrift Light" panose="020B0502040204020203" pitchFamily="34" charset="0"/>
              </a:rPr>
              <a:t>Najibullah Zadran</a:t>
            </a:r>
          </a:p>
          <a:p>
            <a:pPr marL="342900" indent="-342900">
              <a:buAutoNum type="arabicParenR"/>
            </a:pPr>
            <a:r>
              <a:rPr lang="en-US" sz="3600" dirty="0">
                <a:latin typeface="Bahnschrift Light" panose="020B0502040204020203" pitchFamily="34" charset="0"/>
              </a:rPr>
              <a:t>Rashid Khan©</a:t>
            </a:r>
          </a:p>
          <a:p>
            <a:pPr marL="342900" indent="-342900">
              <a:buAutoNum type="arabicParenR"/>
            </a:pPr>
            <a:r>
              <a:rPr lang="en-US" sz="3600" dirty="0">
                <a:latin typeface="Bahnschrift Light" panose="020B0502040204020203" pitchFamily="34" charset="0"/>
              </a:rPr>
              <a:t>Mujeeb </a:t>
            </a:r>
            <a:r>
              <a:rPr lang="en-US" sz="3600" dirty="0" err="1">
                <a:latin typeface="Bahnschrift Light" panose="020B0502040204020203" pitchFamily="34" charset="0"/>
              </a:rPr>
              <a:t>ur</a:t>
            </a:r>
            <a:r>
              <a:rPr lang="en-US" sz="3600" dirty="0">
                <a:latin typeface="Bahnschrift Light" panose="020B0502040204020203" pitchFamily="34" charset="0"/>
              </a:rPr>
              <a:t> Rahman/Noor Ahmed</a:t>
            </a:r>
          </a:p>
          <a:p>
            <a:pPr marL="342900" indent="-342900">
              <a:buAutoNum type="arabicParenR"/>
            </a:pPr>
            <a:r>
              <a:rPr lang="en-US" sz="3600" dirty="0" err="1">
                <a:latin typeface="Bahnschrift Light" panose="020B0502040204020203" pitchFamily="34" charset="0"/>
              </a:rPr>
              <a:t>Fazalhaq</a:t>
            </a:r>
            <a:r>
              <a:rPr lang="en-US" sz="3600" dirty="0">
                <a:latin typeface="Bahnschrift Light" panose="020B0502040204020203" pitchFamily="34" charset="0"/>
              </a:rPr>
              <a:t> Farooqi</a:t>
            </a:r>
          </a:p>
          <a:p>
            <a:pPr marL="342900" indent="-342900">
              <a:buAutoNum type="arabicParenR"/>
            </a:pPr>
            <a:r>
              <a:rPr lang="en-US" sz="3600" dirty="0">
                <a:latin typeface="Bahnschrift Light" panose="020B0502040204020203" pitchFamily="34" charset="0"/>
              </a:rPr>
              <a:t>Naveen-</a:t>
            </a:r>
            <a:r>
              <a:rPr lang="en-US" sz="3600" dirty="0" err="1">
                <a:latin typeface="Bahnschrift Light" panose="020B0502040204020203" pitchFamily="34" charset="0"/>
              </a:rPr>
              <a:t>ul</a:t>
            </a:r>
            <a:r>
              <a:rPr lang="en-US" sz="3600" dirty="0">
                <a:latin typeface="Bahnschrift Light" panose="020B0502040204020203" pitchFamily="34" charset="0"/>
              </a:rPr>
              <a:t>-Haq</a:t>
            </a:r>
            <a:endParaRPr lang="en-IN" sz="3600" dirty="0">
              <a:latin typeface="Bahnschrift Light" panose="020B0502040204020203" pitchFamily="34" charset="0"/>
            </a:endParaRPr>
          </a:p>
        </p:txBody>
      </p:sp>
      <p:pic>
        <p:nvPicPr>
          <p:cNvPr id="7" name="Picture 6">
            <a:extLst>
              <a:ext uri="{FF2B5EF4-FFF2-40B4-BE49-F238E27FC236}">
                <a16:creationId xmlns:a16="http://schemas.microsoft.com/office/drawing/2014/main" id="{ECC4E5D6-AD92-B298-86D7-0783963C0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71" y="2349041"/>
            <a:ext cx="6858000" cy="6631212"/>
          </a:xfrm>
          <a:prstGeom prst="rect">
            <a:avLst/>
          </a:prstGeom>
          <a:ln>
            <a:noFill/>
          </a:ln>
          <a:effectLst>
            <a:softEdge rad="112500"/>
          </a:effectLst>
        </p:spPr>
      </p:pic>
      <p:pic>
        <p:nvPicPr>
          <p:cNvPr id="4" name="Picture 3">
            <a:extLst>
              <a:ext uri="{FF2B5EF4-FFF2-40B4-BE49-F238E27FC236}">
                <a16:creationId xmlns:a16="http://schemas.microsoft.com/office/drawing/2014/main" id="{EF86D36E-DC07-37E1-4647-FE5B1B169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9988" y="2355186"/>
            <a:ext cx="1948005" cy="2411735"/>
          </a:xfrm>
          <a:prstGeom prst="rect">
            <a:avLst/>
          </a:prstGeom>
        </p:spPr>
      </p:pic>
    </p:spTree>
    <p:extLst>
      <p:ext uri="{BB962C8B-B14F-4D97-AF65-F5344CB8AC3E}">
        <p14:creationId xmlns:p14="http://schemas.microsoft.com/office/powerpoint/2010/main" val="76653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1066800" y="1181100"/>
            <a:ext cx="16154400" cy="8032968"/>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Emergence of </a:t>
            </a:r>
            <a:r>
              <a:rPr lang="en-US" sz="4800" dirty="0" err="1">
                <a:latin typeface="Bahnschrift Light" panose="020B0502040204020203" pitchFamily="34" charset="0"/>
              </a:rPr>
              <a:t>Afganisthan</a:t>
            </a:r>
            <a:r>
              <a:rPr lang="en-US" sz="4800" dirty="0">
                <a:latin typeface="Bahnschrift Light" panose="020B0502040204020203" pitchFamily="34" charset="0"/>
              </a:rPr>
              <a:t> Cricket</a:t>
            </a:r>
          </a:p>
          <a:p>
            <a:pPr marL="685800" indent="-685800">
              <a:buFont typeface="Arial" panose="020B0604020202020204" pitchFamily="34" charset="0"/>
              <a:buChar char="•"/>
            </a:pPr>
            <a:r>
              <a:rPr lang="en-US" sz="4800" dirty="0">
                <a:latin typeface="Bahnschrift Light" panose="020B0502040204020203" pitchFamily="34" charset="0"/>
              </a:rPr>
              <a:t>Better suited Format</a:t>
            </a:r>
          </a:p>
          <a:p>
            <a:pPr marL="685800" indent="-685800">
              <a:buFont typeface="Arial" panose="020B0604020202020204" pitchFamily="34" charset="0"/>
              <a:buChar char="•"/>
            </a:pPr>
            <a:r>
              <a:rPr lang="en-US" sz="4800" dirty="0">
                <a:latin typeface="Bahnschrift Light" panose="020B0502040204020203" pitchFamily="34" charset="0"/>
              </a:rPr>
              <a:t>Very Good Bowling attack with a deadly spin trio along with the pace attack of </a:t>
            </a:r>
            <a:r>
              <a:rPr lang="en-US" sz="4800" dirty="0" err="1">
                <a:latin typeface="Bahnschrift Light" panose="020B0502040204020203" pitchFamily="34" charset="0"/>
              </a:rPr>
              <a:t>Omarzai</a:t>
            </a:r>
            <a:r>
              <a:rPr lang="en-US" sz="4800" dirty="0">
                <a:latin typeface="Bahnschrift Light" panose="020B0502040204020203" pitchFamily="34" charset="0"/>
              </a:rPr>
              <a:t> and Naveen in the slow and dry pitches of </a:t>
            </a:r>
            <a:r>
              <a:rPr lang="en-US" sz="4800" dirty="0" err="1">
                <a:latin typeface="Bahnschrift Light" panose="020B0502040204020203" pitchFamily="34" charset="0"/>
              </a:rPr>
              <a:t>Windies</a:t>
            </a:r>
            <a:endParaRPr lang="en-US" sz="4800" dirty="0">
              <a:latin typeface="Bahnschrift Light" panose="020B0502040204020203" pitchFamily="34" charset="0"/>
            </a:endParaRPr>
          </a:p>
          <a:p>
            <a:pPr marL="685800" indent="-685800">
              <a:buFont typeface="Arial" panose="020B0604020202020204" pitchFamily="34" charset="0"/>
              <a:buChar char="•"/>
            </a:pPr>
            <a:r>
              <a:rPr lang="en-US" sz="4800" dirty="0">
                <a:latin typeface="Bahnschrift Light" panose="020B0502040204020203" pitchFamily="34" charset="0"/>
              </a:rPr>
              <a:t>If their batters come good, they can pull off a miracle at </a:t>
            </a:r>
            <a:r>
              <a:rPr lang="en-US" sz="4800" dirty="0" err="1">
                <a:latin typeface="Bahnschrift Light" panose="020B0502040204020203" pitchFamily="34" charset="0"/>
              </a:rPr>
              <a:t>caribeann</a:t>
            </a:r>
            <a:r>
              <a:rPr lang="en-US" sz="4800" dirty="0">
                <a:latin typeface="Bahnschrift Light" panose="020B0502040204020203" pitchFamily="34" charset="0"/>
              </a:rPr>
              <a:t> Islands</a:t>
            </a:r>
          </a:p>
          <a:p>
            <a:r>
              <a:rPr lang="en-US" sz="6000" b="1" dirty="0">
                <a:latin typeface="Bahnschrift Light" panose="020B0502040204020203" pitchFamily="34" charset="0"/>
              </a:rPr>
              <a:t>Most Runs-Ibrahim </a:t>
            </a:r>
            <a:r>
              <a:rPr lang="en-US" sz="6000" b="1" dirty="0" err="1">
                <a:latin typeface="Bahnschrift Light" panose="020B0502040204020203" pitchFamily="34" charset="0"/>
              </a:rPr>
              <a:t>Zadrran</a:t>
            </a:r>
            <a:endParaRPr lang="en-US" sz="6000" b="1" dirty="0">
              <a:latin typeface="Bahnschrift Light" panose="020B0502040204020203" pitchFamily="34" charset="0"/>
            </a:endParaRPr>
          </a:p>
          <a:p>
            <a:r>
              <a:rPr lang="en-US" sz="6000" b="1" dirty="0">
                <a:latin typeface="Bahnschrift Light" panose="020B0502040204020203" pitchFamily="34" charset="0"/>
              </a:rPr>
              <a:t>Most Wickets-Rashid Khan</a:t>
            </a:r>
          </a:p>
          <a:p>
            <a:r>
              <a:rPr lang="en-US" sz="6000" b="1" dirty="0">
                <a:latin typeface="Bahnschrift Light" panose="020B0502040204020203" pitchFamily="34" charset="0"/>
              </a:rPr>
              <a:t>X-Factor- </a:t>
            </a:r>
            <a:r>
              <a:rPr lang="en-US" sz="6000" b="1" dirty="0" err="1">
                <a:latin typeface="Bahnschrift Light" panose="020B0502040204020203" pitchFamily="34" charset="0"/>
              </a:rPr>
              <a:t>Azmattulah</a:t>
            </a:r>
            <a:r>
              <a:rPr lang="en-US" sz="6000" b="1" dirty="0">
                <a:latin typeface="Bahnschrift Light" panose="020B0502040204020203" pitchFamily="34" charset="0"/>
              </a:rPr>
              <a:t> </a:t>
            </a:r>
            <a:r>
              <a:rPr lang="en-US" sz="6000" b="1" dirty="0" err="1">
                <a:latin typeface="Bahnschrift Light" panose="020B0502040204020203" pitchFamily="34" charset="0"/>
              </a:rPr>
              <a:t>Omarzai</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267560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WEST INDIES</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Brandon King</a:t>
            </a:r>
          </a:p>
          <a:p>
            <a:pPr marL="342900" indent="-342900">
              <a:buAutoNum type="arabicParenR"/>
            </a:pPr>
            <a:r>
              <a:rPr lang="en-US" sz="3600" dirty="0">
                <a:latin typeface="Bahnschrift Light" panose="020B0502040204020203" pitchFamily="34" charset="0"/>
              </a:rPr>
              <a:t>Johnson Charles</a:t>
            </a:r>
          </a:p>
          <a:p>
            <a:pPr marL="342900" indent="-342900">
              <a:buAutoNum type="arabicParenR"/>
            </a:pPr>
            <a:r>
              <a:rPr lang="en-US" sz="3600" dirty="0">
                <a:latin typeface="Bahnschrift Light" panose="020B0502040204020203" pitchFamily="34" charset="0"/>
              </a:rPr>
              <a:t>Shai Hope(</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err="1">
                <a:latin typeface="Bahnschrift Light" panose="020B0502040204020203" pitchFamily="34" charset="0"/>
              </a:rPr>
              <a:t>Nicholos</a:t>
            </a:r>
            <a:r>
              <a:rPr lang="en-US" sz="3600" dirty="0">
                <a:latin typeface="Bahnschrift Light" panose="020B0502040204020203" pitchFamily="34" charset="0"/>
              </a:rPr>
              <a:t> Pooran</a:t>
            </a:r>
          </a:p>
          <a:p>
            <a:pPr marL="342900" indent="-342900">
              <a:buAutoNum type="arabicParenR"/>
            </a:pPr>
            <a:r>
              <a:rPr lang="en-US" sz="3600" dirty="0">
                <a:latin typeface="Bahnschrift Light" panose="020B0502040204020203" pitchFamily="34" charset="0"/>
              </a:rPr>
              <a:t>Rowman Powell©</a:t>
            </a:r>
          </a:p>
          <a:p>
            <a:pPr marL="342900" indent="-342900">
              <a:buAutoNum type="arabicParenR"/>
            </a:pPr>
            <a:r>
              <a:rPr lang="en-US" sz="3600" dirty="0">
                <a:latin typeface="Bahnschrift Light" panose="020B0502040204020203" pitchFamily="34" charset="0"/>
              </a:rPr>
              <a:t>Andre Russell</a:t>
            </a:r>
          </a:p>
          <a:p>
            <a:pPr marL="342900" indent="-342900">
              <a:buAutoNum type="arabicParenR"/>
            </a:pPr>
            <a:r>
              <a:rPr lang="en-US" sz="3600" dirty="0">
                <a:latin typeface="Bahnschrift Light" panose="020B0502040204020203" pitchFamily="34" charset="0"/>
              </a:rPr>
              <a:t>Romario Shepherd</a:t>
            </a:r>
          </a:p>
          <a:p>
            <a:pPr marL="342900" indent="-342900">
              <a:buAutoNum type="arabicParenR"/>
            </a:pPr>
            <a:r>
              <a:rPr lang="en-US" sz="3600" dirty="0" err="1">
                <a:latin typeface="Bahnschrift Light" panose="020B0502040204020203" pitchFamily="34" charset="0"/>
              </a:rPr>
              <a:t>Akeal</a:t>
            </a:r>
            <a:r>
              <a:rPr lang="en-US" sz="3600" dirty="0">
                <a:latin typeface="Bahnschrift Light" panose="020B0502040204020203" pitchFamily="34" charset="0"/>
              </a:rPr>
              <a:t> </a:t>
            </a:r>
            <a:r>
              <a:rPr lang="en-US" sz="3600" dirty="0" err="1">
                <a:latin typeface="Bahnschrift Light" panose="020B0502040204020203" pitchFamily="34" charset="0"/>
              </a:rPr>
              <a:t>Hosein</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Roston</a:t>
            </a:r>
            <a:r>
              <a:rPr lang="en-US" sz="3600" dirty="0">
                <a:latin typeface="Bahnschrift Light" panose="020B0502040204020203" pitchFamily="34" charset="0"/>
              </a:rPr>
              <a:t> Chase</a:t>
            </a:r>
          </a:p>
          <a:p>
            <a:pPr marL="342900" indent="-342900">
              <a:buAutoNum type="arabicParenR"/>
            </a:pPr>
            <a:r>
              <a:rPr lang="en-US" sz="3600" dirty="0" err="1">
                <a:latin typeface="Bahnschrift Light" panose="020B0502040204020203" pitchFamily="34" charset="0"/>
              </a:rPr>
              <a:t>Alzarri</a:t>
            </a:r>
            <a:r>
              <a:rPr lang="en-US" sz="3600" dirty="0">
                <a:latin typeface="Bahnschrift Light" panose="020B0502040204020203" pitchFamily="34" charset="0"/>
              </a:rPr>
              <a:t> Joseph</a:t>
            </a:r>
          </a:p>
          <a:p>
            <a:pPr marL="342900" indent="-342900">
              <a:buAutoNum type="arabicParenR"/>
            </a:pPr>
            <a:r>
              <a:rPr lang="en-US" sz="3600" dirty="0">
                <a:latin typeface="Bahnschrift Light" panose="020B0502040204020203" pitchFamily="34" charset="0"/>
              </a:rPr>
              <a:t>Shamar Joseph</a:t>
            </a:r>
            <a:endParaRPr lang="en-IN" sz="3600" dirty="0">
              <a:latin typeface="Bahnschrift Light" panose="020B0502040204020203" pitchFamily="34" charset="0"/>
            </a:endParaRPr>
          </a:p>
        </p:txBody>
      </p:sp>
      <p:pic>
        <p:nvPicPr>
          <p:cNvPr id="4" name="Picture 3">
            <a:extLst>
              <a:ext uri="{FF2B5EF4-FFF2-40B4-BE49-F238E27FC236}">
                <a16:creationId xmlns:a16="http://schemas.microsoft.com/office/drawing/2014/main" id="{FEDB42FF-867B-EAFA-3042-0BC18F0AC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43" y="2476500"/>
            <a:ext cx="6858000" cy="6305141"/>
          </a:xfrm>
          <a:prstGeom prst="rect">
            <a:avLst/>
          </a:prstGeom>
        </p:spPr>
      </p:pic>
      <p:pic>
        <p:nvPicPr>
          <p:cNvPr id="7" name="Picture 6">
            <a:extLst>
              <a:ext uri="{FF2B5EF4-FFF2-40B4-BE49-F238E27FC236}">
                <a16:creationId xmlns:a16="http://schemas.microsoft.com/office/drawing/2014/main" id="{012F6741-76C4-5225-CE7D-01A263D46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0" y="2234964"/>
            <a:ext cx="2209800" cy="1994135"/>
          </a:xfrm>
          <a:prstGeom prst="rect">
            <a:avLst/>
          </a:prstGeom>
        </p:spPr>
      </p:pic>
    </p:spTree>
    <p:extLst>
      <p:ext uri="{BB962C8B-B14F-4D97-AF65-F5344CB8AC3E}">
        <p14:creationId xmlns:p14="http://schemas.microsoft.com/office/powerpoint/2010/main" val="120066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EDA460-26A6-7C47-2987-E90DBAA8F63C}"/>
              </a:ext>
            </a:extLst>
          </p:cNvPr>
          <p:cNvSpPr txBox="1"/>
          <p:nvPr/>
        </p:nvSpPr>
        <p:spPr>
          <a:xfrm>
            <a:off x="1219200" y="1181100"/>
            <a:ext cx="13944600" cy="7848302"/>
          </a:xfrm>
          <a:prstGeom prst="rect">
            <a:avLst/>
          </a:prstGeom>
          <a:noFill/>
        </p:spPr>
        <p:txBody>
          <a:bodyPr wrap="square" rtlCol="0">
            <a:spAutoFit/>
          </a:bodyPr>
          <a:lstStyle/>
          <a:p>
            <a:r>
              <a:rPr lang="en-US" sz="3600" dirty="0">
                <a:latin typeface="Bahnschrift Light" panose="020B0502040204020203" pitchFamily="34" charset="0"/>
              </a:rPr>
              <a:t>This Analysis consists of the Dataset which consists of International T20 cricket Data that happened after the completion of the Previous T20 World Cup in Australia, on 13th Nov 2022.[I have extracted the particular set of data]</a:t>
            </a:r>
          </a:p>
          <a:p>
            <a:r>
              <a:rPr lang="en-US" sz="3600" dirty="0">
                <a:latin typeface="Bahnschrift Light" panose="020B0502040204020203" pitchFamily="34" charset="0"/>
              </a:rPr>
              <a:t>The Tournament takes place in the USA and the </a:t>
            </a:r>
            <a:r>
              <a:rPr lang="en-US" sz="3600" dirty="0" err="1">
                <a:latin typeface="Bahnschrift Light" panose="020B0502040204020203" pitchFamily="34" charset="0"/>
              </a:rPr>
              <a:t>Windies</a:t>
            </a:r>
            <a:r>
              <a:rPr lang="en-US" sz="3600" dirty="0">
                <a:latin typeface="Bahnschrift Light" panose="020B0502040204020203" pitchFamily="34" charset="0"/>
              </a:rPr>
              <a:t>, but the major part of the tournament takes place only in the west indies. Only the Group stage takes place in the USA. Also, Cricket is new to the USA and there is no data regarding cricket in the USA. So, Let us analyze only the data Available.</a:t>
            </a:r>
          </a:p>
          <a:p>
            <a:endParaRPr lang="en-US" sz="3600" dirty="0">
              <a:latin typeface="Bahnschrift Light" panose="020B0502040204020203" pitchFamily="34" charset="0"/>
            </a:endParaRPr>
          </a:p>
          <a:p>
            <a:r>
              <a:rPr lang="en-US" sz="3600" dirty="0">
                <a:latin typeface="Bahnschrift Light" panose="020B0502040204020203" pitchFamily="34" charset="0"/>
              </a:rPr>
              <a:t>This T20 World Cup is in the WEST INDIES, where we expect some dry and slow pitches also some pitches are new and fresh as in the USA. We might see some low-scoring thrillers as well as high-scoring entertainers.</a:t>
            </a:r>
            <a:endParaRPr lang="en-IN" sz="3600" dirty="0">
              <a:latin typeface="Bahnschrift Light" panose="020B0502040204020203" pitchFamily="34" charset="0"/>
            </a:endParaRPr>
          </a:p>
        </p:txBody>
      </p:sp>
      <p:pic>
        <p:nvPicPr>
          <p:cNvPr id="2" name="Picture 1">
            <a:extLst>
              <a:ext uri="{FF2B5EF4-FFF2-40B4-BE49-F238E27FC236}">
                <a16:creationId xmlns:a16="http://schemas.microsoft.com/office/drawing/2014/main" id="{FEC52538-70AD-7187-D20C-5811D461FC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11400" y="7429500"/>
            <a:ext cx="2383890" cy="203003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1066800" y="1181100"/>
            <a:ext cx="16154400" cy="7294305"/>
          </a:xfrm>
          <a:prstGeom prst="rect">
            <a:avLst/>
          </a:prstGeom>
          <a:noFill/>
        </p:spPr>
        <p:txBody>
          <a:bodyPr wrap="square" rtlCol="0">
            <a:spAutoFit/>
          </a:bodyPr>
          <a:lstStyle/>
          <a:p>
            <a:pPr marL="685800" indent="-685800">
              <a:buFont typeface="Arial" panose="020B0604020202020204" pitchFamily="34" charset="0"/>
              <a:buChar char="•"/>
            </a:pPr>
            <a:r>
              <a:rPr lang="en-US" sz="4800" dirty="0" err="1">
                <a:latin typeface="Bahnschrift Light" panose="020B0502040204020203" pitchFamily="34" charset="0"/>
              </a:rPr>
              <a:t>Ressurgence</a:t>
            </a:r>
            <a:r>
              <a:rPr lang="en-US" sz="4800" dirty="0">
                <a:latin typeface="Bahnschrift Light" panose="020B0502040204020203" pitchFamily="34" charset="0"/>
              </a:rPr>
              <a:t> of West-Indian cricket??</a:t>
            </a:r>
          </a:p>
          <a:p>
            <a:pPr marL="685800" indent="-685800">
              <a:buFont typeface="Arial" panose="020B0604020202020204" pitchFamily="34" charset="0"/>
              <a:buChar char="•"/>
            </a:pPr>
            <a:r>
              <a:rPr lang="en-US" sz="4800" dirty="0">
                <a:latin typeface="Bahnschrift Light" panose="020B0502040204020203" pitchFamily="34" charset="0"/>
              </a:rPr>
              <a:t>Batting Powerhouse</a:t>
            </a:r>
          </a:p>
          <a:p>
            <a:pPr marL="685800" indent="-685800">
              <a:buFont typeface="Arial" panose="020B0604020202020204" pitchFamily="34" charset="0"/>
              <a:buChar char="•"/>
            </a:pPr>
            <a:r>
              <a:rPr lang="en-US" sz="4800" dirty="0">
                <a:latin typeface="Bahnschrift Light" panose="020B0502040204020203" pitchFamily="34" charset="0"/>
              </a:rPr>
              <a:t>Return of Dre-Russ</a:t>
            </a:r>
          </a:p>
          <a:p>
            <a:pPr marL="685800" indent="-685800">
              <a:buFont typeface="Arial" panose="020B0604020202020204" pitchFamily="34" charset="0"/>
              <a:buChar char="•"/>
            </a:pPr>
            <a:r>
              <a:rPr lang="en-US" sz="4800" dirty="0">
                <a:latin typeface="Bahnschrift Light" panose="020B0502040204020203" pitchFamily="34" charset="0"/>
              </a:rPr>
              <a:t>In-form Batters with home advantage</a:t>
            </a:r>
          </a:p>
          <a:p>
            <a:pPr marL="685800" indent="-685800">
              <a:buFont typeface="Arial" panose="020B0604020202020204" pitchFamily="34" charset="0"/>
              <a:buChar char="•"/>
            </a:pPr>
            <a:r>
              <a:rPr lang="en-US" sz="4800" dirty="0">
                <a:latin typeface="Bahnschrift Light" panose="020B0502040204020203" pitchFamily="34" charset="0"/>
              </a:rPr>
              <a:t>Decent Bowling attack</a:t>
            </a:r>
          </a:p>
          <a:p>
            <a:pPr marL="685800" indent="-685800">
              <a:buFont typeface="Arial" panose="020B0604020202020204" pitchFamily="34" charset="0"/>
              <a:buChar char="•"/>
            </a:pPr>
            <a:r>
              <a:rPr lang="en-US" sz="4800" dirty="0">
                <a:latin typeface="Bahnschrift Light" panose="020B0502040204020203" pitchFamily="34" charset="0"/>
              </a:rPr>
              <a:t>Let’s say,” West Indies is a Dangerous side” Period</a:t>
            </a:r>
          </a:p>
          <a:p>
            <a:r>
              <a:rPr lang="en-US" sz="6000" b="1" dirty="0">
                <a:latin typeface="Bahnschrift Light" panose="020B0502040204020203" pitchFamily="34" charset="0"/>
              </a:rPr>
              <a:t>Most Runs-Nicholas Pooran</a:t>
            </a:r>
          </a:p>
          <a:p>
            <a:r>
              <a:rPr lang="en-US" sz="6000" b="1" dirty="0">
                <a:latin typeface="Bahnschrift Light" panose="020B0502040204020203" pitchFamily="34" charset="0"/>
              </a:rPr>
              <a:t>Most Wickets-</a:t>
            </a:r>
            <a:r>
              <a:rPr lang="en-US" sz="6000" b="1" dirty="0" err="1">
                <a:latin typeface="Bahnschrift Light" panose="020B0502040204020203" pitchFamily="34" charset="0"/>
              </a:rPr>
              <a:t>Akeal</a:t>
            </a:r>
            <a:r>
              <a:rPr lang="en-US" sz="6000" b="1" dirty="0">
                <a:latin typeface="Bahnschrift Light" panose="020B0502040204020203" pitchFamily="34" charset="0"/>
              </a:rPr>
              <a:t> </a:t>
            </a:r>
            <a:r>
              <a:rPr lang="en-US" sz="6000" b="1" dirty="0" err="1">
                <a:latin typeface="Bahnschrift Light" panose="020B0502040204020203" pitchFamily="34" charset="0"/>
              </a:rPr>
              <a:t>Hoseain</a:t>
            </a:r>
            <a:endParaRPr lang="en-US" sz="6000" b="1" dirty="0">
              <a:latin typeface="Bahnschrift Light" panose="020B0502040204020203" pitchFamily="34" charset="0"/>
            </a:endParaRPr>
          </a:p>
          <a:p>
            <a:r>
              <a:rPr lang="en-US" sz="6000" b="1" dirty="0">
                <a:latin typeface="Bahnschrift Light" panose="020B0502040204020203" pitchFamily="34" charset="0"/>
              </a:rPr>
              <a:t>X-Factor- Andre Russell</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379910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 y="1737901"/>
            <a:ext cx="16649689" cy="5894883"/>
          </a:xfrm>
          <a:prstGeom prst="rect">
            <a:avLst/>
          </a:prstGeom>
        </p:spPr>
        <p:txBody>
          <a:bodyPr wrap="square" lIns="0" tIns="0" rIns="0" bIns="0" rtlCol="0" anchor="t">
            <a:spAutoFit/>
          </a:bodyPr>
          <a:lstStyle/>
          <a:p>
            <a:pPr>
              <a:lnSpc>
                <a:spcPts val="7865"/>
              </a:lnSpc>
            </a:pPr>
            <a:r>
              <a:rPr lang="en-US" sz="2400" spc="30" dirty="0">
                <a:latin typeface="Playfair Display"/>
              </a:rPr>
              <a:t>This Group is also quite interesting. South Africa stands tall apart from all other teams and is expected to qualify for the next round. For the remaining one spot,  two teams are going to fight, namely </a:t>
            </a:r>
            <a:r>
              <a:rPr lang="en-US" sz="2400" spc="30" dirty="0" err="1">
                <a:latin typeface="Playfair Display"/>
              </a:rPr>
              <a:t>Srilanka</a:t>
            </a:r>
            <a:r>
              <a:rPr lang="en-US" sz="2400" spc="30" dirty="0">
                <a:latin typeface="Playfair Display"/>
              </a:rPr>
              <a:t> and Bangladesh. The team that is going to win this Asian battle is going to be the second team to be qualified for the next round in South Africa</a:t>
            </a:r>
          </a:p>
          <a:p>
            <a:pPr>
              <a:lnSpc>
                <a:spcPts val="7865"/>
              </a:lnSpc>
            </a:pPr>
            <a:r>
              <a:rPr lang="en-US" sz="2400" b="1" spc="30" dirty="0">
                <a:latin typeface="Playfair Display"/>
              </a:rPr>
              <a:t>**Important Fixture: Mon, 3 June 2024	SRI LANKA v SOUTH AFRICA	New York**</a:t>
            </a:r>
          </a:p>
          <a:p>
            <a:pPr>
              <a:lnSpc>
                <a:spcPts val="7865"/>
              </a:lnSpc>
            </a:pPr>
            <a:r>
              <a:rPr lang="en-US" sz="2400" b="1" spc="30" dirty="0">
                <a:latin typeface="Playfair Display"/>
              </a:rPr>
              <a:t>**Important Fixture: Fri, 7 June 2024	SRI LANKA v BANGLADESH	Dallas**</a:t>
            </a:r>
          </a:p>
          <a:p>
            <a:pPr>
              <a:lnSpc>
                <a:spcPts val="7865"/>
              </a:lnSpc>
            </a:pPr>
            <a:r>
              <a:rPr lang="en-US" sz="2400" b="1" spc="30" dirty="0">
                <a:latin typeface="Playfair Display"/>
              </a:rPr>
              <a:t>**Important Fixture: Mon, 10 June 2024	SOUTH AFRICA v BANGLADESH	New York**</a:t>
            </a:r>
          </a:p>
        </p:txBody>
      </p:sp>
      <p:sp>
        <p:nvSpPr>
          <p:cNvPr id="5" name="TextBox 5"/>
          <p:cNvSpPr txBox="1"/>
          <p:nvPr/>
        </p:nvSpPr>
        <p:spPr>
          <a:xfrm>
            <a:off x="1006871" y="942975"/>
            <a:ext cx="16230600" cy="582660"/>
          </a:xfrm>
          <a:prstGeom prst="rect">
            <a:avLst/>
          </a:prstGeom>
        </p:spPr>
        <p:txBody>
          <a:bodyPr lIns="0" tIns="0" rIns="0" bIns="0" rtlCol="0" anchor="t">
            <a:spAutoFit/>
          </a:bodyPr>
          <a:lstStyle/>
          <a:p>
            <a:pPr>
              <a:lnSpc>
                <a:spcPts val="5200"/>
              </a:lnSpc>
              <a:spcBef>
                <a:spcPct val="0"/>
              </a:spcBef>
            </a:pPr>
            <a:r>
              <a:rPr lang="en-US" sz="2400" spc="843" dirty="0">
                <a:solidFill>
                  <a:srgbClr val="2B2C30"/>
                </a:solidFill>
                <a:latin typeface="Public Sans Bold"/>
              </a:rPr>
              <a:t>GROUP D[South </a:t>
            </a:r>
            <a:r>
              <a:rPr lang="en-US" sz="2400" spc="843" dirty="0" err="1">
                <a:solidFill>
                  <a:srgbClr val="2B2C30"/>
                </a:solidFill>
                <a:latin typeface="Public Sans Bold"/>
              </a:rPr>
              <a:t>Africa,Srilanka,Bangladesh,Netherlands,Nepal</a:t>
            </a:r>
            <a:r>
              <a:rPr lang="en-US" sz="2800" spc="843" dirty="0">
                <a:solidFill>
                  <a:srgbClr val="2B2C30"/>
                </a:solidFill>
                <a:latin typeface="Public Sans Bold"/>
              </a:rPr>
              <a:t>]</a:t>
            </a:r>
            <a:endParaRPr lang="en-US" sz="3600" spc="843" dirty="0">
              <a:solidFill>
                <a:srgbClr val="2B2C30"/>
              </a:solidFill>
              <a:latin typeface="Public Sans Bold"/>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2" name="Picture 1">
            <a:extLst>
              <a:ext uri="{FF2B5EF4-FFF2-40B4-BE49-F238E27FC236}">
                <a16:creationId xmlns:a16="http://schemas.microsoft.com/office/drawing/2014/main" id="{57DCE73B-06F5-53A7-F010-5081F35AF0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2941" y="7119013"/>
            <a:ext cx="2383890" cy="2030034"/>
          </a:xfrm>
          <a:prstGeom prst="rect">
            <a:avLst/>
          </a:prstGeom>
        </p:spPr>
      </p:pic>
    </p:spTree>
    <p:extLst>
      <p:ext uri="{BB962C8B-B14F-4D97-AF65-F5344CB8AC3E}">
        <p14:creationId xmlns:p14="http://schemas.microsoft.com/office/powerpoint/2010/main" val="145228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SOUTH AFRICA</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Quinton De Kock(</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err="1">
                <a:latin typeface="Bahnschrift Light" panose="020B0502040204020203" pitchFamily="34" charset="0"/>
              </a:rPr>
              <a:t>Reeza</a:t>
            </a:r>
            <a:r>
              <a:rPr lang="en-US" sz="3600" dirty="0">
                <a:latin typeface="Bahnschrift Light" panose="020B0502040204020203" pitchFamily="34" charset="0"/>
              </a:rPr>
              <a:t> Hendricks</a:t>
            </a:r>
          </a:p>
          <a:p>
            <a:pPr marL="342900" indent="-342900">
              <a:buAutoNum type="arabicParenR"/>
            </a:pPr>
            <a:r>
              <a:rPr lang="en-US" sz="3600" dirty="0">
                <a:latin typeface="Bahnschrift Light" panose="020B0502040204020203" pitchFamily="34" charset="0"/>
              </a:rPr>
              <a:t>Aiden Markram©</a:t>
            </a:r>
          </a:p>
          <a:p>
            <a:pPr marL="342900" indent="-342900">
              <a:buAutoNum type="arabicParenR"/>
            </a:pPr>
            <a:r>
              <a:rPr lang="en-US" sz="3600" dirty="0">
                <a:latin typeface="Bahnschrift Light" panose="020B0502040204020203" pitchFamily="34" charset="0"/>
              </a:rPr>
              <a:t>Heinrich Klassen</a:t>
            </a:r>
          </a:p>
          <a:p>
            <a:pPr marL="342900" indent="-342900">
              <a:buAutoNum type="arabicParenR"/>
            </a:pPr>
            <a:r>
              <a:rPr lang="en-US" sz="3600" dirty="0">
                <a:latin typeface="Bahnschrift Light" panose="020B0502040204020203" pitchFamily="34" charset="0"/>
              </a:rPr>
              <a:t>David Miller</a:t>
            </a:r>
          </a:p>
          <a:p>
            <a:pPr marL="342900" indent="-342900">
              <a:buAutoNum type="arabicParenR"/>
            </a:pPr>
            <a:r>
              <a:rPr lang="en-US" sz="3600" dirty="0">
                <a:latin typeface="Bahnschrift Light" panose="020B0502040204020203" pitchFamily="34" charset="0"/>
              </a:rPr>
              <a:t>Tristan Stubbs</a:t>
            </a:r>
          </a:p>
          <a:p>
            <a:pPr marL="342900" indent="-342900">
              <a:buAutoNum type="arabicParenR"/>
            </a:pPr>
            <a:r>
              <a:rPr lang="en-US" sz="3600" dirty="0">
                <a:latin typeface="Bahnschrift Light" panose="020B0502040204020203" pitchFamily="34" charset="0"/>
              </a:rPr>
              <a:t>Marco Jansen</a:t>
            </a:r>
          </a:p>
          <a:p>
            <a:pPr marL="342900" indent="-342900">
              <a:buAutoNum type="arabicParenR"/>
            </a:pPr>
            <a:r>
              <a:rPr lang="en-US" sz="3600" dirty="0">
                <a:latin typeface="Bahnschrift Light" panose="020B0502040204020203" pitchFamily="34" charset="0"/>
              </a:rPr>
              <a:t>Kagiso </a:t>
            </a:r>
            <a:r>
              <a:rPr lang="en-US" sz="3600" dirty="0" err="1">
                <a:latin typeface="Bahnschrift Light" panose="020B0502040204020203" pitchFamily="34" charset="0"/>
              </a:rPr>
              <a:t>rabada</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Anrich</a:t>
            </a:r>
            <a:r>
              <a:rPr lang="en-US" sz="3600" dirty="0">
                <a:latin typeface="Bahnschrift Light" panose="020B0502040204020203" pitchFamily="34" charset="0"/>
              </a:rPr>
              <a:t> Nortje</a:t>
            </a:r>
          </a:p>
          <a:p>
            <a:pPr marL="342900" indent="-342900">
              <a:buAutoNum type="arabicParenR"/>
            </a:pPr>
            <a:r>
              <a:rPr lang="en-US" sz="3600" dirty="0">
                <a:latin typeface="Bahnschrift Light" panose="020B0502040204020203" pitchFamily="34" charset="0"/>
              </a:rPr>
              <a:t>Gerald Coetzee/</a:t>
            </a:r>
            <a:r>
              <a:rPr lang="en-US" sz="3600" dirty="0" err="1">
                <a:latin typeface="Bahnschrift Light" panose="020B0502040204020203" pitchFamily="34" charset="0"/>
              </a:rPr>
              <a:t>Taibraz</a:t>
            </a:r>
            <a:r>
              <a:rPr lang="en-US" sz="3600" dirty="0">
                <a:latin typeface="Bahnschrift Light" panose="020B0502040204020203" pitchFamily="34" charset="0"/>
              </a:rPr>
              <a:t> Shamsi</a:t>
            </a:r>
          </a:p>
          <a:p>
            <a:pPr marL="342900" indent="-342900">
              <a:buAutoNum type="arabicParenR"/>
            </a:pPr>
            <a:r>
              <a:rPr lang="en-US" sz="3600" dirty="0">
                <a:latin typeface="Bahnschrift Light" panose="020B0502040204020203" pitchFamily="34" charset="0"/>
              </a:rPr>
              <a:t>Keshav Maharaj</a:t>
            </a:r>
          </a:p>
        </p:txBody>
      </p:sp>
      <p:pic>
        <p:nvPicPr>
          <p:cNvPr id="6" name="Picture 5">
            <a:extLst>
              <a:ext uri="{FF2B5EF4-FFF2-40B4-BE49-F238E27FC236}">
                <a16:creationId xmlns:a16="http://schemas.microsoft.com/office/drawing/2014/main" id="{96023756-D1C7-E467-0369-1047B65BC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26362"/>
            <a:ext cx="6934200" cy="7117663"/>
          </a:xfrm>
          <a:prstGeom prst="rect">
            <a:avLst/>
          </a:prstGeom>
          <a:ln>
            <a:noFill/>
          </a:ln>
          <a:effectLst>
            <a:softEdge rad="112500"/>
          </a:effectLst>
        </p:spPr>
      </p:pic>
      <p:pic>
        <p:nvPicPr>
          <p:cNvPr id="4" name="Picture 3">
            <a:extLst>
              <a:ext uri="{FF2B5EF4-FFF2-40B4-BE49-F238E27FC236}">
                <a16:creationId xmlns:a16="http://schemas.microsoft.com/office/drawing/2014/main" id="{BDEDA10F-E25B-70A2-7C36-7C9F4A90A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66186" y="2400300"/>
            <a:ext cx="2678355" cy="2454144"/>
          </a:xfrm>
          <a:prstGeom prst="rect">
            <a:avLst/>
          </a:prstGeom>
        </p:spPr>
      </p:pic>
    </p:spTree>
    <p:extLst>
      <p:ext uri="{BB962C8B-B14F-4D97-AF65-F5344CB8AC3E}">
        <p14:creationId xmlns:p14="http://schemas.microsoft.com/office/powerpoint/2010/main" val="383022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1066800" y="1181100"/>
            <a:ext cx="16154400" cy="6555641"/>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Dangerous Batting Lineup</a:t>
            </a:r>
          </a:p>
          <a:p>
            <a:pPr marL="685800" indent="-685800">
              <a:buFont typeface="Arial" panose="020B0604020202020204" pitchFamily="34" charset="0"/>
              <a:buChar char="•"/>
            </a:pPr>
            <a:r>
              <a:rPr lang="en-US" sz="4800" dirty="0">
                <a:latin typeface="Bahnschrift Light" panose="020B0502040204020203" pitchFamily="34" charset="0"/>
              </a:rPr>
              <a:t>Deadly Middle-order</a:t>
            </a:r>
          </a:p>
          <a:p>
            <a:pPr marL="685800" indent="-685800">
              <a:buFont typeface="Arial" panose="020B0604020202020204" pitchFamily="34" charset="0"/>
              <a:buChar char="•"/>
            </a:pPr>
            <a:r>
              <a:rPr lang="en-US" sz="4800" dirty="0">
                <a:latin typeface="Bahnschrift Light" panose="020B0502040204020203" pitchFamily="34" charset="0"/>
              </a:rPr>
              <a:t>Fear-factor of Heinrich Klassen</a:t>
            </a:r>
          </a:p>
          <a:p>
            <a:pPr marL="685800" indent="-685800">
              <a:buFont typeface="Arial" panose="020B0604020202020204" pitchFamily="34" charset="0"/>
              <a:buChar char="•"/>
            </a:pPr>
            <a:r>
              <a:rPr lang="en-US" sz="4800" dirty="0">
                <a:latin typeface="Bahnschrift Light" panose="020B0502040204020203" pitchFamily="34" charset="0"/>
              </a:rPr>
              <a:t>Good bowling lineup</a:t>
            </a:r>
          </a:p>
          <a:p>
            <a:pPr marL="685800" indent="-685800">
              <a:buFont typeface="Arial" panose="020B0604020202020204" pitchFamily="34" charset="0"/>
              <a:buChar char="•"/>
            </a:pPr>
            <a:r>
              <a:rPr lang="en-US" sz="4800" dirty="0">
                <a:latin typeface="Bahnschrift Light" panose="020B0502040204020203" pitchFamily="34" charset="0"/>
              </a:rPr>
              <a:t>If they play as a </a:t>
            </a:r>
            <a:r>
              <a:rPr lang="en-US" sz="4800" dirty="0" err="1">
                <a:latin typeface="Bahnschrift Light" panose="020B0502040204020203" pitchFamily="34" charset="0"/>
              </a:rPr>
              <a:t>team,definitely</a:t>
            </a:r>
            <a:r>
              <a:rPr lang="en-US" sz="4800" dirty="0">
                <a:latin typeface="Bahnschrift Light" panose="020B0502040204020203" pitchFamily="34" charset="0"/>
              </a:rPr>
              <a:t> yes</a:t>
            </a:r>
          </a:p>
          <a:p>
            <a:r>
              <a:rPr lang="en-US" sz="6000" b="1" dirty="0">
                <a:latin typeface="Bahnschrift Light" panose="020B0502040204020203" pitchFamily="34" charset="0"/>
              </a:rPr>
              <a:t>Most Runs-Aiden Markram</a:t>
            </a:r>
          </a:p>
          <a:p>
            <a:r>
              <a:rPr lang="en-US" sz="6000" b="1" dirty="0">
                <a:latin typeface="Bahnschrift Light" panose="020B0502040204020203" pitchFamily="34" charset="0"/>
              </a:rPr>
              <a:t>Most Wickets-Kagiso </a:t>
            </a:r>
            <a:r>
              <a:rPr lang="en-US" sz="6000" b="1" dirty="0" err="1">
                <a:latin typeface="Bahnschrift Light" panose="020B0502040204020203" pitchFamily="34" charset="0"/>
              </a:rPr>
              <a:t>Rabada</a:t>
            </a:r>
            <a:endParaRPr lang="en-US" sz="6000" b="1" dirty="0">
              <a:latin typeface="Bahnschrift Light" panose="020B0502040204020203" pitchFamily="34" charset="0"/>
            </a:endParaRPr>
          </a:p>
          <a:p>
            <a:r>
              <a:rPr lang="en-US" sz="6000" b="1" dirty="0">
                <a:latin typeface="Bahnschrift Light" panose="020B0502040204020203" pitchFamily="34" charset="0"/>
              </a:rPr>
              <a:t>X-Factor-</a:t>
            </a:r>
            <a:r>
              <a:rPr lang="en-US" sz="6000" dirty="0">
                <a:latin typeface="Bahnschrift Light" panose="020B0502040204020203" pitchFamily="34" charset="0"/>
              </a:rPr>
              <a:t> </a:t>
            </a:r>
            <a:r>
              <a:rPr lang="en-US" sz="6000" b="1" dirty="0">
                <a:latin typeface="Bahnschrift Light" panose="020B0502040204020203" pitchFamily="34" charset="0"/>
              </a:rPr>
              <a:t>Heinrich Klassen</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312414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BANGLADESH</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Litton Das(</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Soumya Sarkar</a:t>
            </a:r>
          </a:p>
          <a:p>
            <a:pPr marL="342900" indent="-342900">
              <a:buAutoNum type="arabicParenR"/>
            </a:pPr>
            <a:r>
              <a:rPr lang="en-US" sz="3600" dirty="0" err="1">
                <a:latin typeface="Bahnschrift Light" panose="020B0502040204020203" pitchFamily="34" charset="0"/>
              </a:rPr>
              <a:t>Najmul</a:t>
            </a:r>
            <a:r>
              <a:rPr lang="en-US" sz="3600" dirty="0">
                <a:latin typeface="Bahnschrift Light" panose="020B0502040204020203" pitchFamily="34" charset="0"/>
              </a:rPr>
              <a:t> Hossain </a:t>
            </a:r>
            <a:r>
              <a:rPr lang="en-US" sz="3600" dirty="0" err="1">
                <a:latin typeface="Bahnschrift Light" panose="020B0502040204020203" pitchFamily="34" charset="0"/>
              </a:rPr>
              <a:t>Shanto</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Shakib Al-Hassan</a:t>
            </a:r>
          </a:p>
          <a:p>
            <a:pPr marL="342900" indent="-342900">
              <a:buAutoNum type="arabicParenR"/>
            </a:pPr>
            <a:r>
              <a:rPr lang="en-US" sz="3600" dirty="0" err="1">
                <a:latin typeface="Bahnschrift Light" panose="020B0502040204020203" pitchFamily="34" charset="0"/>
              </a:rPr>
              <a:t>Mahmadullah</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Jaker</a:t>
            </a:r>
            <a:r>
              <a:rPr lang="en-US" sz="3600" dirty="0">
                <a:latin typeface="Bahnschrift Light" panose="020B0502040204020203" pitchFamily="34" charset="0"/>
              </a:rPr>
              <a:t> Ali</a:t>
            </a:r>
          </a:p>
          <a:p>
            <a:pPr marL="342900" indent="-342900">
              <a:buAutoNum type="arabicParenR"/>
            </a:pPr>
            <a:r>
              <a:rPr lang="en-US" sz="3600" dirty="0" err="1">
                <a:latin typeface="Bahnschrift Light" panose="020B0502040204020203" pitchFamily="34" charset="0"/>
              </a:rPr>
              <a:t>Mahedi</a:t>
            </a:r>
            <a:r>
              <a:rPr lang="en-US" sz="3600" dirty="0">
                <a:latin typeface="Bahnschrift Light" panose="020B0502040204020203" pitchFamily="34" charset="0"/>
              </a:rPr>
              <a:t> Hasan</a:t>
            </a:r>
          </a:p>
          <a:p>
            <a:pPr marL="342900" indent="-342900">
              <a:buAutoNum type="arabicParenR"/>
            </a:pPr>
            <a:r>
              <a:rPr lang="en-US" sz="3600" dirty="0">
                <a:latin typeface="Bahnschrift Light" panose="020B0502040204020203" pitchFamily="34" charset="0"/>
              </a:rPr>
              <a:t>Taskin Ahmed</a:t>
            </a:r>
          </a:p>
          <a:p>
            <a:pPr marL="342900" indent="-342900">
              <a:buAutoNum type="arabicParenR"/>
            </a:pPr>
            <a:r>
              <a:rPr lang="en-US" sz="3600" dirty="0" err="1">
                <a:latin typeface="Bahnschrift Light" panose="020B0502040204020203" pitchFamily="34" charset="0"/>
              </a:rPr>
              <a:t>Mustafizur</a:t>
            </a:r>
            <a:r>
              <a:rPr lang="en-US" sz="3600" dirty="0">
                <a:latin typeface="Bahnschrift Light" panose="020B0502040204020203" pitchFamily="34" charset="0"/>
              </a:rPr>
              <a:t> Rahman</a:t>
            </a:r>
          </a:p>
          <a:p>
            <a:pPr marL="342900" indent="-342900">
              <a:buAutoNum type="arabicParenR"/>
            </a:pPr>
            <a:r>
              <a:rPr lang="en-US" sz="3600" dirty="0" err="1">
                <a:latin typeface="Bahnschrift Light" panose="020B0502040204020203" pitchFamily="34" charset="0"/>
              </a:rPr>
              <a:t>Shoriful</a:t>
            </a:r>
            <a:r>
              <a:rPr lang="en-US" sz="3600" dirty="0">
                <a:latin typeface="Bahnschrift Light" panose="020B0502040204020203" pitchFamily="34" charset="0"/>
              </a:rPr>
              <a:t> Islam</a:t>
            </a:r>
          </a:p>
          <a:p>
            <a:pPr marL="342900" indent="-342900">
              <a:buAutoNum type="arabicParenR"/>
            </a:pPr>
            <a:r>
              <a:rPr lang="en-US" sz="3600" dirty="0">
                <a:latin typeface="Bahnschrift Light" panose="020B0502040204020203" pitchFamily="34" charset="0"/>
              </a:rPr>
              <a:t>Rishad Hossain</a:t>
            </a:r>
          </a:p>
        </p:txBody>
      </p:sp>
      <p:pic>
        <p:nvPicPr>
          <p:cNvPr id="4" name="Picture 3">
            <a:extLst>
              <a:ext uri="{FF2B5EF4-FFF2-40B4-BE49-F238E27FC236}">
                <a16:creationId xmlns:a16="http://schemas.microsoft.com/office/drawing/2014/main" id="{FC03AE33-02B3-6A1E-6E7B-08C73C70C8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7989" y="2476500"/>
            <a:ext cx="2781300" cy="2402934"/>
          </a:xfrm>
          <a:prstGeom prst="rect">
            <a:avLst/>
          </a:prstGeom>
        </p:spPr>
      </p:pic>
      <p:pic>
        <p:nvPicPr>
          <p:cNvPr id="6" name="Picture 5">
            <a:extLst>
              <a:ext uri="{FF2B5EF4-FFF2-40B4-BE49-F238E27FC236}">
                <a16:creationId xmlns:a16="http://schemas.microsoft.com/office/drawing/2014/main" id="{F67778E8-4547-D895-4057-1B95ADCC5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628900"/>
            <a:ext cx="6858000" cy="6285273"/>
          </a:xfrm>
          <a:prstGeom prst="rect">
            <a:avLst/>
          </a:prstGeom>
        </p:spPr>
      </p:pic>
    </p:spTree>
    <p:extLst>
      <p:ext uri="{BB962C8B-B14F-4D97-AF65-F5344CB8AC3E}">
        <p14:creationId xmlns:p14="http://schemas.microsoft.com/office/powerpoint/2010/main" val="251774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1066800" y="1181100"/>
            <a:ext cx="16154400" cy="6555641"/>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Experienced Batting Lineup</a:t>
            </a:r>
          </a:p>
          <a:p>
            <a:pPr marL="685800" indent="-685800">
              <a:buFont typeface="Arial" panose="020B0604020202020204" pitchFamily="34" charset="0"/>
              <a:buChar char="•"/>
            </a:pPr>
            <a:r>
              <a:rPr lang="en-US" sz="4800" dirty="0">
                <a:latin typeface="Bahnschrift Light" panose="020B0502040204020203" pitchFamily="34" charset="0"/>
              </a:rPr>
              <a:t>Decent Bowling line-up</a:t>
            </a:r>
          </a:p>
          <a:p>
            <a:pPr marL="685800" indent="-685800">
              <a:buFont typeface="Arial" panose="020B0604020202020204" pitchFamily="34" charset="0"/>
              <a:buChar char="•"/>
            </a:pPr>
            <a:r>
              <a:rPr lang="en-US" sz="4800" dirty="0">
                <a:latin typeface="Bahnschrift Light" panose="020B0502040204020203" pitchFamily="34" charset="0"/>
              </a:rPr>
              <a:t>Lot’s of All-rounders</a:t>
            </a:r>
          </a:p>
          <a:p>
            <a:pPr marL="685800" indent="-685800">
              <a:buFont typeface="Arial" panose="020B0604020202020204" pitchFamily="34" charset="0"/>
              <a:buChar char="•"/>
            </a:pPr>
            <a:r>
              <a:rPr lang="en-US" sz="4800" dirty="0">
                <a:latin typeface="Bahnschrift Light" panose="020B0502040204020203" pitchFamily="34" charset="0"/>
              </a:rPr>
              <a:t>Multiple bowling Options</a:t>
            </a:r>
          </a:p>
          <a:p>
            <a:pPr marL="685800" indent="-685800">
              <a:buFont typeface="Arial" panose="020B0604020202020204" pitchFamily="34" charset="0"/>
              <a:buChar char="•"/>
            </a:pPr>
            <a:r>
              <a:rPr lang="en-US" sz="4800" dirty="0">
                <a:latin typeface="Bahnschrift Light" panose="020B0502040204020203" pitchFamily="34" charset="0"/>
              </a:rPr>
              <a:t>The Caribbean conditions might suit them</a:t>
            </a:r>
          </a:p>
          <a:p>
            <a:r>
              <a:rPr lang="en-US" sz="6000" b="1" dirty="0">
                <a:latin typeface="Bahnschrift Light" panose="020B0502040204020203" pitchFamily="34" charset="0"/>
              </a:rPr>
              <a:t>Most Runs-Litton Das</a:t>
            </a:r>
          </a:p>
          <a:p>
            <a:r>
              <a:rPr lang="en-US" sz="6000" b="1" dirty="0">
                <a:latin typeface="Bahnschrift Light" panose="020B0502040204020203" pitchFamily="34" charset="0"/>
              </a:rPr>
              <a:t>Most Wickets-</a:t>
            </a:r>
            <a:r>
              <a:rPr lang="en-US" sz="6000" b="1" dirty="0" err="1">
                <a:latin typeface="Bahnschrift Light" panose="020B0502040204020203" pitchFamily="34" charset="0"/>
              </a:rPr>
              <a:t>Mustafizur</a:t>
            </a:r>
            <a:r>
              <a:rPr lang="en-US" sz="6000" b="1" dirty="0">
                <a:latin typeface="Bahnschrift Light" panose="020B0502040204020203" pitchFamily="34" charset="0"/>
              </a:rPr>
              <a:t> Rahman</a:t>
            </a:r>
          </a:p>
          <a:p>
            <a:r>
              <a:rPr lang="en-US" sz="6000" b="1" dirty="0">
                <a:latin typeface="Bahnschrift Light" panose="020B0502040204020203" pitchFamily="34" charset="0"/>
              </a:rPr>
              <a:t>X-Factor-</a:t>
            </a:r>
            <a:r>
              <a:rPr lang="en-US" sz="6000" dirty="0">
                <a:latin typeface="Bahnschrift Light" panose="020B0502040204020203" pitchFamily="34" charset="0"/>
              </a:rPr>
              <a:t> </a:t>
            </a:r>
            <a:r>
              <a:rPr lang="en-US" sz="6000" b="1" dirty="0" err="1">
                <a:latin typeface="Bahnschrift Light" panose="020B0502040204020203" pitchFamily="34" charset="0"/>
              </a:rPr>
              <a:t>Mahedi</a:t>
            </a:r>
            <a:r>
              <a:rPr lang="en-US" sz="6000" b="1" dirty="0">
                <a:latin typeface="Bahnschrift Light" panose="020B0502040204020203" pitchFamily="34" charset="0"/>
              </a:rPr>
              <a:t> Hasan</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343525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SRI LANKA</a:t>
            </a:r>
          </a:p>
        </p:txBody>
      </p:sp>
      <p:sp>
        <p:nvSpPr>
          <p:cNvPr id="44" name="TextBox 43">
            <a:extLst>
              <a:ext uri="{FF2B5EF4-FFF2-40B4-BE49-F238E27FC236}">
                <a16:creationId xmlns:a16="http://schemas.microsoft.com/office/drawing/2014/main" id="{5EFF8740-7197-A6FF-BDA0-0D961507A658}"/>
              </a:ext>
            </a:extLst>
          </p:cNvPr>
          <p:cNvSpPr txBox="1"/>
          <p:nvPr/>
        </p:nvSpPr>
        <p:spPr>
          <a:xfrm>
            <a:off x="8671118" y="2234965"/>
            <a:ext cx="8030628"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Kusal</a:t>
            </a:r>
            <a:r>
              <a:rPr lang="en-US" sz="3600" dirty="0">
                <a:latin typeface="Bahnschrift Light" panose="020B0502040204020203" pitchFamily="34" charset="0"/>
              </a:rPr>
              <a:t> Mendis(</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Pathum Nissanka</a:t>
            </a:r>
          </a:p>
          <a:p>
            <a:pPr marL="342900" indent="-342900">
              <a:buAutoNum type="arabicParenR"/>
            </a:pPr>
            <a:r>
              <a:rPr lang="en-US" sz="3600" dirty="0" err="1">
                <a:latin typeface="Bahnschrift Light" panose="020B0502040204020203" pitchFamily="34" charset="0"/>
              </a:rPr>
              <a:t>Sadeera</a:t>
            </a:r>
            <a:r>
              <a:rPr lang="en-US" sz="3600" dirty="0">
                <a:latin typeface="Bahnschrift Light" panose="020B0502040204020203" pitchFamily="34" charset="0"/>
              </a:rPr>
              <a:t> </a:t>
            </a:r>
            <a:r>
              <a:rPr lang="en-US" sz="3600" dirty="0" err="1">
                <a:latin typeface="Bahnschrift Light" panose="020B0502040204020203" pitchFamily="34" charset="0"/>
              </a:rPr>
              <a:t>Samarwickrama</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Charith</a:t>
            </a:r>
            <a:r>
              <a:rPr lang="en-US" sz="3600" dirty="0">
                <a:latin typeface="Bahnschrift Light" panose="020B0502040204020203" pitchFamily="34" charset="0"/>
              </a:rPr>
              <a:t> </a:t>
            </a:r>
            <a:r>
              <a:rPr lang="en-US" sz="3600" dirty="0" err="1">
                <a:latin typeface="Bahnschrift Light" panose="020B0502040204020203" pitchFamily="34" charset="0"/>
              </a:rPr>
              <a:t>Asalanka</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Dhananjaya De-Silva</a:t>
            </a:r>
          </a:p>
          <a:p>
            <a:pPr marL="342900" indent="-342900">
              <a:buAutoNum type="arabicParenR"/>
            </a:pPr>
            <a:r>
              <a:rPr lang="en-US" sz="3600" dirty="0" err="1">
                <a:latin typeface="Bahnschrift Light" panose="020B0502040204020203" pitchFamily="34" charset="0"/>
              </a:rPr>
              <a:t>Dasun</a:t>
            </a:r>
            <a:r>
              <a:rPr lang="en-US" sz="3600" dirty="0">
                <a:latin typeface="Bahnschrift Light" panose="020B0502040204020203" pitchFamily="34" charset="0"/>
              </a:rPr>
              <a:t> </a:t>
            </a:r>
            <a:r>
              <a:rPr lang="en-US" sz="3600" dirty="0" err="1">
                <a:latin typeface="Bahnschrift Light" panose="020B0502040204020203" pitchFamily="34" charset="0"/>
              </a:rPr>
              <a:t>Shanaka</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Wanindu</a:t>
            </a:r>
            <a:r>
              <a:rPr lang="en-US" sz="3600" dirty="0">
                <a:latin typeface="Bahnschrift Light" panose="020B0502040204020203" pitchFamily="34" charset="0"/>
              </a:rPr>
              <a:t> </a:t>
            </a:r>
            <a:r>
              <a:rPr lang="en-US" sz="3600" dirty="0" err="1">
                <a:latin typeface="Bahnschrift Light" panose="020B0502040204020203" pitchFamily="34" charset="0"/>
              </a:rPr>
              <a:t>Hassaranga</a:t>
            </a:r>
            <a:r>
              <a:rPr lang="en-US" sz="3600" dirty="0">
                <a:latin typeface="Bahnschrift Light" panose="020B0502040204020203" pitchFamily="34" charset="0"/>
              </a:rPr>
              <a:t>©</a:t>
            </a:r>
          </a:p>
          <a:p>
            <a:pPr marL="342900" indent="-342900">
              <a:buAutoNum type="arabicParenR"/>
            </a:pPr>
            <a:r>
              <a:rPr lang="en-US" sz="3600" dirty="0" err="1">
                <a:latin typeface="Bahnschrift Light" panose="020B0502040204020203" pitchFamily="34" charset="0"/>
              </a:rPr>
              <a:t>Maheesh</a:t>
            </a:r>
            <a:r>
              <a:rPr lang="en-US" sz="3600" dirty="0">
                <a:latin typeface="Bahnschrift Light" panose="020B0502040204020203" pitchFamily="34" charset="0"/>
              </a:rPr>
              <a:t> </a:t>
            </a:r>
            <a:r>
              <a:rPr lang="en-US" sz="3600" dirty="0" err="1">
                <a:latin typeface="Bahnschrift Light" panose="020B0502040204020203" pitchFamily="34" charset="0"/>
              </a:rPr>
              <a:t>Theekshana</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Dilshan </a:t>
            </a:r>
            <a:r>
              <a:rPr lang="en-US" sz="3600" dirty="0" err="1">
                <a:latin typeface="Bahnschrift Light" panose="020B0502040204020203" pitchFamily="34" charset="0"/>
              </a:rPr>
              <a:t>Madushanka</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Nuwan </a:t>
            </a:r>
            <a:r>
              <a:rPr lang="en-US" sz="3600" dirty="0" err="1">
                <a:latin typeface="Bahnschrift Light" panose="020B0502040204020203" pitchFamily="34" charset="0"/>
              </a:rPr>
              <a:t>Thushara</a:t>
            </a:r>
            <a:endParaRPr lang="en-US" sz="3600" dirty="0">
              <a:latin typeface="Bahnschrift Light" panose="020B0502040204020203" pitchFamily="34" charset="0"/>
            </a:endParaRPr>
          </a:p>
          <a:p>
            <a:pPr marL="342900" indent="-342900">
              <a:buAutoNum type="arabicParenR"/>
            </a:pPr>
            <a:r>
              <a:rPr lang="en-US" sz="3600" dirty="0" err="1">
                <a:latin typeface="Bahnschrift Light" panose="020B0502040204020203" pitchFamily="34" charset="0"/>
              </a:rPr>
              <a:t>Mateesha</a:t>
            </a:r>
            <a:r>
              <a:rPr lang="en-US" sz="3600" dirty="0">
                <a:latin typeface="Bahnschrift Light" panose="020B0502040204020203" pitchFamily="34" charset="0"/>
              </a:rPr>
              <a:t> Pathirana</a:t>
            </a:r>
          </a:p>
        </p:txBody>
      </p:sp>
      <p:pic>
        <p:nvPicPr>
          <p:cNvPr id="4" name="Picture 3">
            <a:extLst>
              <a:ext uri="{FF2B5EF4-FFF2-40B4-BE49-F238E27FC236}">
                <a16:creationId xmlns:a16="http://schemas.microsoft.com/office/drawing/2014/main" id="{9DF01975-2D7F-938F-54CC-01E5FF5A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00" y="2400300"/>
            <a:ext cx="2045394" cy="2209800"/>
          </a:xfrm>
          <a:prstGeom prst="rect">
            <a:avLst/>
          </a:prstGeom>
        </p:spPr>
      </p:pic>
      <p:pic>
        <p:nvPicPr>
          <p:cNvPr id="6" name="Picture 5">
            <a:extLst>
              <a:ext uri="{FF2B5EF4-FFF2-40B4-BE49-F238E27FC236}">
                <a16:creationId xmlns:a16="http://schemas.microsoft.com/office/drawing/2014/main" id="{0D8B0376-7E5D-5157-1220-66218DDA5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5" y="2400300"/>
            <a:ext cx="6858000" cy="6705600"/>
          </a:xfrm>
          <a:prstGeom prst="rect">
            <a:avLst/>
          </a:prstGeom>
          <a:ln>
            <a:noFill/>
          </a:ln>
          <a:effectLst>
            <a:softEdge rad="112500"/>
          </a:effectLst>
        </p:spPr>
      </p:pic>
    </p:spTree>
    <p:extLst>
      <p:ext uri="{BB962C8B-B14F-4D97-AF65-F5344CB8AC3E}">
        <p14:creationId xmlns:p14="http://schemas.microsoft.com/office/powerpoint/2010/main" val="245513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1066800" y="1181100"/>
            <a:ext cx="16154400" cy="8032968"/>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Bahnschrift Light" panose="020B0502040204020203" pitchFamily="34" charset="0"/>
              </a:rPr>
              <a:t>Very-well balanced bowling attack</a:t>
            </a:r>
          </a:p>
          <a:p>
            <a:pPr marL="685800" indent="-685800">
              <a:buFont typeface="Arial" panose="020B0604020202020204" pitchFamily="34" charset="0"/>
              <a:buChar char="•"/>
            </a:pPr>
            <a:r>
              <a:rPr lang="en-US" sz="4800" dirty="0" err="1">
                <a:latin typeface="Bahnschrift Light" panose="020B0502040204020203" pitchFamily="34" charset="0"/>
              </a:rPr>
              <a:t>Hassaranga,the</a:t>
            </a:r>
            <a:r>
              <a:rPr lang="en-US" sz="4800" dirty="0">
                <a:latin typeface="Bahnschrift Light" panose="020B0502040204020203" pitchFamily="34" charset="0"/>
              </a:rPr>
              <a:t> Leg </a:t>
            </a:r>
            <a:r>
              <a:rPr lang="en-US" sz="4800" dirty="0" err="1">
                <a:latin typeface="Bahnschrift Light" panose="020B0502040204020203" pitchFamily="34" charset="0"/>
              </a:rPr>
              <a:t>Spinner,Theekshana</a:t>
            </a:r>
            <a:r>
              <a:rPr lang="en-US" sz="4800" dirty="0">
                <a:latin typeface="Bahnschrift Light" panose="020B0502040204020203" pitchFamily="34" charset="0"/>
              </a:rPr>
              <a:t> the Mystery Spinner</a:t>
            </a:r>
          </a:p>
          <a:p>
            <a:pPr marL="685800" indent="-685800">
              <a:buFont typeface="Arial" panose="020B0604020202020204" pitchFamily="34" charset="0"/>
              <a:buChar char="•"/>
            </a:pPr>
            <a:r>
              <a:rPr lang="en-US" sz="4800" dirty="0" err="1">
                <a:latin typeface="Bahnschrift Light" panose="020B0502040204020203" pitchFamily="34" charset="0"/>
              </a:rPr>
              <a:t>Madushanka</a:t>
            </a:r>
            <a:r>
              <a:rPr lang="en-US" sz="4800" dirty="0">
                <a:latin typeface="Bahnschrift Light" panose="020B0502040204020203" pitchFamily="34" charset="0"/>
              </a:rPr>
              <a:t> with new </a:t>
            </a:r>
            <a:r>
              <a:rPr lang="en-US" sz="4800" dirty="0" err="1">
                <a:latin typeface="Bahnschrift Light" panose="020B0502040204020203" pitchFamily="34" charset="0"/>
              </a:rPr>
              <a:t>ball,Pathirana</a:t>
            </a:r>
            <a:r>
              <a:rPr lang="en-US" sz="4800" dirty="0">
                <a:latin typeface="Bahnschrift Light" panose="020B0502040204020203" pitchFamily="34" charset="0"/>
              </a:rPr>
              <a:t> at Death and </a:t>
            </a:r>
            <a:r>
              <a:rPr lang="en-US" sz="4800" dirty="0" err="1">
                <a:latin typeface="Bahnschrift Light" panose="020B0502040204020203" pitchFamily="34" charset="0"/>
              </a:rPr>
              <a:t>Thushara</a:t>
            </a:r>
            <a:r>
              <a:rPr lang="en-US" sz="4800" dirty="0">
                <a:latin typeface="Bahnschrift Light" panose="020B0502040204020203" pitchFamily="34" charset="0"/>
              </a:rPr>
              <a:t> to support them</a:t>
            </a:r>
          </a:p>
          <a:p>
            <a:pPr marL="685800" indent="-685800">
              <a:buFont typeface="Arial" panose="020B0604020202020204" pitchFamily="34" charset="0"/>
              <a:buChar char="•"/>
            </a:pPr>
            <a:r>
              <a:rPr lang="en-US" sz="4800" dirty="0">
                <a:latin typeface="Bahnschrift Light" panose="020B0502040204020203" pitchFamily="34" charset="0"/>
              </a:rPr>
              <a:t>If their batting comes </a:t>
            </a:r>
            <a:r>
              <a:rPr lang="en-US" sz="4800" dirty="0" err="1">
                <a:latin typeface="Bahnschrift Light" panose="020B0502040204020203" pitchFamily="34" charset="0"/>
              </a:rPr>
              <a:t>good,there</a:t>
            </a:r>
            <a:r>
              <a:rPr lang="en-US" sz="4800" dirty="0">
                <a:latin typeface="Bahnschrift Light" panose="020B0502040204020203" pitchFamily="34" charset="0"/>
              </a:rPr>
              <a:t> is high possibility of qualifying to super 8s</a:t>
            </a:r>
          </a:p>
          <a:p>
            <a:r>
              <a:rPr lang="en-US" sz="6000" b="1" dirty="0">
                <a:latin typeface="Bahnschrift Light" panose="020B0502040204020203" pitchFamily="34" charset="0"/>
              </a:rPr>
              <a:t>Most Runs-</a:t>
            </a:r>
            <a:r>
              <a:rPr lang="en-US" sz="6000" b="1" dirty="0" err="1">
                <a:latin typeface="Bahnschrift Light" panose="020B0502040204020203" pitchFamily="34" charset="0"/>
              </a:rPr>
              <a:t>Kusal</a:t>
            </a:r>
            <a:r>
              <a:rPr lang="en-US" sz="6000" b="1" dirty="0">
                <a:latin typeface="Bahnschrift Light" panose="020B0502040204020203" pitchFamily="34" charset="0"/>
              </a:rPr>
              <a:t> Mendis</a:t>
            </a:r>
          </a:p>
          <a:p>
            <a:r>
              <a:rPr lang="en-US" sz="6000" b="1" dirty="0">
                <a:latin typeface="Bahnschrift Light" panose="020B0502040204020203" pitchFamily="34" charset="0"/>
              </a:rPr>
              <a:t>Most Wickets-</a:t>
            </a:r>
            <a:r>
              <a:rPr lang="en-US" sz="6000" b="1" dirty="0" err="1">
                <a:latin typeface="Bahnschrift Light" panose="020B0502040204020203" pitchFamily="34" charset="0"/>
              </a:rPr>
              <a:t>Wanindu</a:t>
            </a:r>
            <a:r>
              <a:rPr lang="en-US" sz="6000" b="1" dirty="0">
                <a:latin typeface="Bahnschrift Light" panose="020B0502040204020203" pitchFamily="34" charset="0"/>
              </a:rPr>
              <a:t> </a:t>
            </a:r>
            <a:r>
              <a:rPr lang="en-US" sz="6000" b="1" dirty="0" err="1">
                <a:latin typeface="Bahnschrift Light" panose="020B0502040204020203" pitchFamily="34" charset="0"/>
              </a:rPr>
              <a:t>Hassaranga</a:t>
            </a:r>
            <a:endParaRPr lang="en-US" sz="6000" b="1" dirty="0">
              <a:latin typeface="Bahnschrift Light" panose="020B0502040204020203" pitchFamily="34" charset="0"/>
            </a:endParaRPr>
          </a:p>
          <a:p>
            <a:r>
              <a:rPr lang="en-US" sz="6000" b="1" dirty="0">
                <a:latin typeface="Bahnschrift Light" panose="020B0502040204020203" pitchFamily="34" charset="0"/>
              </a:rPr>
              <a:t>X-Factor-</a:t>
            </a:r>
            <a:r>
              <a:rPr lang="en-US" sz="6000" dirty="0">
                <a:latin typeface="Bahnschrift Light" panose="020B0502040204020203" pitchFamily="34" charset="0"/>
              </a:rPr>
              <a:t> </a:t>
            </a:r>
            <a:r>
              <a:rPr lang="en-US" sz="6000" b="1" dirty="0" err="1">
                <a:latin typeface="Bahnschrift Light" panose="020B0502040204020203" pitchFamily="34" charset="0"/>
              </a:rPr>
              <a:t>Mateesha</a:t>
            </a:r>
            <a:r>
              <a:rPr lang="en-US" sz="6000" b="1" dirty="0">
                <a:latin typeface="Bahnschrift Light" panose="020B0502040204020203" pitchFamily="34" charset="0"/>
              </a:rPr>
              <a:t> Pathirana</a:t>
            </a:r>
            <a:endParaRPr lang="en-IN" sz="6000" b="1" dirty="0">
              <a:latin typeface="Bahnschrift Light" panose="020B0502040204020203" pitchFamily="34" charset="0"/>
            </a:endParaRPr>
          </a:p>
        </p:txBody>
      </p:sp>
    </p:spTree>
    <p:extLst>
      <p:ext uri="{BB962C8B-B14F-4D97-AF65-F5344CB8AC3E}">
        <p14:creationId xmlns:p14="http://schemas.microsoft.com/office/powerpoint/2010/main" val="140239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255F-0EAF-0B80-6C4F-00E2EF40B809}"/>
              </a:ext>
            </a:extLst>
          </p:cNvPr>
          <p:cNvSpPr>
            <a:spLocks noGrp="1"/>
          </p:cNvSpPr>
          <p:nvPr>
            <p:ph type="title"/>
          </p:nvPr>
        </p:nvSpPr>
        <p:spPr>
          <a:xfrm>
            <a:off x="457200" y="274638"/>
            <a:ext cx="17373600" cy="1143000"/>
          </a:xfrm>
        </p:spPr>
        <p:txBody>
          <a:bodyPr/>
          <a:lstStyle/>
          <a:p>
            <a:r>
              <a:rPr lang="en-US" dirty="0"/>
              <a:t>Top 4 Predictions</a:t>
            </a:r>
            <a:endParaRPr lang="en-IN" dirty="0"/>
          </a:p>
        </p:txBody>
      </p:sp>
      <p:pic>
        <p:nvPicPr>
          <p:cNvPr id="5" name="Content Placeholder 4">
            <a:extLst>
              <a:ext uri="{FF2B5EF4-FFF2-40B4-BE49-F238E27FC236}">
                <a16:creationId xmlns:a16="http://schemas.microsoft.com/office/drawing/2014/main" id="{D937E382-CE9B-B3FD-D8A7-2F21B95DC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43100"/>
            <a:ext cx="5334000" cy="2971800"/>
          </a:xfrm>
        </p:spPr>
      </p:pic>
      <p:pic>
        <p:nvPicPr>
          <p:cNvPr id="7" name="Picture 6">
            <a:extLst>
              <a:ext uri="{FF2B5EF4-FFF2-40B4-BE49-F238E27FC236}">
                <a16:creationId xmlns:a16="http://schemas.microsoft.com/office/drawing/2014/main" id="{97D32684-1631-E01F-460C-E872DA675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8" y="1943100"/>
            <a:ext cx="5169409" cy="2971800"/>
          </a:xfrm>
          <a:prstGeom prst="rect">
            <a:avLst/>
          </a:prstGeom>
        </p:spPr>
      </p:pic>
      <p:pic>
        <p:nvPicPr>
          <p:cNvPr id="11" name="Picture 10">
            <a:extLst>
              <a:ext uri="{FF2B5EF4-FFF2-40B4-BE49-F238E27FC236}">
                <a16:creationId xmlns:a16="http://schemas.microsoft.com/office/drawing/2014/main" id="{8CCF2593-15E1-F632-67F0-4466049E7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0630" y="5676902"/>
            <a:ext cx="4000143" cy="2971800"/>
          </a:xfrm>
          <a:prstGeom prst="rect">
            <a:avLst/>
          </a:prstGeom>
        </p:spPr>
      </p:pic>
      <p:pic>
        <p:nvPicPr>
          <p:cNvPr id="13" name="Picture 12">
            <a:extLst>
              <a:ext uri="{FF2B5EF4-FFF2-40B4-BE49-F238E27FC236}">
                <a16:creationId xmlns:a16="http://schemas.microsoft.com/office/drawing/2014/main" id="{0EDDA22F-EC68-BE3B-CB25-474F01B13C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1" y="5372102"/>
            <a:ext cx="6934200" cy="3581400"/>
          </a:xfrm>
          <a:prstGeom prst="rect">
            <a:avLst/>
          </a:prstGeom>
        </p:spPr>
      </p:pic>
    </p:spTree>
    <p:extLst>
      <p:ext uri="{BB962C8B-B14F-4D97-AF65-F5344CB8AC3E}">
        <p14:creationId xmlns:p14="http://schemas.microsoft.com/office/powerpoint/2010/main" val="1003014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6" y="4686300"/>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Let’s Have a cracker of a T20 World cup</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127644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Total 20 Teams divided into 4 groups , top two teams from each group moves to super 8 round</a:t>
            </a:r>
          </a:p>
        </p:txBody>
      </p:sp>
      <p:sp>
        <p:nvSpPr>
          <p:cNvPr id="3" name="AutoShape 3"/>
          <p:cNvSpPr/>
          <p:nvPr/>
        </p:nvSpPr>
        <p:spPr>
          <a:xfrm flipV="1">
            <a:off x="1006871" y="2324100"/>
            <a:ext cx="15299929" cy="76200"/>
          </a:xfrm>
          <a:prstGeom prst="line">
            <a:avLst/>
          </a:prstGeom>
          <a:ln w="9525" cap="flat">
            <a:solidFill>
              <a:srgbClr val="2B2C30"/>
            </a:solidFill>
            <a:prstDash val="solid"/>
            <a:headEnd type="none" w="sm" len="sm"/>
            <a:tailEnd type="none" w="sm" len="sm"/>
          </a:ln>
        </p:spPr>
      </p:sp>
      <p:sp>
        <p:nvSpPr>
          <p:cNvPr id="7" name="TextBox 6">
            <a:extLst>
              <a:ext uri="{FF2B5EF4-FFF2-40B4-BE49-F238E27FC236}">
                <a16:creationId xmlns:a16="http://schemas.microsoft.com/office/drawing/2014/main" id="{BFC08282-B081-9424-A3C4-32D750911EF2}"/>
              </a:ext>
            </a:extLst>
          </p:cNvPr>
          <p:cNvSpPr txBox="1"/>
          <p:nvPr/>
        </p:nvSpPr>
        <p:spPr>
          <a:xfrm>
            <a:off x="838200" y="3009900"/>
            <a:ext cx="15468600" cy="6555641"/>
          </a:xfrm>
          <a:prstGeom prst="rect">
            <a:avLst/>
          </a:prstGeom>
          <a:noFill/>
        </p:spPr>
        <p:txBody>
          <a:bodyPr wrap="square" rtlCol="0">
            <a:spAutoFit/>
          </a:bodyPr>
          <a:lstStyle/>
          <a:p>
            <a:r>
              <a:rPr lang="en-US" sz="2800" dirty="0">
                <a:latin typeface="Bahnschrift Light" panose="020B0502040204020203" pitchFamily="34" charset="0"/>
              </a:rPr>
              <a:t>Also ,there are total 20 teams taking part in this World Cup including Associate Nations such as Uganda ,Scotland ,Canada ,USA etc.. But ,there is no realistic chances for these teams to make the playoffs.[A normal basic cricketing Aspect]</a:t>
            </a:r>
          </a:p>
          <a:p>
            <a:endParaRPr lang="en-US" sz="2800" dirty="0">
              <a:latin typeface="Bahnschrift Light" panose="020B0502040204020203" pitchFamily="34" charset="0"/>
            </a:endParaRPr>
          </a:p>
          <a:p>
            <a:r>
              <a:rPr lang="en-US" sz="2800" dirty="0">
                <a:latin typeface="Bahnschrift Light" panose="020B0502040204020203" pitchFamily="34" charset="0"/>
              </a:rPr>
              <a:t>So ,Let us analyze the teams that have realistic chances ,so I choose the teams which lie in Top 10 according to the current ICC T20 Rankings which Include,</a:t>
            </a:r>
          </a:p>
          <a:p>
            <a:r>
              <a:rPr lang="en-US" sz="2800" dirty="0">
                <a:latin typeface="Bahnschrift Light" panose="020B0502040204020203" pitchFamily="34" charset="0"/>
              </a:rPr>
              <a:t>[India ,Australia ,England ,New Zealand ,South Africa ,Pakistan ,Sri </a:t>
            </a:r>
            <a:r>
              <a:rPr lang="en-US" sz="2800" dirty="0" err="1">
                <a:latin typeface="Bahnschrift Light" panose="020B0502040204020203" pitchFamily="34" charset="0"/>
              </a:rPr>
              <a:t>lanka</a:t>
            </a:r>
            <a:r>
              <a:rPr lang="en-US" sz="2800" dirty="0">
                <a:latin typeface="Bahnschrift Light" panose="020B0502040204020203" pitchFamily="34" charset="0"/>
              </a:rPr>
              <a:t>  ,</a:t>
            </a:r>
            <a:r>
              <a:rPr lang="en-US" sz="2800" dirty="0" err="1">
                <a:latin typeface="Bahnschrift Light" panose="020B0502040204020203" pitchFamily="34" charset="0"/>
              </a:rPr>
              <a:t>Afganisthan</a:t>
            </a:r>
            <a:r>
              <a:rPr lang="en-US" sz="2800" dirty="0">
                <a:latin typeface="Bahnschrift Light" panose="020B0502040204020203" pitchFamily="34" charset="0"/>
              </a:rPr>
              <a:t> ,Bangladesh, West Indies]</a:t>
            </a:r>
          </a:p>
          <a:p>
            <a:endParaRPr lang="en-US" sz="2800" dirty="0">
              <a:latin typeface="Bahnschrift Light" panose="020B0502040204020203" pitchFamily="34" charset="0"/>
            </a:endParaRPr>
          </a:p>
          <a:p>
            <a:r>
              <a:rPr lang="en-US" sz="2800" dirty="0">
                <a:latin typeface="Bahnschrift Light" panose="020B0502040204020203" pitchFamily="34" charset="0"/>
              </a:rPr>
              <a:t>There are data of various aspects of the game, </a:t>
            </a:r>
            <a:r>
              <a:rPr lang="en-US" sz="2800" dirty="0" err="1">
                <a:latin typeface="Bahnschrift Light" panose="020B0502040204020203" pitchFamily="34" charset="0"/>
              </a:rPr>
              <a:t>i.e</a:t>
            </a:r>
            <a:r>
              <a:rPr lang="en-US" sz="2800" dirty="0">
                <a:latin typeface="Bahnschrift Light" panose="020B0502040204020203" pitchFamily="34" charset="0"/>
              </a:rPr>
              <a:t>, Batting ,bowling ,Fielding ,Team results.</a:t>
            </a:r>
          </a:p>
          <a:p>
            <a:r>
              <a:rPr lang="en-US" sz="2800" dirty="0">
                <a:latin typeface="Bahnschrift Light" panose="020B0502040204020203" pitchFamily="34" charset="0"/>
              </a:rPr>
              <a:t>Since there are only two t20 international series </a:t>
            </a:r>
            <a:r>
              <a:rPr lang="en-US" sz="2800" dirty="0" err="1">
                <a:latin typeface="Bahnschrift Light" panose="020B0502040204020203" pitchFamily="34" charset="0"/>
              </a:rPr>
              <a:t>occured</a:t>
            </a:r>
            <a:r>
              <a:rPr lang="en-US" sz="2800" dirty="0">
                <a:latin typeface="Bahnschrift Light" panose="020B0502040204020203" pitchFamily="34" charset="0"/>
              </a:rPr>
              <a:t> in West-Indies after the T20 World cup 2022,there is no enough data to analyze the pitches in west Indies since the sample size is very small. So I have taken the data of last </a:t>
            </a:r>
            <a:r>
              <a:rPr lang="en-US" sz="2800" dirty="0" err="1">
                <a:latin typeface="Bahnschrift Light" panose="020B0502040204020203" pitchFamily="34" charset="0"/>
              </a:rPr>
              <a:t>Caribean</a:t>
            </a:r>
            <a:r>
              <a:rPr lang="en-US" sz="2800" dirty="0">
                <a:latin typeface="Bahnschrift Light" panose="020B0502040204020203" pitchFamily="34" charset="0"/>
              </a:rPr>
              <a:t> </a:t>
            </a:r>
            <a:r>
              <a:rPr lang="en-US" sz="2800" dirty="0" err="1">
                <a:latin typeface="Bahnschrift Light" panose="020B0502040204020203" pitchFamily="34" charset="0"/>
              </a:rPr>
              <a:t>Primear</a:t>
            </a:r>
            <a:r>
              <a:rPr lang="en-US" sz="2800" dirty="0">
                <a:latin typeface="Bahnschrift Light" panose="020B0502040204020203" pitchFamily="34" charset="0"/>
              </a:rPr>
              <a:t> League's[CPL-2023] Data to analyze the pitch condition in West Indies</a:t>
            </a:r>
          </a:p>
          <a:p>
            <a:endParaRPr lang="en-IN" sz="2800" dirty="0">
              <a:latin typeface="Bahnschrift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16407" y="2152970"/>
            <a:ext cx="16242893" cy="6954340"/>
          </a:xfrm>
          <a:prstGeom prst="rect">
            <a:avLst/>
          </a:prstGeom>
        </p:spPr>
        <p:txBody>
          <a:bodyPr lIns="0" tIns="0" rIns="0" bIns="0" rtlCol="0" anchor="t">
            <a:spAutoFit/>
          </a:bodyPr>
          <a:lstStyle/>
          <a:p>
            <a:pPr>
              <a:lnSpc>
                <a:spcPts val="7865"/>
              </a:lnSpc>
            </a:pPr>
            <a:r>
              <a:rPr lang="en-US" sz="4000" spc="30" dirty="0">
                <a:solidFill>
                  <a:srgbClr val="2B2C30"/>
                </a:solidFill>
                <a:latin typeface="Playfair Display"/>
              </a:rPr>
              <a:t>[Group-A] [India, </a:t>
            </a:r>
            <a:r>
              <a:rPr lang="en-US" sz="4000" spc="30" dirty="0" err="1">
                <a:solidFill>
                  <a:srgbClr val="2B2C30"/>
                </a:solidFill>
                <a:latin typeface="Playfair Display"/>
              </a:rPr>
              <a:t>Pakistan,Ireland</a:t>
            </a:r>
            <a:r>
              <a:rPr lang="en-US" sz="4000" spc="30" dirty="0">
                <a:solidFill>
                  <a:srgbClr val="2B2C30"/>
                </a:solidFill>
                <a:latin typeface="Playfair Display"/>
              </a:rPr>
              <a:t>, USA, Canada]</a:t>
            </a:r>
          </a:p>
          <a:p>
            <a:pPr>
              <a:lnSpc>
                <a:spcPts val="7865"/>
              </a:lnSpc>
            </a:pPr>
            <a:r>
              <a:rPr lang="en-US" sz="4000" spc="30" dirty="0">
                <a:solidFill>
                  <a:srgbClr val="2B2C30"/>
                </a:solidFill>
                <a:latin typeface="Playfair Display"/>
              </a:rPr>
              <a:t>In this group, the two main teams are India and Pakistan where they are firmly believed to make it into the next round.</a:t>
            </a:r>
          </a:p>
          <a:p>
            <a:pPr>
              <a:lnSpc>
                <a:spcPts val="7865"/>
              </a:lnSpc>
            </a:pPr>
            <a:r>
              <a:rPr lang="en-US" sz="4000" spc="30" dirty="0">
                <a:solidFill>
                  <a:srgbClr val="2B2C30"/>
                </a:solidFill>
                <a:latin typeface="Playfair Display"/>
              </a:rPr>
              <a:t>Other teams like USA , Canada, and Ireland can give the fight to the other two main teams</a:t>
            </a:r>
          </a:p>
          <a:p>
            <a:pPr>
              <a:lnSpc>
                <a:spcPts val="7865"/>
              </a:lnSpc>
            </a:pPr>
            <a:endParaRPr lang="en-US" sz="4000" b="1" spc="30" dirty="0">
              <a:solidFill>
                <a:srgbClr val="2B2C30"/>
              </a:solidFill>
              <a:latin typeface="Playfair Display"/>
            </a:endParaRPr>
          </a:p>
          <a:p>
            <a:pPr>
              <a:lnSpc>
                <a:spcPts val="7865"/>
              </a:lnSpc>
            </a:pPr>
            <a:r>
              <a:rPr lang="en-US" sz="4000" b="1" spc="30" dirty="0">
                <a:solidFill>
                  <a:srgbClr val="2B2C30"/>
                </a:solidFill>
                <a:latin typeface="Playfair Display"/>
              </a:rPr>
              <a:t>Important Fixture: India vs Pakistan,9th June, New York</a:t>
            </a:r>
          </a:p>
        </p:txBody>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wise squad Analysis and Winning chance</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2" name="Picture 1">
            <a:extLst>
              <a:ext uri="{FF2B5EF4-FFF2-40B4-BE49-F238E27FC236}">
                <a16:creationId xmlns:a16="http://schemas.microsoft.com/office/drawing/2014/main" id="{875DEE63-48FF-C456-7A95-8D399B44C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0" y="7039176"/>
            <a:ext cx="2383890" cy="20300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INDIA- A last Dance for the Big two?</a:t>
            </a:r>
          </a:p>
        </p:txBody>
      </p:sp>
      <p:pic>
        <p:nvPicPr>
          <p:cNvPr id="43" name="Picture 42">
            <a:extLst>
              <a:ext uri="{FF2B5EF4-FFF2-40B4-BE49-F238E27FC236}">
                <a16:creationId xmlns:a16="http://schemas.microsoft.com/office/drawing/2014/main" id="{B7340A50-43CC-E355-B9A4-493B55F0C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4965"/>
            <a:ext cx="7848600" cy="6719478"/>
          </a:xfrm>
          <a:prstGeom prst="rect">
            <a:avLst/>
          </a:prstGeom>
          <a:ln>
            <a:noFill/>
          </a:ln>
          <a:effectLst>
            <a:softEdge rad="112500"/>
          </a:effectLst>
        </p:spPr>
      </p:pic>
      <p:sp>
        <p:nvSpPr>
          <p:cNvPr id="44" name="TextBox 43">
            <a:extLst>
              <a:ext uri="{FF2B5EF4-FFF2-40B4-BE49-F238E27FC236}">
                <a16:creationId xmlns:a16="http://schemas.microsoft.com/office/drawing/2014/main" id="{5EFF8740-7197-A6FF-BDA0-0D961507A658}"/>
              </a:ext>
            </a:extLst>
          </p:cNvPr>
          <p:cNvSpPr txBox="1"/>
          <p:nvPr/>
        </p:nvSpPr>
        <p:spPr>
          <a:xfrm>
            <a:off x="9296400" y="2234965"/>
            <a:ext cx="6705602" cy="7294305"/>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Rohit Sharma©</a:t>
            </a:r>
          </a:p>
          <a:p>
            <a:pPr marL="342900" indent="-342900">
              <a:buAutoNum type="arabicParenR"/>
            </a:pPr>
            <a:r>
              <a:rPr lang="en-US" sz="3600" dirty="0">
                <a:latin typeface="Bahnschrift Light" panose="020B0502040204020203" pitchFamily="34" charset="0"/>
              </a:rPr>
              <a:t>YBJ Jaiswal</a:t>
            </a:r>
          </a:p>
          <a:p>
            <a:pPr marL="342900" indent="-342900">
              <a:buAutoNum type="arabicParenR"/>
            </a:pPr>
            <a:r>
              <a:rPr lang="en-US" sz="3600" dirty="0">
                <a:latin typeface="Bahnschrift Light" panose="020B0502040204020203" pitchFamily="34" charset="0"/>
              </a:rPr>
              <a:t>Virat Kohli</a:t>
            </a:r>
          </a:p>
          <a:p>
            <a:pPr marL="342900" indent="-342900">
              <a:buAutoNum type="arabicParenR"/>
            </a:pPr>
            <a:r>
              <a:rPr lang="en-US" sz="3600" dirty="0">
                <a:latin typeface="Bahnschrift Light" panose="020B0502040204020203" pitchFamily="34" charset="0"/>
              </a:rPr>
              <a:t>Surya </a:t>
            </a:r>
            <a:r>
              <a:rPr lang="en-US" sz="3600" dirty="0" err="1">
                <a:latin typeface="Bahnschrift Light" panose="020B0502040204020203" pitchFamily="34" charset="0"/>
              </a:rPr>
              <a:t>kumar</a:t>
            </a:r>
            <a:r>
              <a:rPr lang="en-US" sz="3600" dirty="0">
                <a:latin typeface="Bahnschrift Light" panose="020B0502040204020203" pitchFamily="34" charset="0"/>
              </a:rPr>
              <a:t> Yadav</a:t>
            </a:r>
          </a:p>
          <a:p>
            <a:pPr marL="342900" indent="-342900">
              <a:buAutoNum type="arabicParenR"/>
            </a:pPr>
            <a:r>
              <a:rPr lang="en-US" sz="3600" dirty="0">
                <a:latin typeface="Bahnschrift Light" panose="020B0502040204020203" pitchFamily="34" charset="0"/>
              </a:rPr>
              <a:t>Shivam Dube</a:t>
            </a:r>
          </a:p>
          <a:p>
            <a:pPr marL="342900" indent="-342900">
              <a:buAutoNum type="arabicParenR"/>
            </a:pPr>
            <a:r>
              <a:rPr lang="en-US" sz="3600" dirty="0">
                <a:latin typeface="Bahnschrift Light" panose="020B0502040204020203" pitchFamily="34" charset="0"/>
              </a:rPr>
              <a:t>Rishab Pant(</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Hardik Pandya (</a:t>
            </a:r>
            <a:r>
              <a:rPr lang="en-US" sz="3600" dirty="0" err="1">
                <a:latin typeface="Bahnschrift Light" panose="020B0502040204020203" pitchFamily="34" charset="0"/>
              </a:rPr>
              <a:t>vc</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Ravindra Jadeja</a:t>
            </a:r>
          </a:p>
          <a:p>
            <a:pPr marL="342900" indent="-342900">
              <a:buAutoNum type="arabicParenR"/>
            </a:pPr>
            <a:r>
              <a:rPr lang="en-US" sz="3600" dirty="0">
                <a:latin typeface="Bahnschrift Light" panose="020B0502040204020203" pitchFamily="34" charset="0"/>
              </a:rPr>
              <a:t>Kuldeep Yadav</a:t>
            </a:r>
          </a:p>
          <a:p>
            <a:pPr marL="342900" indent="-342900">
              <a:buAutoNum type="arabicParenR"/>
            </a:pPr>
            <a:r>
              <a:rPr lang="en-US" sz="3600" dirty="0">
                <a:latin typeface="Bahnschrift Light" panose="020B0502040204020203" pitchFamily="34" charset="0"/>
              </a:rPr>
              <a:t>Jasprit </a:t>
            </a:r>
            <a:r>
              <a:rPr lang="en-US" sz="3600" dirty="0" err="1">
                <a:latin typeface="Bahnschrift Light" panose="020B0502040204020203" pitchFamily="34" charset="0"/>
              </a:rPr>
              <a:t>Bumrah</a:t>
            </a:r>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Arshdeep Singh</a:t>
            </a:r>
            <a:endParaRPr lang="en-IN" sz="3600" dirty="0">
              <a:latin typeface="Bahnschrift Light" panose="020B0502040204020203" pitchFamily="34" charset="0"/>
            </a:endParaRPr>
          </a:p>
        </p:txBody>
      </p:sp>
      <p:pic>
        <p:nvPicPr>
          <p:cNvPr id="4" name="Picture 3">
            <a:extLst>
              <a:ext uri="{FF2B5EF4-FFF2-40B4-BE49-F238E27FC236}">
                <a16:creationId xmlns:a16="http://schemas.microsoft.com/office/drawing/2014/main" id="{79AF8C9C-AED6-0D8A-5C76-C1C3F4AC2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0" y="2013611"/>
            <a:ext cx="1943100" cy="1872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990600" y="952500"/>
            <a:ext cx="16154400" cy="9079409"/>
          </a:xfrm>
          <a:prstGeom prst="rect">
            <a:avLst/>
          </a:prstGeom>
          <a:noFill/>
        </p:spPr>
        <p:txBody>
          <a:bodyPr wrap="square" rtlCol="0">
            <a:spAutoFit/>
          </a:bodyPr>
          <a:lstStyle/>
          <a:p>
            <a:r>
              <a:rPr lang="en-US" sz="2800" dirty="0">
                <a:latin typeface="Bahnschrift Light" panose="020B0502040204020203" pitchFamily="34" charset="0"/>
              </a:rPr>
              <a:t>India is always a consistent performer in the ICC Tournaments based on qualifying to the knock-out stages. But, when it comes to knock-out stages, they have failed consistently since 2013. India are yet to win an ICC Trophy since their last win in the Champions trophy at the UK back in 2013.</a:t>
            </a:r>
          </a:p>
          <a:p>
            <a:endParaRPr lang="en-US" sz="2800" dirty="0">
              <a:latin typeface="Bahnschrift Light" panose="020B0502040204020203" pitchFamily="34" charset="0"/>
            </a:endParaRPr>
          </a:p>
          <a:p>
            <a:r>
              <a:rPr lang="en-US" sz="2800" dirty="0">
                <a:latin typeface="Bahnschrift Light" panose="020B0502040204020203" pitchFamily="34" charset="0"/>
              </a:rPr>
              <a:t>They came close to the trophy at almost every ICC Tournament but weren’t able to clinch the final dessert. India, coming from a tragic heartbreak of the 2023 World Cup Finals at Ahmedabad, has the fire to win a trophy.</a:t>
            </a:r>
          </a:p>
          <a:p>
            <a:endParaRPr lang="en-US" sz="2800" dirty="0">
              <a:latin typeface="Bahnschrift Light" panose="020B0502040204020203" pitchFamily="34" charset="0"/>
            </a:endParaRPr>
          </a:p>
          <a:p>
            <a:r>
              <a:rPr lang="en-US" sz="2800" dirty="0">
                <a:latin typeface="Bahnschrift Light" panose="020B0502040204020203" pitchFamily="34" charset="0"/>
              </a:rPr>
              <a:t>When it comes to the players, the two Giants of Indian Cricket ROHIT SHARMA and VIRAT KOHLI are returning to the T-20 Setup[they haven’t played International T20 cricket since India's semifinal exit from T20 World Cup 2022 in Australia]. They have just been brought up into the side in the recent IND-AFG T20 series that happened in India in 2024.</a:t>
            </a:r>
          </a:p>
          <a:p>
            <a:endParaRPr lang="en-US" sz="2800" dirty="0">
              <a:latin typeface="Bahnschrift Light" panose="020B0502040204020203" pitchFamily="34" charset="0"/>
            </a:endParaRPr>
          </a:p>
          <a:p>
            <a:r>
              <a:rPr lang="en-US" sz="2800" dirty="0">
                <a:latin typeface="Bahnschrift Light" panose="020B0502040204020203" pitchFamily="34" charset="0"/>
              </a:rPr>
              <a:t>The form of some players is a concern, but If India can replicate the way they played in the 2023 World Cup under the Hats of Rohit Sharma, Nobody knows, this could be the end of their search for the ICC Trophy.</a:t>
            </a:r>
          </a:p>
          <a:p>
            <a:endParaRPr lang="en-US" sz="2800" dirty="0">
              <a:latin typeface="Bahnschrift Light" panose="020B0502040204020203" pitchFamily="34" charset="0"/>
            </a:endParaRPr>
          </a:p>
          <a:p>
            <a:r>
              <a:rPr lang="en-US" sz="3600" b="1" dirty="0">
                <a:latin typeface="Bahnschrift Light" panose="020B0502040204020203" pitchFamily="34" charset="0"/>
              </a:rPr>
              <a:t>Most Runs- Virat Kohli</a:t>
            </a:r>
          </a:p>
          <a:p>
            <a:r>
              <a:rPr lang="en-US" sz="3600" b="1" dirty="0">
                <a:latin typeface="Bahnschrift Light" panose="020B0502040204020203" pitchFamily="34" charset="0"/>
              </a:rPr>
              <a:t>Most Wickets-Kuldeep Yadav</a:t>
            </a:r>
          </a:p>
          <a:p>
            <a:r>
              <a:rPr lang="en-US" sz="3600" b="1" dirty="0">
                <a:latin typeface="Bahnschrift Light" panose="020B0502040204020203" pitchFamily="34" charset="0"/>
              </a:rPr>
              <a:t>X-Factor- </a:t>
            </a:r>
            <a:r>
              <a:rPr lang="en-US" sz="3600" b="1" dirty="0" err="1">
                <a:latin typeface="Bahnschrift Light" panose="020B0502040204020203" pitchFamily="34" charset="0"/>
              </a:rPr>
              <a:t>Suryakumar</a:t>
            </a:r>
            <a:r>
              <a:rPr lang="en-US" sz="3600" b="1" dirty="0">
                <a:latin typeface="Bahnschrift Light" panose="020B0502040204020203" pitchFamily="34" charset="0"/>
              </a:rPr>
              <a:t> Yadav</a:t>
            </a:r>
            <a:endParaRPr lang="en-IN" sz="3600" b="1" dirty="0">
              <a:latin typeface="Bahnschrift Light" panose="020B0502040204020203" pitchFamily="34" charset="0"/>
            </a:endParaRPr>
          </a:p>
        </p:txBody>
      </p:sp>
    </p:spTree>
    <p:extLst>
      <p:ext uri="{BB962C8B-B14F-4D97-AF65-F5344CB8AC3E}">
        <p14:creationId xmlns:p14="http://schemas.microsoft.com/office/powerpoint/2010/main" val="168285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06871" y="942975"/>
            <a:ext cx="16230600" cy="609590"/>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TEAM PAKISTAN</a:t>
            </a:r>
          </a:p>
        </p:txBody>
      </p:sp>
      <p:sp>
        <p:nvSpPr>
          <p:cNvPr id="44" name="TextBox 43">
            <a:extLst>
              <a:ext uri="{FF2B5EF4-FFF2-40B4-BE49-F238E27FC236}">
                <a16:creationId xmlns:a16="http://schemas.microsoft.com/office/drawing/2014/main" id="{5EFF8740-7197-A6FF-BDA0-0D961507A658}"/>
              </a:ext>
            </a:extLst>
          </p:cNvPr>
          <p:cNvSpPr txBox="1"/>
          <p:nvPr/>
        </p:nvSpPr>
        <p:spPr>
          <a:xfrm>
            <a:off x="9296400" y="2234965"/>
            <a:ext cx="6705602" cy="7848302"/>
          </a:xfrm>
          <a:prstGeom prst="rect">
            <a:avLst/>
          </a:prstGeom>
          <a:noFill/>
        </p:spPr>
        <p:txBody>
          <a:bodyPr wrap="square" rtlCol="0">
            <a:spAutoFit/>
          </a:bodyPr>
          <a:lstStyle/>
          <a:p>
            <a:r>
              <a:rPr lang="en-US" sz="3600" b="1" dirty="0">
                <a:latin typeface="Bahnschrift Light" panose="020B0502040204020203" pitchFamily="34" charset="0"/>
              </a:rPr>
              <a:t>Probable Playing 11</a:t>
            </a:r>
          </a:p>
          <a:p>
            <a:endParaRPr lang="en-US" sz="3600" dirty="0">
              <a:latin typeface="Bahnschrift Light" panose="020B0502040204020203" pitchFamily="34" charset="0"/>
            </a:endParaRPr>
          </a:p>
          <a:p>
            <a:pPr marL="342900" indent="-342900">
              <a:buAutoNum type="arabicParenR"/>
            </a:pPr>
            <a:r>
              <a:rPr lang="en-US" sz="3600" dirty="0">
                <a:latin typeface="Bahnschrift Light" panose="020B0502040204020203" pitchFamily="34" charset="0"/>
              </a:rPr>
              <a:t>Saim Ayub</a:t>
            </a:r>
          </a:p>
          <a:p>
            <a:pPr marL="342900" indent="-342900">
              <a:buAutoNum type="arabicParenR"/>
            </a:pPr>
            <a:r>
              <a:rPr lang="en-US" sz="3600" dirty="0">
                <a:latin typeface="Bahnschrift Light" panose="020B0502040204020203" pitchFamily="34" charset="0"/>
              </a:rPr>
              <a:t>Mohammad Rizwan(</a:t>
            </a:r>
            <a:r>
              <a:rPr lang="en-US" sz="3600" dirty="0" err="1">
                <a:latin typeface="Bahnschrift Light" panose="020B0502040204020203" pitchFamily="34" charset="0"/>
              </a:rPr>
              <a:t>wk</a:t>
            </a:r>
            <a:r>
              <a:rPr lang="en-US" sz="3600" dirty="0">
                <a:latin typeface="Bahnschrift Light" panose="020B0502040204020203" pitchFamily="34" charset="0"/>
              </a:rPr>
              <a:t>)</a:t>
            </a:r>
          </a:p>
          <a:p>
            <a:pPr marL="342900" indent="-342900">
              <a:buAutoNum type="arabicParenR"/>
            </a:pPr>
            <a:r>
              <a:rPr lang="en-US" sz="3600" dirty="0">
                <a:latin typeface="Bahnschrift Light" panose="020B0502040204020203" pitchFamily="34" charset="0"/>
              </a:rPr>
              <a:t>Babar Azam©</a:t>
            </a:r>
          </a:p>
          <a:p>
            <a:pPr marL="342900" indent="-342900">
              <a:buAutoNum type="arabicParenR"/>
            </a:pPr>
            <a:r>
              <a:rPr lang="en-US" sz="3600" dirty="0">
                <a:latin typeface="Bahnschrift Light" panose="020B0502040204020203" pitchFamily="34" charset="0"/>
              </a:rPr>
              <a:t>Fakhar Zaman</a:t>
            </a:r>
          </a:p>
          <a:p>
            <a:pPr marL="342900" indent="-342900">
              <a:buAutoNum type="arabicParenR"/>
            </a:pPr>
            <a:r>
              <a:rPr lang="en-US" sz="3600" dirty="0">
                <a:latin typeface="Bahnschrift Light" panose="020B0502040204020203" pitchFamily="34" charset="0"/>
              </a:rPr>
              <a:t>Iftikhar Ahmed</a:t>
            </a:r>
          </a:p>
          <a:p>
            <a:pPr marL="342900" indent="-342900">
              <a:buAutoNum type="arabicParenR"/>
            </a:pPr>
            <a:r>
              <a:rPr lang="en-US" sz="3600" dirty="0">
                <a:latin typeface="Bahnschrift Light" panose="020B0502040204020203" pitchFamily="34" charset="0"/>
              </a:rPr>
              <a:t>Azam Khan</a:t>
            </a:r>
          </a:p>
          <a:p>
            <a:pPr marL="342900" indent="-342900">
              <a:buAutoNum type="arabicParenR"/>
            </a:pPr>
            <a:r>
              <a:rPr lang="en-US" sz="3600" dirty="0">
                <a:latin typeface="Bahnschrift Light" panose="020B0502040204020203" pitchFamily="34" charset="0"/>
              </a:rPr>
              <a:t>Imad Wasim</a:t>
            </a:r>
          </a:p>
          <a:p>
            <a:pPr marL="342900" indent="-342900">
              <a:buAutoNum type="arabicParenR"/>
            </a:pPr>
            <a:r>
              <a:rPr lang="en-US" sz="3600" dirty="0">
                <a:latin typeface="Bahnschrift Light" panose="020B0502040204020203" pitchFamily="34" charset="0"/>
              </a:rPr>
              <a:t>Shadab Khan/Mohammad Amir</a:t>
            </a:r>
          </a:p>
          <a:p>
            <a:pPr marL="342900" indent="-342900">
              <a:buAutoNum type="arabicParenR"/>
            </a:pPr>
            <a:r>
              <a:rPr lang="en-US" sz="3600" dirty="0">
                <a:latin typeface="Bahnschrift Light" panose="020B0502040204020203" pitchFamily="34" charset="0"/>
              </a:rPr>
              <a:t>Shaheen Shah Afridi</a:t>
            </a:r>
          </a:p>
          <a:p>
            <a:pPr marL="342900" indent="-342900">
              <a:buAutoNum type="arabicParenR"/>
            </a:pPr>
            <a:r>
              <a:rPr lang="en-US" sz="3600" dirty="0">
                <a:latin typeface="Bahnschrift Light" panose="020B0502040204020203" pitchFamily="34" charset="0"/>
              </a:rPr>
              <a:t>Naseem Shah</a:t>
            </a:r>
          </a:p>
          <a:p>
            <a:pPr marL="342900" indent="-342900">
              <a:buAutoNum type="arabicParenR"/>
            </a:pPr>
            <a:r>
              <a:rPr lang="en-US" sz="3600" dirty="0">
                <a:latin typeface="Bahnschrift Light" panose="020B0502040204020203" pitchFamily="34" charset="0"/>
              </a:rPr>
              <a:t>Haris Rauf</a:t>
            </a:r>
            <a:endParaRPr lang="en-IN" sz="3600" dirty="0">
              <a:latin typeface="Bahnschrift Light" panose="020B0502040204020203" pitchFamily="34" charset="0"/>
            </a:endParaRPr>
          </a:p>
        </p:txBody>
      </p:sp>
      <p:pic>
        <p:nvPicPr>
          <p:cNvPr id="4" name="Picture 3">
            <a:extLst>
              <a:ext uri="{FF2B5EF4-FFF2-40B4-BE49-F238E27FC236}">
                <a16:creationId xmlns:a16="http://schemas.microsoft.com/office/drawing/2014/main" id="{6AB4A635-1CC8-F844-334E-AAAC1CC72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25600" y="2268149"/>
            <a:ext cx="2712040" cy="1478840"/>
          </a:xfrm>
          <a:prstGeom prst="rect">
            <a:avLst/>
          </a:prstGeom>
        </p:spPr>
      </p:pic>
      <p:pic>
        <p:nvPicPr>
          <p:cNvPr id="6" name="Picture 5">
            <a:extLst>
              <a:ext uri="{FF2B5EF4-FFF2-40B4-BE49-F238E27FC236}">
                <a16:creationId xmlns:a16="http://schemas.microsoft.com/office/drawing/2014/main" id="{91C48886-4208-7426-B62C-B8C47AB4E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60" y="2476500"/>
            <a:ext cx="6858000" cy="6629400"/>
          </a:xfrm>
          <a:prstGeom prst="rect">
            <a:avLst/>
          </a:prstGeom>
          <a:ln>
            <a:noFill/>
          </a:ln>
          <a:effectLst>
            <a:softEdge rad="112500"/>
          </a:effectLst>
        </p:spPr>
      </p:pic>
    </p:spTree>
    <p:extLst>
      <p:ext uri="{BB962C8B-B14F-4D97-AF65-F5344CB8AC3E}">
        <p14:creationId xmlns:p14="http://schemas.microsoft.com/office/powerpoint/2010/main" val="156028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896E-7889-B0E2-F2A6-257947084C00}"/>
              </a:ext>
            </a:extLst>
          </p:cNvPr>
          <p:cNvSpPr txBox="1"/>
          <p:nvPr/>
        </p:nvSpPr>
        <p:spPr>
          <a:xfrm>
            <a:off x="990600" y="952500"/>
            <a:ext cx="16154400" cy="7171194"/>
          </a:xfrm>
          <a:prstGeom prst="rect">
            <a:avLst/>
          </a:prstGeom>
          <a:noFill/>
        </p:spPr>
        <p:txBody>
          <a:bodyPr wrap="square" rtlCol="0">
            <a:spAutoFit/>
          </a:bodyPr>
          <a:lstStyle/>
          <a:p>
            <a:pPr marL="457200" indent="-457200">
              <a:buFont typeface="Arial" panose="020B0604020202020204" pitchFamily="34" charset="0"/>
              <a:buChar char="•"/>
            </a:pPr>
            <a:r>
              <a:rPr lang="en-US" sz="5400" dirty="0">
                <a:latin typeface="Bahnschrift Light" panose="020B0502040204020203" pitchFamily="34" charset="0"/>
              </a:rPr>
              <a:t>Looks like a Balanced Team in both Batting and Bowling.</a:t>
            </a:r>
          </a:p>
          <a:p>
            <a:pPr marL="457200" indent="-457200">
              <a:buFont typeface="Arial" panose="020B0604020202020204" pitchFamily="34" charset="0"/>
              <a:buChar char="•"/>
            </a:pPr>
            <a:r>
              <a:rPr lang="en-US" sz="5400" dirty="0">
                <a:latin typeface="Bahnschrift Light" panose="020B0502040204020203" pitchFamily="34" charset="0"/>
              </a:rPr>
              <a:t>Pace Bowling is a real strength.</a:t>
            </a:r>
          </a:p>
          <a:p>
            <a:pPr marL="457200" indent="-457200">
              <a:buFont typeface="Arial" panose="020B0604020202020204" pitchFamily="34" charset="0"/>
              <a:buChar char="•"/>
            </a:pPr>
            <a:r>
              <a:rPr lang="en-US" sz="5400" dirty="0">
                <a:latin typeface="Bahnschrift Light" panose="020B0502040204020203" pitchFamily="34" charset="0"/>
              </a:rPr>
              <a:t>Form of certain players is so Vital</a:t>
            </a:r>
          </a:p>
          <a:p>
            <a:pPr marL="457200" indent="-457200">
              <a:buFont typeface="Arial" panose="020B0604020202020204" pitchFamily="34" charset="0"/>
              <a:buChar char="•"/>
            </a:pPr>
            <a:r>
              <a:rPr lang="en-US" sz="5400" dirty="0">
                <a:latin typeface="Bahnschrift Light" panose="020B0502040204020203" pitchFamily="34" charset="0"/>
              </a:rPr>
              <a:t>Needs to get the right Combination</a:t>
            </a:r>
          </a:p>
          <a:p>
            <a:pPr marL="457200" indent="-457200">
              <a:buFont typeface="Arial" panose="020B0604020202020204" pitchFamily="34" charset="0"/>
              <a:buChar char="•"/>
            </a:pPr>
            <a:r>
              <a:rPr lang="en-US" sz="5400" dirty="0">
                <a:latin typeface="Bahnschrift Light" panose="020B0502040204020203" pitchFamily="34" charset="0"/>
              </a:rPr>
              <a:t>Very Important to get gel as a team.</a:t>
            </a:r>
          </a:p>
          <a:p>
            <a:pPr marL="457200" indent="-457200">
              <a:buFont typeface="Arial" panose="020B0604020202020204" pitchFamily="34" charset="0"/>
              <a:buChar char="•"/>
            </a:pPr>
            <a:endParaRPr lang="en-US" sz="2800" dirty="0">
              <a:latin typeface="Bahnschrift Light" panose="020B0502040204020203" pitchFamily="34" charset="0"/>
            </a:endParaRPr>
          </a:p>
          <a:p>
            <a:r>
              <a:rPr lang="en-US" sz="3600" b="1" dirty="0">
                <a:latin typeface="Bahnschrift Light" panose="020B0502040204020203" pitchFamily="34" charset="0"/>
              </a:rPr>
              <a:t>Most Runs- Mohammad Rizwan</a:t>
            </a:r>
          </a:p>
          <a:p>
            <a:r>
              <a:rPr lang="en-US" sz="3600" b="1" dirty="0">
                <a:latin typeface="Bahnschrift Light" panose="020B0502040204020203" pitchFamily="34" charset="0"/>
              </a:rPr>
              <a:t>Most Wickets-Shaheen Shah Afridi</a:t>
            </a:r>
          </a:p>
          <a:p>
            <a:r>
              <a:rPr lang="en-US" sz="3600" b="1" dirty="0">
                <a:latin typeface="Bahnschrift Light" panose="020B0502040204020203" pitchFamily="34" charset="0"/>
              </a:rPr>
              <a:t>X-Factor-Imad Wasim</a:t>
            </a:r>
            <a:endParaRPr lang="en-IN" sz="3600" b="1" dirty="0">
              <a:latin typeface="Bahnschrift Light" panose="020B0502040204020203" pitchFamily="34" charset="0"/>
            </a:endParaRPr>
          </a:p>
        </p:txBody>
      </p:sp>
    </p:spTree>
    <p:extLst>
      <p:ext uri="{BB962C8B-B14F-4D97-AF65-F5344CB8AC3E}">
        <p14:creationId xmlns:p14="http://schemas.microsoft.com/office/powerpoint/2010/main" val="370773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16407" y="2152970"/>
            <a:ext cx="16242893" cy="6954340"/>
          </a:xfrm>
          <a:prstGeom prst="rect">
            <a:avLst/>
          </a:prstGeom>
        </p:spPr>
        <p:txBody>
          <a:bodyPr lIns="0" tIns="0" rIns="0" bIns="0" rtlCol="0" anchor="t">
            <a:spAutoFit/>
          </a:bodyPr>
          <a:lstStyle/>
          <a:p>
            <a:pPr>
              <a:lnSpc>
                <a:spcPts val="7865"/>
              </a:lnSpc>
            </a:pPr>
            <a:r>
              <a:rPr lang="en-US" sz="4000" spc="30" dirty="0">
                <a:solidFill>
                  <a:srgbClr val="2B2C30"/>
                </a:solidFill>
                <a:latin typeface="Playfair Display"/>
              </a:rPr>
              <a:t>In this group, the two main teams are England and Australia where they are firmly believed to make it into the next round.</a:t>
            </a:r>
          </a:p>
          <a:p>
            <a:pPr>
              <a:lnSpc>
                <a:spcPts val="7865"/>
              </a:lnSpc>
            </a:pPr>
            <a:r>
              <a:rPr lang="en-US" sz="4000" spc="30" dirty="0">
                <a:solidFill>
                  <a:srgbClr val="2B2C30"/>
                </a:solidFill>
                <a:latin typeface="Playfair Display"/>
              </a:rPr>
              <a:t>Other teams like USA, Canada, and Ireland can give a tough fight to the two main teams</a:t>
            </a:r>
          </a:p>
          <a:p>
            <a:pPr>
              <a:lnSpc>
                <a:spcPts val="7865"/>
              </a:lnSpc>
            </a:pPr>
            <a:endParaRPr lang="en-US" sz="4000" b="1" spc="30" dirty="0">
              <a:solidFill>
                <a:srgbClr val="2B2C30"/>
              </a:solidFill>
              <a:latin typeface="Playfair Display"/>
            </a:endParaRPr>
          </a:p>
          <a:p>
            <a:pPr>
              <a:lnSpc>
                <a:spcPts val="7865"/>
              </a:lnSpc>
            </a:pPr>
            <a:r>
              <a:rPr lang="en-US" sz="4000" b="1" spc="30" dirty="0">
                <a:solidFill>
                  <a:srgbClr val="2B2C30"/>
                </a:solidFill>
                <a:latin typeface="Playfair Display"/>
              </a:rPr>
              <a:t>Important Fixture: Sat, 8 June 2024</a:t>
            </a:r>
          </a:p>
          <a:p>
            <a:pPr>
              <a:lnSpc>
                <a:spcPts val="7865"/>
              </a:lnSpc>
            </a:pPr>
            <a:r>
              <a:rPr lang="en-US" sz="4000" b="1" spc="30" dirty="0">
                <a:solidFill>
                  <a:srgbClr val="2B2C30"/>
                </a:solidFill>
                <a:latin typeface="Playfair Display"/>
              </a:rPr>
              <a:t>AUSTRALIA v ENGLAND, Barbados</a:t>
            </a:r>
          </a:p>
        </p:txBody>
      </p:sp>
      <p:sp>
        <p:nvSpPr>
          <p:cNvPr id="5" name="TextBox 5"/>
          <p:cNvSpPr txBox="1"/>
          <p:nvPr/>
        </p:nvSpPr>
        <p:spPr>
          <a:xfrm>
            <a:off x="1006871" y="942975"/>
            <a:ext cx="16230600" cy="1276440"/>
          </a:xfrm>
          <a:prstGeom prst="rect">
            <a:avLst/>
          </a:prstGeom>
        </p:spPr>
        <p:txBody>
          <a:bodyPr lIns="0" tIns="0" rIns="0" bIns="0" rtlCol="0" anchor="t">
            <a:spAutoFit/>
          </a:bodyPr>
          <a:lstStyle/>
          <a:p>
            <a:pPr>
              <a:lnSpc>
                <a:spcPts val="5200"/>
              </a:lnSpc>
              <a:spcBef>
                <a:spcPct val="0"/>
              </a:spcBef>
            </a:pPr>
            <a:r>
              <a:rPr lang="en-US" sz="3200" spc="843" dirty="0">
                <a:solidFill>
                  <a:srgbClr val="2B2C30"/>
                </a:solidFill>
                <a:latin typeface="Public Sans Bold"/>
              </a:rPr>
              <a:t>GROUP B[</a:t>
            </a:r>
            <a:r>
              <a:rPr lang="en-US" sz="3200" spc="843" dirty="0" err="1">
                <a:solidFill>
                  <a:srgbClr val="2B2C30"/>
                </a:solidFill>
                <a:latin typeface="Public Sans Bold"/>
              </a:rPr>
              <a:t>England,Australia,Namibia,Scotland,Oman</a:t>
            </a:r>
            <a:r>
              <a:rPr lang="en-US" sz="3200" spc="843" dirty="0">
                <a:solidFill>
                  <a:srgbClr val="2B2C30"/>
                </a:solidFill>
                <a:latin typeface="Public Sans Bold"/>
              </a:rPr>
              <a:t>]</a:t>
            </a:r>
          </a:p>
          <a:p>
            <a:pPr>
              <a:lnSpc>
                <a:spcPts val="5200"/>
              </a:lnSpc>
              <a:spcBef>
                <a:spcPct val="0"/>
              </a:spcBef>
            </a:pPr>
            <a:endParaRPr lang="en-US" sz="3714" spc="843" dirty="0">
              <a:solidFill>
                <a:srgbClr val="2B2C30"/>
              </a:solidFill>
              <a:latin typeface="Public Sans Bold"/>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2" name="Picture 1">
            <a:extLst>
              <a:ext uri="{FF2B5EF4-FFF2-40B4-BE49-F238E27FC236}">
                <a16:creationId xmlns:a16="http://schemas.microsoft.com/office/drawing/2014/main" id="{E6398055-1522-807A-F673-0255C3F2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2941" y="7119013"/>
            <a:ext cx="2383890" cy="2030034"/>
          </a:xfrm>
          <a:prstGeom prst="rect">
            <a:avLst/>
          </a:prstGeom>
        </p:spPr>
      </p:pic>
    </p:spTree>
    <p:extLst>
      <p:ext uri="{BB962C8B-B14F-4D97-AF65-F5344CB8AC3E}">
        <p14:creationId xmlns:p14="http://schemas.microsoft.com/office/powerpoint/2010/main" val="52907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1792</Words>
  <Application>Microsoft Office PowerPoint</Application>
  <PresentationFormat>Custom</PresentationFormat>
  <Paragraphs>266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Playfair Display</vt:lpstr>
      <vt:lpstr>Public Sans Bold</vt:lpstr>
      <vt:lpstr>Public Sans</vt:lpstr>
      <vt:lpstr>Bahnschrift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4 Predictions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vishwa sudharshan</cp:lastModifiedBy>
  <cp:revision>12</cp:revision>
  <dcterms:created xsi:type="dcterms:W3CDTF">2006-08-16T00:00:00Z</dcterms:created>
  <dcterms:modified xsi:type="dcterms:W3CDTF">2024-05-24T16:07:48Z</dcterms:modified>
  <dc:identifier>DAGD9FVwcMI</dc:identifier>
</cp:coreProperties>
</file>