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Radley" charset="0"/>
      <p:regular r:id="rId12"/>
    </p:embeddedFont>
    <p:embeddedFont>
      <p:font typeface="Raleway" pitchFamily="34" charset="0"/>
      <p:regular r:id="rId13"/>
    </p:embeddedFont>
    <p:embeddedFont>
      <p:font typeface="Prata"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552450"/>
            <a:ext cx="14745813" cy="3124200"/>
          </a:xfrm>
          <a:prstGeom prst="rect">
            <a:avLst/>
          </a:prstGeom>
        </p:spPr>
        <p:txBody>
          <a:bodyPr lIns="0" tIns="0" rIns="0" bIns="0" rtlCol="0" anchor="t">
            <a:spAutoFit/>
          </a:bodyPr>
          <a:lstStyle/>
          <a:p>
            <a:pPr>
              <a:lnSpc>
                <a:spcPts val="12000"/>
              </a:lnSpc>
            </a:pPr>
            <a:r>
              <a:rPr lang="en-US" sz="12000">
                <a:solidFill>
                  <a:srgbClr val="804F3B"/>
                </a:solidFill>
                <a:latin typeface="Radley"/>
              </a:rPr>
              <a:t>UE20CS253: Computer Networks</a:t>
            </a:r>
          </a:p>
        </p:txBody>
      </p:sp>
      <p:sp>
        <p:nvSpPr>
          <p:cNvPr id="3" name="TextBox 3"/>
          <p:cNvSpPr txBox="1"/>
          <p:nvPr/>
        </p:nvSpPr>
        <p:spPr>
          <a:xfrm>
            <a:off x="3507311" y="6880825"/>
            <a:ext cx="6320379" cy="889635"/>
          </a:xfrm>
          <a:prstGeom prst="rect">
            <a:avLst/>
          </a:prstGeom>
        </p:spPr>
        <p:txBody>
          <a:bodyPr lIns="0" tIns="0" rIns="0" bIns="0" rtlCol="0" anchor="t">
            <a:spAutoFit/>
          </a:bodyPr>
          <a:lstStyle/>
          <a:p>
            <a:pPr>
              <a:lnSpc>
                <a:spcPts val="7140"/>
              </a:lnSpc>
            </a:pPr>
            <a:r>
              <a:rPr lang="en-US" sz="5100">
                <a:solidFill>
                  <a:srgbClr val="804F3B"/>
                </a:solidFill>
                <a:latin typeface="Raleway"/>
              </a:rPr>
              <a:t>Vishwa Mehul Mehta</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028700" y="4191000"/>
            <a:ext cx="14745813" cy="2132329"/>
          </a:xfrm>
          <a:prstGeom prst="rect">
            <a:avLst/>
          </a:prstGeom>
        </p:spPr>
        <p:txBody>
          <a:bodyPr lIns="0" tIns="0" rIns="0" bIns="0" rtlCol="0" anchor="t">
            <a:spAutoFit/>
          </a:bodyPr>
          <a:lstStyle/>
          <a:p>
            <a:pPr>
              <a:lnSpc>
                <a:spcPts val="8199"/>
              </a:lnSpc>
            </a:pPr>
            <a:r>
              <a:rPr lang="en-US" sz="8199">
                <a:solidFill>
                  <a:srgbClr val="804F3B"/>
                </a:solidFill>
                <a:latin typeface="Radley"/>
              </a:rPr>
              <a:t>Software Defined Network (SDN)</a:t>
            </a:r>
          </a:p>
        </p:txBody>
      </p:sp>
      <p:sp>
        <p:nvSpPr>
          <p:cNvPr id="7" name="TextBox 7"/>
          <p:cNvSpPr txBox="1"/>
          <p:nvPr/>
        </p:nvSpPr>
        <p:spPr>
          <a:xfrm>
            <a:off x="3507311" y="7833325"/>
            <a:ext cx="6320379" cy="889635"/>
          </a:xfrm>
          <a:prstGeom prst="rect">
            <a:avLst/>
          </a:prstGeom>
        </p:spPr>
        <p:txBody>
          <a:bodyPr lIns="0" tIns="0" rIns="0" bIns="0" rtlCol="0" anchor="t">
            <a:spAutoFit/>
          </a:bodyPr>
          <a:lstStyle/>
          <a:p>
            <a:pPr>
              <a:lnSpc>
                <a:spcPts val="7140"/>
              </a:lnSpc>
            </a:pPr>
            <a:r>
              <a:rPr lang="en-US" sz="5100">
                <a:solidFill>
                  <a:srgbClr val="804F3B"/>
                </a:solidFill>
                <a:latin typeface="Raleway"/>
              </a:rPr>
              <a:t>PES2UG20CS389</a:t>
            </a:r>
          </a:p>
        </p:txBody>
      </p:sp>
      <p:sp>
        <p:nvSpPr>
          <p:cNvPr id="8" name="TextBox 8"/>
          <p:cNvSpPr txBox="1"/>
          <p:nvPr/>
        </p:nvSpPr>
        <p:spPr>
          <a:xfrm>
            <a:off x="1033478" y="6880825"/>
            <a:ext cx="2051123" cy="889635"/>
          </a:xfrm>
          <a:prstGeom prst="rect">
            <a:avLst/>
          </a:prstGeom>
        </p:spPr>
        <p:txBody>
          <a:bodyPr lIns="0" tIns="0" rIns="0" bIns="0" rtlCol="0" anchor="t">
            <a:spAutoFit/>
          </a:bodyPr>
          <a:lstStyle/>
          <a:p>
            <a:pPr>
              <a:lnSpc>
                <a:spcPts val="7140"/>
              </a:lnSpc>
            </a:pPr>
            <a:r>
              <a:rPr lang="en-US" sz="5100">
                <a:solidFill>
                  <a:srgbClr val="804F3B"/>
                </a:solidFill>
                <a:latin typeface="Raleway"/>
              </a:rPr>
              <a:t>NAME:</a:t>
            </a:r>
          </a:p>
        </p:txBody>
      </p:sp>
      <p:sp>
        <p:nvSpPr>
          <p:cNvPr id="9" name="TextBox 9"/>
          <p:cNvSpPr txBox="1"/>
          <p:nvPr/>
        </p:nvSpPr>
        <p:spPr>
          <a:xfrm>
            <a:off x="1033478" y="7833325"/>
            <a:ext cx="2051123" cy="889635"/>
          </a:xfrm>
          <a:prstGeom prst="rect">
            <a:avLst/>
          </a:prstGeom>
        </p:spPr>
        <p:txBody>
          <a:bodyPr lIns="0" tIns="0" rIns="0" bIns="0" rtlCol="0" anchor="t">
            <a:spAutoFit/>
          </a:bodyPr>
          <a:lstStyle/>
          <a:p>
            <a:pPr>
              <a:lnSpc>
                <a:spcPts val="7140"/>
              </a:lnSpc>
            </a:pPr>
            <a:r>
              <a:rPr lang="en-US" sz="5100">
                <a:solidFill>
                  <a:srgbClr val="804F3B"/>
                </a:solidFill>
                <a:latin typeface="Raleway"/>
              </a:rPr>
              <a:t>SRN:</a:t>
            </a:r>
          </a:p>
        </p:txBody>
      </p:sp>
      <p:sp>
        <p:nvSpPr>
          <p:cNvPr id="10" name="TextBox 10"/>
          <p:cNvSpPr txBox="1"/>
          <p:nvPr/>
        </p:nvSpPr>
        <p:spPr>
          <a:xfrm>
            <a:off x="1033478" y="8785825"/>
            <a:ext cx="2051123" cy="889635"/>
          </a:xfrm>
          <a:prstGeom prst="rect">
            <a:avLst/>
          </a:prstGeom>
        </p:spPr>
        <p:txBody>
          <a:bodyPr lIns="0" tIns="0" rIns="0" bIns="0" rtlCol="0" anchor="t">
            <a:spAutoFit/>
          </a:bodyPr>
          <a:lstStyle/>
          <a:p>
            <a:pPr>
              <a:lnSpc>
                <a:spcPts val="7140"/>
              </a:lnSpc>
            </a:pPr>
            <a:r>
              <a:rPr lang="en-US" sz="5100">
                <a:solidFill>
                  <a:srgbClr val="804F3B"/>
                </a:solidFill>
                <a:latin typeface="Raleway"/>
              </a:rPr>
              <a:t>SEC:</a:t>
            </a:r>
          </a:p>
        </p:txBody>
      </p:sp>
      <p:sp>
        <p:nvSpPr>
          <p:cNvPr id="11" name="TextBox 11"/>
          <p:cNvSpPr txBox="1"/>
          <p:nvPr/>
        </p:nvSpPr>
        <p:spPr>
          <a:xfrm>
            <a:off x="3507311" y="8785825"/>
            <a:ext cx="2051123" cy="889635"/>
          </a:xfrm>
          <a:prstGeom prst="rect">
            <a:avLst/>
          </a:prstGeom>
        </p:spPr>
        <p:txBody>
          <a:bodyPr lIns="0" tIns="0" rIns="0" bIns="0" rtlCol="0" anchor="t">
            <a:spAutoFit/>
          </a:bodyPr>
          <a:lstStyle/>
          <a:p>
            <a:pPr>
              <a:lnSpc>
                <a:spcPts val="7140"/>
              </a:lnSpc>
            </a:pPr>
            <a:r>
              <a:rPr lang="en-US" sz="5100">
                <a:solidFill>
                  <a:srgbClr val="804F3B"/>
                </a:solidFill>
                <a:latin typeface="Raleway"/>
              </a:rPr>
              <a:t>4-F</a:t>
            </a:r>
          </a:p>
        </p:txBody>
      </p:sp>
      <p:sp>
        <p:nvSpPr>
          <p:cNvPr id="12" name="TextBox 1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1600200"/>
          </a:xfrm>
          <a:prstGeom prst="rect">
            <a:avLst/>
          </a:prstGeom>
        </p:spPr>
        <p:txBody>
          <a:bodyPr lIns="0" tIns="0" rIns="0" bIns="0" rtlCol="0" anchor="t">
            <a:spAutoFit/>
          </a:bodyPr>
          <a:lstStyle/>
          <a:p>
            <a:pPr>
              <a:lnSpc>
                <a:spcPts val="12000"/>
              </a:lnSpc>
            </a:pPr>
            <a:r>
              <a:rPr lang="en-US" sz="12000">
                <a:solidFill>
                  <a:srgbClr val="804F3B"/>
                </a:solidFill>
                <a:latin typeface="Radley"/>
              </a:rPr>
              <a:t>Thank you!!</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1334750" y="9206520"/>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a:rPr>
              <a:t>1st May, 2022</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6848808"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Introduction</a:t>
            </a:r>
          </a:p>
        </p:txBody>
      </p:sp>
      <p:sp>
        <p:nvSpPr>
          <p:cNvPr id="3" name="TextBox 3"/>
          <p:cNvSpPr txBox="1"/>
          <p:nvPr/>
        </p:nvSpPr>
        <p:spPr>
          <a:xfrm>
            <a:off x="1028700" y="1687830"/>
            <a:ext cx="9028781" cy="2455546"/>
          </a:xfrm>
          <a:prstGeom prst="rect">
            <a:avLst/>
          </a:prstGeom>
        </p:spPr>
        <p:txBody>
          <a:bodyPr lIns="0" tIns="0" rIns="0" bIns="0" rtlCol="0" anchor="t">
            <a:spAutoFit/>
          </a:bodyPr>
          <a:lstStyle/>
          <a:p>
            <a:pPr algn="just">
              <a:lnSpc>
                <a:spcPts val="4949"/>
              </a:lnSpc>
            </a:pPr>
            <a:r>
              <a:rPr lang="en-US" sz="3299">
                <a:solidFill>
                  <a:srgbClr val="804F3B"/>
                </a:solidFill>
                <a:latin typeface="Raleway"/>
              </a:rPr>
              <a:t>Software-defined networking (SDN) is an architecture that abstracts different, distinguishable layers of a network to make networks agile and flexible. </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sp>
        <p:nvSpPr>
          <p:cNvPr id="7" name="TextBox 7"/>
          <p:cNvSpPr txBox="1"/>
          <p:nvPr/>
        </p:nvSpPr>
        <p:spPr>
          <a:xfrm>
            <a:off x="7310604" y="4164330"/>
            <a:ext cx="9028781" cy="5551171"/>
          </a:xfrm>
          <a:prstGeom prst="rect">
            <a:avLst/>
          </a:prstGeom>
        </p:spPr>
        <p:txBody>
          <a:bodyPr lIns="0" tIns="0" rIns="0" bIns="0" rtlCol="0" anchor="t">
            <a:spAutoFit/>
          </a:bodyPr>
          <a:lstStyle/>
          <a:p>
            <a:pPr algn="just">
              <a:lnSpc>
                <a:spcPts val="4949"/>
              </a:lnSpc>
            </a:pPr>
            <a:r>
              <a:rPr lang="en-US" sz="3299">
                <a:solidFill>
                  <a:srgbClr val="804F3B"/>
                </a:solidFill>
                <a:latin typeface="Raleway"/>
              </a:rPr>
              <a:t>In a software-defined network, a network engineer or administrator can shape traffic from a centralized control console without having to touch individual switches in the network. A centralized SDN controller directs the switches to deliver network services wherever they're needed, regardless of the specific connections between a server and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7214745"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Purpose of the Protocol</a:t>
            </a:r>
          </a:p>
        </p:txBody>
      </p:sp>
      <p:sp>
        <p:nvSpPr>
          <p:cNvPr id="3" name="TextBox 3"/>
          <p:cNvSpPr txBox="1"/>
          <p:nvPr/>
        </p:nvSpPr>
        <p:spPr>
          <a:xfrm>
            <a:off x="1028700" y="1878330"/>
            <a:ext cx="9028781" cy="6170296"/>
          </a:xfrm>
          <a:prstGeom prst="rect">
            <a:avLst/>
          </a:prstGeom>
        </p:spPr>
        <p:txBody>
          <a:bodyPr lIns="0" tIns="0" rIns="0" bIns="0" rtlCol="0" anchor="t">
            <a:spAutoFit/>
          </a:bodyPr>
          <a:lstStyle/>
          <a:p>
            <a:pPr algn="just">
              <a:lnSpc>
                <a:spcPts val="4949"/>
              </a:lnSpc>
            </a:pPr>
            <a:r>
              <a:rPr lang="en-US" sz="3299">
                <a:solidFill>
                  <a:srgbClr val="804F3B"/>
                </a:solidFill>
                <a:latin typeface="Raleway"/>
              </a:rPr>
              <a:t>The goal of SDN is to improve network control by enabling enterprises and service providers to respond quickly to changing business requirements.</a:t>
            </a:r>
          </a:p>
          <a:p>
            <a:pPr algn="just">
              <a:lnSpc>
                <a:spcPts val="4949"/>
              </a:lnSpc>
            </a:pPr>
            <a:endParaRPr/>
          </a:p>
          <a:p>
            <a:pPr algn="just">
              <a:lnSpc>
                <a:spcPts val="4949"/>
              </a:lnSpc>
            </a:pPr>
            <a:r>
              <a:rPr lang="en-US" sz="3299">
                <a:solidFill>
                  <a:srgbClr val="804F3B"/>
                </a:solidFill>
                <a:latin typeface="Raleway"/>
              </a:rPr>
              <a:t>It provides separation between the control plane (controller) and data plane (switch) functions of networks using a protocol that modifies forwarding tables in network switches.</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11077405"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Message format/Architecture details</a:t>
            </a:r>
          </a:p>
        </p:txBody>
      </p:sp>
      <p:sp>
        <p:nvSpPr>
          <p:cNvPr id="3" name="TextBox 3"/>
          <p:cNvSpPr txBox="1"/>
          <p:nvPr/>
        </p:nvSpPr>
        <p:spPr>
          <a:xfrm>
            <a:off x="1028700" y="1783079"/>
            <a:ext cx="9028781" cy="8027671"/>
          </a:xfrm>
          <a:prstGeom prst="rect">
            <a:avLst/>
          </a:prstGeom>
        </p:spPr>
        <p:txBody>
          <a:bodyPr lIns="0" tIns="0" rIns="0" bIns="0" rtlCol="0" anchor="t">
            <a:spAutoFit/>
          </a:bodyPr>
          <a:lstStyle/>
          <a:p>
            <a:pPr algn="just">
              <a:lnSpc>
                <a:spcPts val="4949"/>
              </a:lnSpc>
            </a:pPr>
            <a:r>
              <a:rPr lang="en-US" sz="3299">
                <a:solidFill>
                  <a:srgbClr val="804F3B"/>
                </a:solidFill>
                <a:latin typeface="Raleway"/>
              </a:rPr>
              <a:t>A typical representation of SDN architecture comprises three layers: the application layer, the control layer and the infrastructure layer. These layers communicate using northbound and southbound application programming interfaces.</a:t>
            </a:r>
          </a:p>
          <a:p>
            <a:pPr algn="just">
              <a:lnSpc>
                <a:spcPts val="4949"/>
              </a:lnSpc>
            </a:pPr>
            <a:endParaRPr/>
          </a:p>
          <a:p>
            <a:pPr algn="just">
              <a:lnSpc>
                <a:spcPts val="4949"/>
              </a:lnSpc>
            </a:pPr>
            <a:r>
              <a:rPr lang="en-US" sz="3299">
                <a:solidFill>
                  <a:srgbClr val="804F3B"/>
                </a:solidFill>
                <a:latin typeface="Raleway"/>
              </a:rPr>
              <a:t>OpenFlow is an open standard for a communications protocol that enables the control plane to break off and interact with the forwarding plane of multiple devices from some central point, decoupling roles for higher functionality and programmability.</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11077405"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Message format/Architecture details</a:t>
            </a:r>
          </a:p>
        </p:txBody>
      </p:sp>
      <p:sp>
        <p:nvSpPr>
          <p:cNvPr id="3" name="TextBox 3"/>
          <p:cNvSpPr txBox="1"/>
          <p:nvPr/>
        </p:nvSpPr>
        <p:spPr>
          <a:xfrm>
            <a:off x="1028700" y="1973579"/>
            <a:ext cx="9028781" cy="5589271"/>
          </a:xfrm>
          <a:prstGeom prst="rect">
            <a:avLst/>
          </a:prstGeom>
        </p:spPr>
        <p:txBody>
          <a:bodyPr lIns="0" tIns="0" rIns="0" bIns="0" rtlCol="0" anchor="t">
            <a:spAutoFit/>
          </a:bodyPr>
          <a:lstStyle/>
          <a:p>
            <a:pPr algn="just">
              <a:lnSpc>
                <a:spcPts val="4949"/>
              </a:lnSpc>
            </a:pPr>
            <a:r>
              <a:rPr lang="en-US" sz="3299">
                <a:solidFill>
                  <a:srgbClr val="804F3B"/>
                </a:solidFill>
                <a:latin typeface="Raleway"/>
              </a:rPr>
              <a:t>All OpenFlow message instances are subclasses of the OpenflowMessage abstract class. Every message includes an internal header instance that encapsulates:</a:t>
            </a:r>
          </a:p>
          <a:p>
            <a:pPr marL="712467" lvl="1" indent="-356233" algn="just">
              <a:lnSpc>
                <a:spcPts val="4949"/>
              </a:lnSpc>
              <a:buFont typeface="Arial"/>
              <a:buChar char="•"/>
            </a:pPr>
            <a:r>
              <a:rPr lang="en-US" sz="3299">
                <a:solidFill>
                  <a:srgbClr val="804F3B"/>
                </a:solidFill>
                <a:latin typeface="Raleway"/>
              </a:rPr>
              <a:t>The protocol version</a:t>
            </a:r>
          </a:p>
          <a:p>
            <a:pPr marL="712467" lvl="1" indent="-356233" algn="just">
              <a:lnSpc>
                <a:spcPts val="4949"/>
              </a:lnSpc>
              <a:buFont typeface="Arial"/>
              <a:buChar char="•"/>
            </a:pPr>
            <a:r>
              <a:rPr lang="en-US" sz="3299">
                <a:solidFill>
                  <a:srgbClr val="804F3B"/>
                </a:solidFill>
                <a:latin typeface="Raleway"/>
              </a:rPr>
              <a:t>The message type</a:t>
            </a:r>
          </a:p>
          <a:p>
            <a:pPr marL="712467" lvl="1" indent="-356233" algn="just">
              <a:lnSpc>
                <a:spcPts val="4949"/>
              </a:lnSpc>
              <a:buFont typeface="Arial"/>
              <a:buChar char="•"/>
            </a:pPr>
            <a:r>
              <a:rPr lang="en-US" sz="3299">
                <a:solidFill>
                  <a:srgbClr val="804F3B"/>
                </a:solidFill>
                <a:latin typeface="Raleway"/>
              </a:rPr>
              <a:t>The message length (in bytes)</a:t>
            </a:r>
          </a:p>
          <a:p>
            <a:pPr marL="712467" lvl="1" indent="-356233" algn="just">
              <a:lnSpc>
                <a:spcPts val="4949"/>
              </a:lnSpc>
              <a:buFont typeface="Arial"/>
              <a:buChar char="•"/>
            </a:pPr>
            <a:r>
              <a:rPr lang="en-US" sz="3299">
                <a:solidFill>
                  <a:srgbClr val="804F3B"/>
                </a:solidFill>
                <a:latin typeface="Raleway"/>
              </a:rPr>
              <a:t>The transaction ID (XID)</a:t>
            </a:r>
          </a:p>
          <a:p>
            <a:pPr algn="just">
              <a:lnSpc>
                <a:spcPts val="4949"/>
              </a:lnSpc>
            </a:pPr>
            <a:endParaRP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11077405"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Message format/Architecture details</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6</a:t>
            </a:r>
          </a:p>
        </p:txBody>
      </p:sp>
      <p:sp>
        <p:nvSpPr>
          <p:cNvPr id="6" name="TextBox 6"/>
          <p:cNvSpPr txBox="1"/>
          <p:nvPr/>
        </p:nvSpPr>
        <p:spPr>
          <a:xfrm>
            <a:off x="1050307" y="1602104"/>
            <a:ext cx="9028781" cy="8065771"/>
          </a:xfrm>
          <a:prstGeom prst="rect">
            <a:avLst/>
          </a:prstGeom>
        </p:spPr>
        <p:txBody>
          <a:bodyPr lIns="0" tIns="0" rIns="0" bIns="0" rtlCol="0" anchor="t">
            <a:spAutoFit/>
          </a:bodyPr>
          <a:lstStyle/>
          <a:p>
            <a:pPr algn="just">
              <a:lnSpc>
                <a:spcPts val="4949"/>
              </a:lnSpc>
            </a:pPr>
            <a:r>
              <a:rPr lang="en-US" sz="3299">
                <a:solidFill>
                  <a:srgbClr val="804F3B"/>
                </a:solidFill>
                <a:latin typeface="Raleway"/>
              </a:rPr>
              <a:t>In addition to the header, specific messages might include:</a:t>
            </a:r>
          </a:p>
          <a:p>
            <a:pPr marL="712467" lvl="1" indent="-356233" algn="just">
              <a:lnSpc>
                <a:spcPts val="4949"/>
              </a:lnSpc>
              <a:buFont typeface="Arial"/>
              <a:buChar char="•"/>
            </a:pPr>
            <a:r>
              <a:rPr lang="en-US" sz="3299">
                <a:solidFill>
                  <a:srgbClr val="804F3B"/>
                </a:solidFill>
                <a:latin typeface="Raleway"/>
              </a:rPr>
              <a:t>Data values, such as port number, number of bytes processed, metadata mask, and hardware address.</a:t>
            </a:r>
          </a:p>
          <a:p>
            <a:pPr marL="712467" lvl="1" indent="-356233" algn="just">
              <a:lnSpc>
                <a:spcPts val="4949"/>
              </a:lnSpc>
              <a:buFont typeface="Arial"/>
              <a:buChar char="•"/>
            </a:pPr>
            <a:r>
              <a:rPr lang="en-US" sz="3299">
                <a:solidFill>
                  <a:srgbClr val="804F3B"/>
                </a:solidFill>
                <a:latin typeface="Raleway"/>
              </a:rPr>
              <a:t>These values are represented by Java primitives, enumeration constants, or data types.</a:t>
            </a:r>
          </a:p>
          <a:p>
            <a:pPr marL="712467" lvl="1" indent="-356233" algn="just">
              <a:lnSpc>
                <a:spcPts val="4949"/>
              </a:lnSpc>
              <a:buFont typeface="Arial"/>
              <a:buChar char="•"/>
            </a:pPr>
            <a:r>
              <a:rPr lang="en-US" sz="3299">
                <a:solidFill>
                  <a:srgbClr val="804F3B"/>
                </a:solidFill>
                <a:latin typeface="Raleway"/>
              </a:rPr>
              <a:t>Other common structures, such as Ports, Matches, Instructions, Actions, etc.</a:t>
            </a:r>
          </a:p>
          <a:p>
            <a:pPr marL="712467" lvl="1" indent="-356233" algn="just">
              <a:lnSpc>
                <a:spcPts val="4949"/>
              </a:lnSpc>
              <a:buFont typeface="Arial"/>
              <a:buChar char="•"/>
            </a:pPr>
            <a:r>
              <a:rPr lang="en-US" sz="3299">
                <a:solidFill>
                  <a:srgbClr val="804F3B"/>
                </a:solidFill>
                <a:latin typeface="Raleway"/>
              </a:rPr>
              <a:t>These structure instances are all subclasses of the OpenflowStructure abstract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6848808"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Usage</a:t>
            </a:r>
          </a:p>
        </p:txBody>
      </p:sp>
      <p:sp>
        <p:nvSpPr>
          <p:cNvPr id="3" name="TextBox 3"/>
          <p:cNvSpPr txBox="1"/>
          <p:nvPr/>
        </p:nvSpPr>
        <p:spPr>
          <a:xfrm>
            <a:off x="1028700" y="2449830"/>
            <a:ext cx="9028781" cy="6170296"/>
          </a:xfrm>
          <a:prstGeom prst="rect">
            <a:avLst/>
          </a:prstGeom>
        </p:spPr>
        <p:txBody>
          <a:bodyPr lIns="0" tIns="0" rIns="0" bIns="0" rtlCol="0" anchor="t">
            <a:spAutoFit/>
          </a:bodyPr>
          <a:lstStyle/>
          <a:p>
            <a:pPr marL="712467" lvl="1" indent="-356233" algn="just">
              <a:lnSpc>
                <a:spcPts val="4949"/>
              </a:lnSpc>
              <a:buFont typeface="Arial"/>
              <a:buChar char="•"/>
            </a:pPr>
            <a:r>
              <a:rPr lang="en-US" sz="3299">
                <a:solidFill>
                  <a:srgbClr val="804F3B"/>
                </a:solidFill>
                <a:latin typeface="Raleway"/>
              </a:rPr>
              <a:t>Software-defined environment (SDE) integration</a:t>
            </a:r>
          </a:p>
          <a:p>
            <a:pPr marL="712467" lvl="1" indent="-356233" algn="just">
              <a:lnSpc>
                <a:spcPts val="4949"/>
              </a:lnSpc>
              <a:buFont typeface="Arial"/>
              <a:buChar char="•"/>
            </a:pPr>
            <a:r>
              <a:rPr lang="en-US" sz="3299">
                <a:solidFill>
                  <a:srgbClr val="804F3B"/>
                </a:solidFill>
                <a:latin typeface="Raleway"/>
              </a:rPr>
              <a:t> Network management and provisioning</a:t>
            </a:r>
          </a:p>
          <a:p>
            <a:pPr marL="712467" lvl="1" indent="-356233" algn="just">
              <a:lnSpc>
                <a:spcPts val="4949"/>
              </a:lnSpc>
              <a:buFont typeface="Arial"/>
              <a:buChar char="•"/>
            </a:pPr>
            <a:r>
              <a:rPr lang="en-US" sz="3299">
                <a:solidFill>
                  <a:srgbClr val="804F3B"/>
                </a:solidFill>
                <a:latin typeface="Raleway"/>
              </a:rPr>
              <a:t> Microsegmentation and zero-trust  policies</a:t>
            </a:r>
          </a:p>
          <a:p>
            <a:pPr marL="712467" lvl="1" indent="-356233" algn="just">
              <a:lnSpc>
                <a:spcPts val="4949"/>
              </a:lnSpc>
              <a:buFont typeface="Arial"/>
              <a:buChar char="•"/>
            </a:pPr>
            <a:r>
              <a:rPr lang="en-US" sz="3299">
                <a:solidFill>
                  <a:srgbClr val="804F3B"/>
                </a:solidFill>
                <a:latin typeface="Raleway"/>
              </a:rPr>
              <a:t> Network service chaining</a:t>
            </a:r>
          </a:p>
          <a:p>
            <a:pPr marL="712467" lvl="1" indent="-356233" algn="just">
              <a:lnSpc>
                <a:spcPts val="4949"/>
              </a:lnSpc>
              <a:buFont typeface="Arial"/>
              <a:buChar char="•"/>
            </a:pPr>
            <a:r>
              <a:rPr lang="en-US" sz="3299">
                <a:solidFill>
                  <a:srgbClr val="804F3B"/>
                </a:solidFill>
                <a:latin typeface="Raleway"/>
              </a:rPr>
              <a:t> DevOps</a:t>
            </a:r>
          </a:p>
          <a:p>
            <a:pPr marL="712467" lvl="1" indent="-356233" algn="just">
              <a:lnSpc>
                <a:spcPts val="4949"/>
              </a:lnSpc>
              <a:buFont typeface="Arial"/>
              <a:buChar char="•"/>
            </a:pPr>
            <a:r>
              <a:rPr lang="en-US" sz="3299">
                <a:solidFill>
                  <a:srgbClr val="804F3B"/>
                </a:solidFill>
                <a:latin typeface="Raleway"/>
              </a:rPr>
              <a:t> Campus networks</a:t>
            </a:r>
          </a:p>
          <a:p>
            <a:pPr marL="712467" lvl="1" indent="-356233" algn="just">
              <a:lnSpc>
                <a:spcPts val="4949"/>
              </a:lnSpc>
              <a:buFont typeface="Arial"/>
              <a:buChar char="•"/>
            </a:pPr>
            <a:r>
              <a:rPr lang="en-US" sz="3299">
                <a:solidFill>
                  <a:srgbClr val="804F3B"/>
                </a:solidFill>
                <a:latin typeface="Raleway"/>
              </a:rPr>
              <a:t> Service provider networks</a:t>
            </a:r>
          </a:p>
          <a:p>
            <a:pPr marL="712467" lvl="1" indent="-356233" algn="just">
              <a:lnSpc>
                <a:spcPts val="4949"/>
              </a:lnSpc>
              <a:buFont typeface="Arial"/>
              <a:buChar char="•"/>
            </a:pPr>
            <a:r>
              <a:rPr lang="en-US" sz="3299">
                <a:solidFill>
                  <a:srgbClr val="804F3B"/>
                </a:solidFill>
                <a:latin typeface="Raleway"/>
              </a:rPr>
              <a:t> Data center security</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6848808"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Conclusion</a:t>
            </a:r>
          </a:p>
        </p:txBody>
      </p:sp>
      <p:sp>
        <p:nvSpPr>
          <p:cNvPr id="3" name="TextBox 3"/>
          <p:cNvSpPr txBox="1"/>
          <p:nvPr/>
        </p:nvSpPr>
        <p:spPr>
          <a:xfrm>
            <a:off x="1028700" y="1497330"/>
            <a:ext cx="9028781" cy="3693796"/>
          </a:xfrm>
          <a:prstGeom prst="rect">
            <a:avLst/>
          </a:prstGeom>
        </p:spPr>
        <p:txBody>
          <a:bodyPr lIns="0" tIns="0" rIns="0" bIns="0" rtlCol="0" anchor="t">
            <a:spAutoFit/>
          </a:bodyPr>
          <a:lstStyle/>
          <a:p>
            <a:pPr algn="just">
              <a:lnSpc>
                <a:spcPts val="4949"/>
              </a:lnSpc>
            </a:pPr>
            <a:r>
              <a:rPr lang="en-US" sz="3299">
                <a:solidFill>
                  <a:srgbClr val="804F3B"/>
                </a:solidFill>
                <a:latin typeface="Raleway"/>
              </a:rPr>
              <a:t>Software-defined networking has had a major effect on the management of IT infrastructure and network design. As SDN technology matures, it not only changes network infrastructure design but also how IT views its role.</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8</a:t>
            </a:r>
          </a:p>
        </p:txBody>
      </p:sp>
      <p:sp>
        <p:nvSpPr>
          <p:cNvPr id="7" name="TextBox 7"/>
          <p:cNvSpPr txBox="1"/>
          <p:nvPr/>
        </p:nvSpPr>
        <p:spPr>
          <a:xfrm>
            <a:off x="6625791" y="4792979"/>
            <a:ext cx="9028781" cy="5206365"/>
          </a:xfrm>
          <a:prstGeom prst="rect">
            <a:avLst/>
          </a:prstGeom>
        </p:spPr>
        <p:txBody>
          <a:bodyPr lIns="0" tIns="0" rIns="0" bIns="0" rtlCol="0" anchor="t">
            <a:spAutoFit/>
          </a:bodyPr>
          <a:lstStyle/>
          <a:p>
            <a:pPr algn="just">
              <a:lnSpc>
                <a:spcPts val="4649"/>
              </a:lnSpc>
            </a:pPr>
            <a:r>
              <a:rPr lang="en-US" sz="3099">
                <a:solidFill>
                  <a:srgbClr val="804F3B"/>
                </a:solidFill>
                <a:latin typeface="Raleway"/>
              </a:rPr>
              <a:t>SDN architectures can make network control programmable, often using open protocols, such as OpenFlow. Because of this, enterprises can apply aware software control at the edges of their networks. This enables access to network switches and routers, rather than using the closed and proprietary firmware generally used to configure, manage, secure and optimize network resources.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87420"/>
            <a:ext cx="6848808" cy="903605"/>
          </a:xfrm>
          <a:prstGeom prst="rect">
            <a:avLst/>
          </a:prstGeom>
        </p:spPr>
        <p:txBody>
          <a:bodyPr lIns="0" tIns="0" rIns="0" bIns="0" rtlCol="0" anchor="t">
            <a:spAutoFit/>
          </a:bodyPr>
          <a:lstStyle/>
          <a:p>
            <a:pPr>
              <a:lnSpc>
                <a:spcPts val="7419"/>
              </a:lnSpc>
            </a:pPr>
            <a:r>
              <a:rPr lang="en-US" sz="5299">
                <a:solidFill>
                  <a:srgbClr val="804F3B"/>
                </a:solidFill>
                <a:latin typeface="Radley Bold"/>
              </a:rPr>
              <a:t>Conclusion</a:t>
            </a:r>
          </a:p>
        </p:txBody>
      </p:sp>
      <p:sp>
        <p:nvSpPr>
          <p:cNvPr id="3" name="TextBox 3"/>
          <p:cNvSpPr txBox="1"/>
          <p:nvPr/>
        </p:nvSpPr>
        <p:spPr>
          <a:xfrm>
            <a:off x="1028700" y="1497330"/>
            <a:ext cx="9028781" cy="2455546"/>
          </a:xfrm>
          <a:prstGeom prst="rect">
            <a:avLst/>
          </a:prstGeom>
        </p:spPr>
        <p:txBody>
          <a:bodyPr lIns="0" tIns="0" rIns="0" bIns="0" rtlCol="0" anchor="t">
            <a:spAutoFit/>
          </a:bodyPr>
          <a:lstStyle/>
          <a:p>
            <a:pPr algn="just">
              <a:lnSpc>
                <a:spcPts val="4949"/>
              </a:lnSpc>
            </a:pPr>
            <a:r>
              <a:rPr lang="en-US" sz="3299" dirty="0">
                <a:solidFill>
                  <a:srgbClr val="804F3B"/>
                </a:solidFill>
                <a:latin typeface="Raleway" pitchFamily="34" charset="0"/>
              </a:rPr>
              <a:t>While SDN deployments are found in every industry, the effect of the technology is strongest in technology-related fields and financial services.</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9</a:t>
            </a:r>
          </a:p>
        </p:txBody>
      </p:sp>
      <p:sp>
        <p:nvSpPr>
          <p:cNvPr id="7" name="TextBox 7"/>
          <p:cNvSpPr txBox="1"/>
          <p:nvPr/>
        </p:nvSpPr>
        <p:spPr>
          <a:xfrm>
            <a:off x="6548604" y="4259580"/>
            <a:ext cx="9028781" cy="5551171"/>
          </a:xfrm>
          <a:prstGeom prst="rect">
            <a:avLst/>
          </a:prstGeom>
        </p:spPr>
        <p:txBody>
          <a:bodyPr lIns="0" tIns="0" rIns="0" bIns="0" rtlCol="0" anchor="t">
            <a:spAutoFit/>
          </a:bodyPr>
          <a:lstStyle/>
          <a:p>
            <a:pPr algn="just">
              <a:lnSpc>
                <a:spcPts val="4949"/>
              </a:lnSpc>
            </a:pPr>
            <a:r>
              <a:rPr lang="en-US" sz="3299" dirty="0">
                <a:solidFill>
                  <a:srgbClr val="804F3B"/>
                </a:solidFill>
                <a:latin typeface="Raleway"/>
              </a:rPr>
              <a:t>SDN is influencing the way telecommunications companies operate. For example, Verizon uses SDN to combine all its existing service edge routers for Ethernet and IP-based services into one platform. The goal is to simplify the edge architecture, enabling Verizon to enhance operational efficiency and flexibility to support new functions and services.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Custom</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Radley</vt:lpstr>
      <vt:lpstr>Raleway</vt:lpstr>
      <vt:lpstr>Prata</vt:lpstr>
      <vt:lpstr>Radley Bold</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Monochrome Simple Minimalist Presentation Template</dc:title>
  <cp:lastModifiedBy>Vishwa</cp:lastModifiedBy>
  <cp:revision>2</cp:revision>
  <dcterms:created xsi:type="dcterms:W3CDTF">2006-08-16T00:00:00Z</dcterms:created>
  <dcterms:modified xsi:type="dcterms:W3CDTF">2022-05-01T12:22:43Z</dcterms:modified>
  <dc:identifier>DAE_c3X_Y6Y</dc:identifier>
</cp:coreProperties>
</file>