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40"/>
  </p:notesMasterIdLst>
  <p:sldIdLst>
    <p:sldId id="256" r:id="rId5"/>
    <p:sldId id="291" r:id="rId6"/>
    <p:sldId id="257" r:id="rId7"/>
    <p:sldId id="258" r:id="rId8"/>
    <p:sldId id="281" r:id="rId9"/>
    <p:sldId id="271" r:id="rId10"/>
    <p:sldId id="273" r:id="rId11"/>
    <p:sldId id="274" r:id="rId12"/>
    <p:sldId id="275" r:id="rId13"/>
    <p:sldId id="276" r:id="rId14"/>
    <p:sldId id="259" r:id="rId15"/>
    <p:sldId id="264" r:id="rId16"/>
    <p:sldId id="265" r:id="rId17"/>
    <p:sldId id="260" r:id="rId18"/>
    <p:sldId id="282" r:id="rId19"/>
    <p:sldId id="290" r:id="rId20"/>
    <p:sldId id="277" r:id="rId21"/>
    <p:sldId id="278" r:id="rId22"/>
    <p:sldId id="279" r:id="rId23"/>
    <p:sldId id="286" r:id="rId24"/>
    <p:sldId id="267" r:id="rId25"/>
    <p:sldId id="268" r:id="rId26"/>
    <p:sldId id="288" r:id="rId27"/>
    <p:sldId id="269" r:id="rId28"/>
    <p:sldId id="270" r:id="rId29"/>
    <p:sldId id="283" r:id="rId30"/>
    <p:sldId id="284" r:id="rId31"/>
    <p:sldId id="285" r:id="rId32"/>
    <p:sldId id="287" r:id="rId33"/>
    <p:sldId id="292" r:id="rId34"/>
    <p:sldId id="293" r:id="rId35"/>
    <p:sldId id="294" r:id="rId36"/>
    <p:sldId id="272" r:id="rId37"/>
    <p:sldId id="261" r:id="rId38"/>
    <p:sldId id="263"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110" d="100"/>
          <a:sy n="110" d="100"/>
        </p:scale>
        <p:origin x="68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31385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656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xmlns="" id="{1D83D021-6CC4-4A95-6B0A-46F6DF37E8A7}"/>
            </a:ext>
          </a:extLst>
        </p:cNvPr>
        <p:cNvGrpSpPr/>
        <p:nvPr/>
      </p:nvGrpSpPr>
      <p:grpSpPr>
        <a:xfrm>
          <a:off x="0" y="0"/>
          <a:ext cx="0" cy="0"/>
          <a:chOff x="0" y="0"/>
          <a:chExt cx="0" cy="0"/>
        </a:xfrm>
      </p:grpSpPr>
      <p:sp>
        <p:nvSpPr>
          <p:cNvPr id="51" name="Google Shape;51;p:notes">
            <a:extLst>
              <a:ext uri="{FF2B5EF4-FFF2-40B4-BE49-F238E27FC236}">
                <a16:creationId xmlns:a16="http://schemas.microsoft.com/office/drawing/2014/main" xmlns="" id="{07360439-E8EB-080B-AEDB-78BD003D7D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a:extLst>
              <a:ext uri="{FF2B5EF4-FFF2-40B4-BE49-F238E27FC236}">
                <a16:creationId xmlns:a16="http://schemas.microsoft.com/office/drawing/2014/main" xmlns="" id="{C17479E6-EE75-4171-4127-509D9609FB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7137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5" r:id="rId5"/>
    <p:sldLayoutId id="2147483656" r:id="rId6"/>
    <p:sldLayoutId id="2147483657"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86156" y="-96949"/>
            <a:ext cx="9083400" cy="1565014"/>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b="1" dirty="0">
                <a:solidFill>
                  <a:srgbClr val="1155CC"/>
                </a:solidFill>
                <a:latin typeface="Times New Roman"/>
                <a:ea typeface="Times New Roman"/>
                <a:cs typeface="Times New Roman"/>
                <a:sym typeface="Times New Roman"/>
              </a:rPr>
              <a:t>SRM VALLIAMMAI ENGINEERING COLLEGE</a:t>
            </a:r>
            <a:endParaRPr sz="1800" b="1" dirty="0">
              <a:solidFill>
                <a:srgbClr val="1155CC"/>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600" b="1" dirty="0">
                <a:solidFill>
                  <a:srgbClr val="990000"/>
                </a:solidFill>
                <a:latin typeface="Times New Roman"/>
                <a:ea typeface="Times New Roman"/>
                <a:cs typeface="Times New Roman"/>
                <a:sym typeface="Times New Roman"/>
              </a:rPr>
              <a:t>(An Autonomous Institution)</a:t>
            </a:r>
            <a:endParaRPr sz="1600" b="1" dirty="0">
              <a:solidFill>
                <a:srgbClr val="990000"/>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300" b="1" dirty="0">
                <a:solidFill>
                  <a:schemeClr val="dk1"/>
                </a:solidFill>
                <a:latin typeface="Times New Roman"/>
                <a:ea typeface="Times New Roman"/>
                <a:cs typeface="Times New Roman"/>
                <a:sym typeface="Times New Roman"/>
              </a:rPr>
              <a:t>SRM Nagar, Kattankulathur – 603 203</a:t>
            </a:r>
            <a:endParaRPr sz="1300" b="1" dirty="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500" b="1" dirty="0">
                <a:solidFill>
                  <a:schemeClr val="dk1"/>
                </a:solidFill>
                <a:latin typeface="Times New Roman"/>
                <a:ea typeface="Times New Roman"/>
                <a:cs typeface="Times New Roman"/>
                <a:sym typeface="Times New Roman"/>
              </a:rPr>
              <a:t>DEPARTMENT OF COMPUTER SCIENCE AND ENGINEERING</a:t>
            </a:r>
            <a:endParaRPr dirty="0"/>
          </a:p>
        </p:txBody>
      </p:sp>
      <p:sp>
        <p:nvSpPr>
          <p:cNvPr id="55" name="Google Shape;55;p13"/>
          <p:cNvSpPr txBox="1"/>
          <p:nvPr/>
        </p:nvSpPr>
        <p:spPr>
          <a:xfrm>
            <a:off x="0" y="1274215"/>
            <a:ext cx="9144000" cy="1415742"/>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1600" b="1" dirty="0">
                <a:solidFill>
                  <a:schemeClr val="dk1"/>
                </a:solidFill>
                <a:latin typeface="Times New Roman"/>
                <a:ea typeface="Times New Roman"/>
                <a:cs typeface="Times New Roman"/>
                <a:sym typeface="Times New Roman"/>
              </a:rPr>
              <a:t>1904715 –PROJECT WORK -PHASE 1</a:t>
            </a:r>
          </a:p>
          <a:p>
            <a:pPr marL="0" lvl="0" indent="0" algn="ctr" rtl="0">
              <a:lnSpc>
                <a:spcPct val="150000"/>
              </a:lnSpc>
              <a:spcBef>
                <a:spcPts val="0"/>
              </a:spcBef>
              <a:spcAft>
                <a:spcPts val="0"/>
              </a:spcAft>
              <a:buNone/>
            </a:pPr>
            <a:r>
              <a:rPr lang="en" sz="1600" b="1" dirty="0">
                <a:solidFill>
                  <a:schemeClr val="dk1"/>
                </a:solidFill>
                <a:latin typeface="Times New Roman"/>
                <a:ea typeface="Times New Roman"/>
                <a:cs typeface="Times New Roman"/>
                <a:sym typeface="Times New Roman"/>
              </a:rPr>
              <a:t>SECOND REVIEW</a:t>
            </a:r>
          </a:p>
          <a:p>
            <a:pPr marL="0" lvl="0" indent="0" algn="ctr" rtl="0">
              <a:lnSpc>
                <a:spcPct val="200000"/>
              </a:lnSpc>
              <a:spcBef>
                <a:spcPts val="0"/>
              </a:spcBef>
              <a:spcAft>
                <a:spcPts val="0"/>
              </a:spcAft>
              <a:buNone/>
            </a:pPr>
            <a:endParaRPr lang="en-US" sz="1600" i="0" dirty="0">
              <a:effectLst/>
              <a:latin typeface="Times New Roman" panose="02020603050405020304" pitchFamily="18" charset="0"/>
              <a:cs typeface="Times New Roman" panose="02020603050405020304" pitchFamily="18" charset="0"/>
            </a:endParaRPr>
          </a:p>
        </p:txBody>
      </p:sp>
      <p:pic>
        <p:nvPicPr>
          <p:cNvPr id="56" name="Google Shape;56;p13"/>
          <p:cNvPicPr preferRelativeResize="0"/>
          <p:nvPr/>
        </p:nvPicPr>
        <p:blipFill>
          <a:blip r:embed="rId3">
            <a:alphaModFix/>
          </a:blip>
          <a:stretch>
            <a:fillRect/>
          </a:stretch>
        </p:blipFill>
        <p:spPr>
          <a:xfrm>
            <a:off x="831225" y="138325"/>
            <a:ext cx="753301" cy="965074"/>
          </a:xfrm>
          <a:prstGeom prst="rect">
            <a:avLst/>
          </a:prstGeom>
          <a:noFill/>
          <a:ln>
            <a:noFill/>
          </a:ln>
        </p:spPr>
      </p:pic>
      <p:pic>
        <p:nvPicPr>
          <p:cNvPr id="57" name="Google Shape;57;p13"/>
          <p:cNvPicPr preferRelativeResize="0"/>
          <p:nvPr/>
        </p:nvPicPr>
        <p:blipFill>
          <a:blip r:embed="rId4">
            <a:alphaModFix/>
          </a:blip>
          <a:stretch>
            <a:fillRect/>
          </a:stretch>
        </p:blipFill>
        <p:spPr>
          <a:xfrm>
            <a:off x="7329675" y="138325"/>
            <a:ext cx="1062857" cy="965074"/>
          </a:xfrm>
          <a:prstGeom prst="rect">
            <a:avLst/>
          </a:prstGeom>
          <a:noFill/>
          <a:ln>
            <a:noFill/>
          </a:ln>
        </p:spPr>
      </p:pic>
      <p:sp>
        <p:nvSpPr>
          <p:cNvPr id="2" name="Title 1">
            <a:extLst>
              <a:ext uri="{FF2B5EF4-FFF2-40B4-BE49-F238E27FC236}">
                <a16:creationId xmlns:a16="http://schemas.microsoft.com/office/drawing/2014/main" xmlns="" id="{3AD1C2C3-FCFD-7555-5C87-E2538DD4DDBE}"/>
              </a:ext>
            </a:extLst>
          </p:cNvPr>
          <p:cNvSpPr>
            <a:spLocks noGrp="1"/>
          </p:cNvSpPr>
          <p:nvPr>
            <p:ph type="title"/>
          </p:nvPr>
        </p:nvSpPr>
        <p:spPr>
          <a:xfrm>
            <a:off x="462857" y="2210179"/>
            <a:ext cx="7985374" cy="959555"/>
          </a:xfrm>
        </p:spPr>
        <p:txBody>
          <a:bodyPr>
            <a:noAutofit/>
          </a:bodyPr>
          <a:lstStyle/>
          <a:p>
            <a:pPr marL="0" marR="0" lvl="0" indent="0" algn="ctr" defTabSz="914400" rtl="0" eaLnBrk="1" fontAlgn="auto" latinLnBrk="0" hangingPunct="1">
              <a:lnSpc>
                <a:spcPct val="150000"/>
              </a:lnSpc>
              <a:spcBef>
                <a:spcPts val="0"/>
              </a:spcBef>
              <a:spcAft>
                <a:spcPts val="0"/>
              </a:spcAft>
              <a:tabLst/>
              <a:defRPr/>
            </a:pPr>
            <a:r>
              <a:rPr kumimoji="0" lang="en" sz="14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PROJECT TITLE: </a:t>
            </a:r>
            <a:r>
              <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DIABETIC RETINOPATHY PREDICTION USING </a:t>
            </a:r>
            <a:r>
              <a:rPr lang="en-US" sz="1400" dirty="0">
                <a:solidFill>
                  <a:srgbClr val="000000"/>
                </a:solidFill>
                <a:latin typeface="Times New Roman" panose="02020603050405020304" pitchFamily="18" charset="0"/>
                <a:cs typeface="Times New Roman" panose="02020603050405020304" pitchFamily="18" charset="0"/>
              </a:rPr>
              <a:t>XCEPTION (DEEP LEARNING</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APPROACH)</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r>
            <a:b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b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b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br>
            <a:r>
              <a:rPr kumimoji="0" lang="en-US" sz="16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Times New Roman"/>
              </a:rPr>
              <a:t/>
            </a:r>
            <a:br>
              <a:rPr kumimoji="0" lang="en-US" sz="16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Times New Roman"/>
              </a:rPr>
            </a:br>
            <a:endParaRPr lang="en-IN" dirty="0"/>
          </a:p>
        </p:txBody>
      </p:sp>
      <p:sp>
        <p:nvSpPr>
          <p:cNvPr id="3" name="Text Placeholder 2">
            <a:extLst>
              <a:ext uri="{FF2B5EF4-FFF2-40B4-BE49-F238E27FC236}">
                <a16:creationId xmlns:a16="http://schemas.microsoft.com/office/drawing/2014/main" xmlns="" id="{CF447817-EF9D-3464-3DD5-9D69AE29A65C}"/>
              </a:ext>
            </a:extLst>
          </p:cNvPr>
          <p:cNvSpPr>
            <a:spLocks noGrp="1"/>
          </p:cNvSpPr>
          <p:nvPr>
            <p:ph type="body" idx="1"/>
          </p:nvPr>
        </p:nvSpPr>
        <p:spPr>
          <a:xfrm>
            <a:off x="311700" y="2839230"/>
            <a:ext cx="4164844" cy="2037570"/>
          </a:xfrm>
        </p:spPr>
        <p:txBody>
          <a:bodyPr>
            <a:normAutofit/>
          </a:bodyPr>
          <a:lstStyle/>
          <a:p>
            <a:pPr marL="139700" indent="0" algn="just">
              <a:buNone/>
            </a:pPr>
            <a:r>
              <a:rPr lang="en-IN" b="1" dirty="0">
                <a:solidFill>
                  <a:schemeClr val="tx1"/>
                </a:solidFill>
                <a:latin typeface="Times New Roman" panose="02020603050405020304" pitchFamily="18" charset="0"/>
                <a:cs typeface="Times New Roman" panose="02020603050405020304" pitchFamily="18" charset="0"/>
              </a:rPr>
              <a:t>TEAM MEMBERS</a:t>
            </a:r>
          </a:p>
          <a:p>
            <a:pPr marL="139700" indent="0" algn="just">
              <a:buNone/>
            </a:pPr>
            <a:endParaRPr lang="en-IN" b="1" dirty="0">
              <a:solidFill>
                <a:schemeClr val="tx1"/>
              </a:solidFill>
              <a:latin typeface="Times New Roman" panose="02020603050405020304" pitchFamily="18" charset="0"/>
              <a:cs typeface="Times New Roman" panose="02020603050405020304" pitchFamily="18" charset="0"/>
            </a:endParaRPr>
          </a:p>
          <a:p>
            <a:pPr marL="139700" indent="0" algn="just">
              <a:buNone/>
            </a:pPr>
            <a:r>
              <a:rPr lang="en-IN" b="1" dirty="0">
                <a:solidFill>
                  <a:schemeClr val="tx1"/>
                </a:solidFill>
                <a:latin typeface="Times New Roman" panose="02020603050405020304" pitchFamily="18" charset="0"/>
                <a:cs typeface="Times New Roman" panose="02020603050405020304" pitchFamily="18" charset="0"/>
              </a:rPr>
              <a:t>SANJAY.H	(142221104110)</a:t>
            </a:r>
          </a:p>
          <a:p>
            <a:pPr marL="139700" indent="0" algn="just">
              <a:buNone/>
            </a:pPr>
            <a:r>
              <a:rPr lang="en-IN" b="1" dirty="0">
                <a:solidFill>
                  <a:schemeClr val="tx1"/>
                </a:solidFill>
                <a:latin typeface="Times New Roman" panose="02020603050405020304" pitchFamily="18" charset="0"/>
                <a:cs typeface="Times New Roman" panose="02020603050405020304" pitchFamily="18" charset="0"/>
              </a:rPr>
              <a:t>VIGNESHWAR.S	(142221104156)</a:t>
            </a:r>
          </a:p>
          <a:p>
            <a:pPr marL="139700" indent="0" algn="just">
              <a:buNone/>
            </a:pPr>
            <a:r>
              <a:rPr lang="en-IN" b="1" dirty="0">
                <a:solidFill>
                  <a:schemeClr val="tx1"/>
                </a:solidFill>
                <a:latin typeface="Times New Roman" panose="02020603050405020304" pitchFamily="18" charset="0"/>
                <a:cs typeface="Times New Roman" panose="02020603050405020304" pitchFamily="18" charset="0"/>
              </a:rPr>
              <a:t>VISHWA.M	(142221104161)</a:t>
            </a:r>
          </a:p>
        </p:txBody>
      </p:sp>
      <p:sp>
        <p:nvSpPr>
          <p:cNvPr id="4" name="Text Placeholder 3">
            <a:extLst>
              <a:ext uri="{FF2B5EF4-FFF2-40B4-BE49-F238E27FC236}">
                <a16:creationId xmlns:a16="http://schemas.microsoft.com/office/drawing/2014/main" xmlns="" id="{A0B93827-EE45-C1A5-DFD3-6EDD40A74414}"/>
              </a:ext>
            </a:extLst>
          </p:cNvPr>
          <p:cNvSpPr>
            <a:spLocks noGrp="1"/>
          </p:cNvSpPr>
          <p:nvPr>
            <p:ph type="body" idx="2"/>
          </p:nvPr>
        </p:nvSpPr>
        <p:spPr>
          <a:xfrm>
            <a:off x="4832400" y="2860773"/>
            <a:ext cx="4311600" cy="2016026"/>
          </a:xfrm>
        </p:spPr>
        <p:txBody>
          <a:bodyPr/>
          <a:lstStyle/>
          <a:p>
            <a:pPr marL="139700" indent="0" algn="just">
              <a:buNone/>
            </a:pPr>
            <a:r>
              <a:rPr lang="en-IN" b="1" dirty="0">
                <a:solidFill>
                  <a:schemeClr val="tx1"/>
                </a:solidFill>
                <a:latin typeface="Times New Roman" panose="02020603050405020304" pitchFamily="18" charset="0"/>
                <a:cs typeface="Times New Roman" panose="02020603050405020304" pitchFamily="18" charset="0"/>
              </a:rPr>
              <a:t>PROJECT GUIDE</a:t>
            </a:r>
          </a:p>
          <a:p>
            <a:pPr marL="139700" indent="0" algn="just">
              <a:buNone/>
            </a:pPr>
            <a:endParaRPr lang="en-IN" b="1" dirty="0">
              <a:solidFill>
                <a:schemeClr val="tx1"/>
              </a:solidFill>
              <a:latin typeface="Times New Roman" panose="02020603050405020304" pitchFamily="18" charset="0"/>
              <a:cs typeface="Times New Roman" panose="02020603050405020304" pitchFamily="18" charset="0"/>
            </a:endParaRPr>
          </a:p>
          <a:p>
            <a:pPr marL="139700" indent="0" algn="just">
              <a:buNone/>
            </a:pPr>
            <a:r>
              <a:rPr lang="en-IN" b="1" dirty="0">
                <a:solidFill>
                  <a:schemeClr val="tx1"/>
                </a:solidFill>
                <a:latin typeface="Times New Roman" panose="02020603050405020304" pitchFamily="18" charset="0"/>
                <a:cs typeface="Times New Roman" panose="02020603050405020304" pitchFamily="18" charset="0"/>
              </a:rPr>
              <a:t>Dr.C.PABITHA B.E.,M.E.,Ph.D.</a:t>
            </a:r>
          </a:p>
          <a:p>
            <a:pPr marL="139700" indent="0" algn="just">
              <a:buNone/>
            </a:pPr>
            <a:r>
              <a:rPr lang="en-IN" b="1" dirty="0">
                <a:solidFill>
                  <a:schemeClr val="tx1"/>
                </a:solidFill>
                <a:latin typeface="Times New Roman" panose="02020603050405020304" pitchFamily="18" charset="0"/>
                <a:cs typeface="Times New Roman" panose="02020603050405020304" pitchFamily="18" charset="0"/>
              </a:rPr>
              <a:t>ASSOCIATE PROFESSOR</a:t>
            </a:r>
          </a:p>
          <a:p>
            <a:pPr marL="139700" indent="0" algn="just">
              <a:buNone/>
            </a:pPr>
            <a:r>
              <a:rPr lang="en-IN" b="1" dirty="0">
                <a:solidFill>
                  <a:schemeClr val="tx1"/>
                </a:solidFill>
                <a:latin typeface="Times New Roman" panose="02020603050405020304" pitchFamily="18" charset="0"/>
                <a:cs typeface="Times New Roman" panose="02020603050405020304" pitchFamily="18" charset="0"/>
              </a:rPr>
              <a:t>DEPARTMENT OF CSE</a:t>
            </a:r>
          </a:p>
          <a:p>
            <a:pPr marL="139700" indent="0" algn="just">
              <a:buNone/>
            </a:pPr>
            <a:endParaRPr lang="en-IN" b="1" dirty="0">
              <a:solidFill>
                <a:schemeClr val="tx1"/>
              </a:solidFill>
              <a:latin typeface="Times New Roman" panose="02020603050405020304" pitchFamily="18" charset="0"/>
              <a:cs typeface="Times New Roman" panose="02020603050405020304" pitchFamily="18" charset="0"/>
            </a:endParaRPr>
          </a:p>
          <a:p>
            <a:pPr marL="139700" indent="0" algn="just">
              <a:buNone/>
            </a:pPr>
            <a:endParaRPr lang="en-IN" b="1" dirty="0">
              <a:solidFill>
                <a:schemeClr val="tx1"/>
              </a:solidFill>
              <a:latin typeface="Times New Roman" panose="02020603050405020304" pitchFamily="18" charset="0"/>
              <a:cs typeface="Times New Roman" panose="02020603050405020304" pitchFamily="18" charset="0"/>
            </a:endParaRPr>
          </a:p>
          <a:p>
            <a:pPr marL="139700" indent="0" algn="just">
              <a:buNone/>
            </a:pPr>
            <a:endParaRPr lang="en-IN" b="1" dirty="0">
              <a:solidFill>
                <a:schemeClr val="tx1"/>
              </a:solidFill>
              <a:latin typeface="Times New Roman" panose="02020603050405020304" pitchFamily="18" charset="0"/>
              <a:cs typeface="Times New Roman" panose="02020603050405020304" pitchFamily="18" charset="0"/>
            </a:endParaRPr>
          </a:p>
          <a:p>
            <a:pPr marL="139700" indent="0" algn="just">
              <a:buNone/>
            </a:pPr>
            <a:endParaRPr lang="en-IN" b="1" dirty="0">
              <a:solidFill>
                <a:schemeClr val="tx1"/>
              </a:solidFill>
              <a:latin typeface="Times New Roman" panose="02020603050405020304" pitchFamily="18" charset="0"/>
              <a:cs typeface="Times New Roman" panose="02020603050405020304" pitchFamily="18" charset="0"/>
            </a:endParaRPr>
          </a:p>
          <a:p>
            <a:pPr marL="139700" indent="0" algn="just">
              <a:buNone/>
            </a:pPr>
            <a:endParaRPr lang="en-IN" b="1" dirty="0">
              <a:solidFill>
                <a:schemeClr val="tx1"/>
              </a:solidFill>
              <a:latin typeface="Times New Roman" panose="02020603050405020304" pitchFamily="18" charset="0"/>
              <a:cs typeface="Times New Roman" panose="02020603050405020304" pitchFamily="18" charset="0"/>
            </a:endParaRPr>
          </a:p>
          <a:p>
            <a:pPr marL="139700" indent="0" algn="just">
              <a:buNone/>
            </a:pPr>
            <a:endParaRPr lang="en-IN" b="1" dirty="0">
              <a:solidFill>
                <a:schemeClr val="tx1"/>
              </a:solidFill>
              <a:latin typeface="Times New Roman" panose="02020603050405020304" pitchFamily="18" charset="0"/>
              <a:cs typeface="Times New Roman" panose="02020603050405020304" pitchFamily="18" charset="0"/>
            </a:endParaRPr>
          </a:p>
          <a:p>
            <a:pPr marL="139700" indent="0" algn="just">
              <a:buNone/>
            </a:pPr>
            <a:endParaRPr lang="en-IN" b="1" dirty="0">
              <a:solidFill>
                <a:schemeClr val="tx1"/>
              </a:solidFill>
              <a:latin typeface="Times New Roman" panose="02020603050405020304" pitchFamily="18" charset="0"/>
              <a:cs typeface="Times New Roman" panose="02020603050405020304" pitchFamily="18" charset="0"/>
            </a:endParaRPr>
          </a:p>
          <a:p>
            <a:pPr marL="139700" indent="0" algn="just">
              <a:buNone/>
            </a:pPr>
            <a:endParaRPr lang="en-IN" b="1" dirty="0">
              <a:solidFill>
                <a:schemeClr val="tx1"/>
              </a:solidFill>
              <a:latin typeface="Times New Roman" panose="02020603050405020304" pitchFamily="18" charset="0"/>
              <a:cs typeface="Times New Roman" panose="02020603050405020304" pitchFamily="18" charset="0"/>
            </a:endParaRPr>
          </a:p>
          <a:p>
            <a:pPr marL="139700" indent="0" algn="just">
              <a:buNone/>
            </a:pP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EA682429-210A-036D-CD31-D402CAFAB5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DCC4C0-22A5-180A-5C3F-0D6509CD1F19}"/>
              </a:ext>
            </a:extLst>
          </p:cNvPr>
          <p:cNvSpPr>
            <a:spLocks noGrp="1"/>
          </p:cNvSpPr>
          <p:nvPr>
            <p:ph type="ctrTitle"/>
          </p:nvPr>
        </p:nvSpPr>
        <p:spPr>
          <a:xfrm>
            <a:off x="311708" y="0"/>
            <a:ext cx="8520600" cy="541867"/>
          </a:xfrm>
        </p:spPr>
        <p:txBody>
          <a:bodyPr>
            <a:normAutofit/>
          </a:bodyPr>
          <a:lstStyle/>
          <a:p>
            <a:r>
              <a:rPr lang="en-IN" sz="2200" b="1" dirty="0">
                <a:latin typeface="Times New Roman" panose="02020603050405020304" pitchFamily="18" charset="0"/>
                <a:cs typeface="Times New Roman" panose="02020603050405020304" pitchFamily="18" charset="0"/>
              </a:rPr>
              <a:t>LITERATURE REVIEW</a:t>
            </a:r>
          </a:p>
        </p:txBody>
      </p:sp>
      <p:graphicFrame>
        <p:nvGraphicFramePr>
          <p:cNvPr id="3" name="Table 2">
            <a:extLst>
              <a:ext uri="{FF2B5EF4-FFF2-40B4-BE49-F238E27FC236}">
                <a16:creationId xmlns:a16="http://schemas.microsoft.com/office/drawing/2014/main" xmlns="" id="{572D5BAB-3648-AA10-F46B-12E386179567}"/>
              </a:ext>
            </a:extLst>
          </p:cNvPr>
          <p:cNvGraphicFramePr>
            <a:graphicFrameLocks noGrp="1"/>
          </p:cNvGraphicFramePr>
          <p:nvPr>
            <p:extLst>
              <p:ext uri="{D42A27DB-BD31-4B8C-83A1-F6EECF244321}">
                <p14:modId xmlns:p14="http://schemas.microsoft.com/office/powerpoint/2010/main" val="2729705579"/>
              </p:ext>
            </p:extLst>
          </p:nvPr>
        </p:nvGraphicFramePr>
        <p:xfrm>
          <a:off x="311708" y="680670"/>
          <a:ext cx="8390590" cy="4123805"/>
        </p:xfrm>
        <a:graphic>
          <a:graphicData uri="http://schemas.openxmlformats.org/drawingml/2006/table">
            <a:tbl>
              <a:tblPr firstRow="1">
                <a:tableStyleId>{3B4B98B0-60AC-42C2-AFA5-B58CD77FA1E5}</a:tableStyleId>
              </a:tblPr>
              <a:tblGrid>
                <a:gridCol w="844658">
                  <a:extLst>
                    <a:ext uri="{9D8B030D-6E8A-4147-A177-3AD203B41FA5}">
                      <a16:colId xmlns:a16="http://schemas.microsoft.com/office/drawing/2014/main" xmlns="" val="580630675"/>
                    </a:ext>
                  </a:extLst>
                </a:gridCol>
                <a:gridCol w="1015139">
                  <a:extLst>
                    <a:ext uri="{9D8B030D-6E8A-4147-A177-3AD203B41FA5}">
                      <a16:colId xmlns:a16="http://schemas.microsoft.com/office/drawing/2014/main" xmlns="" val="2482416136"/>
                    </a:ext>
                  </a:extLst>
                </a:gridCol>
                <a:gridCol w="1526583">
                  <a:extLst>
                    <a:ext uri="{9D8B030D-6E8A-4147-A177-3AD203B41FA5}">
                      <a16:colId xmlns:a16="http://schemas.microsoft.com/office/drawing/2014/main" xmlns="" val="1083997327"/>
                    </a:ext>
                  </a:extLst>
                </a:gridCol>
                <a:gridCol w="1340603">
                  <a:extLst>
                    <a:ext uri="{9D8B030D-6E8A-4147-A177-3AD203B41FA5}">
                      <a16:colId xmlns:a16="http://schemas.microsoft.com/office/drawing/2014/main" xmlns="" val="1136025601"/>
                    </a:ext>
                  </a:extLst>
                </a:gridCol>
                <a:gridCol w="1704814">
                  <a:extLst>
                    <a:ext uri="{9D8B030D-6E8A-4147-A177-3AD203B41FA5}">
                      <a16:colId xmlns:a16="http://schemas.microsoft.com/office/drawing/2014/main" xmlns="" val="566135897"/>
                    </a:ext>
                  </a:extLst>
                </a:gridCol>
                <a:gridCol w="1958793">
                  <a:extLst>
                    <a:ext uri="{9D8B030D-6E8A-4147-A177-3AD203B41FA5}">
                      <a16:colId xmlns:a16="http://schemas.microsoft.com/office/drawing/2014/main" xmlns="" val="1857902698"/>
                    </a:ext>
                  </a:extLst>
                </a:gridCol>
              </a:tblGrid>
              <a:tr h="644480">
                <a:tc>
                  <a:txBody>
                    <a:bodyPr/>
                    <a:lstStyle/>
                    <a:p>
                      <a:pPr algn="ctr"/>
                      <a:r>
                        <a:rPr lang="en-IN" dirty="0">
                          <a:latin typeface="Times New Roman" panose="02020603050405020304" pitchFamily="18" charset="0"/>
                          <a:cs typeface="Times New Roman" panose="02020603050405020304" pitchFamily="18" charset="0"/>
                        </a:rPr>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TECHNIQUES USED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DRAWBACKS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987955188"/>
                  </a:ext>
                </a:extLst>
              </a:tr>
              <a:tr h="3479325">
                <a:tc>
                  <a:txBody>
                    <a:bodyPr/>
                    <a:lstStyle/>
                    <a:p>
                      <a:pPr algn="ctr"/>
                      <a:r>
                        <a:rPr lang="en-IN"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Detection of Diabetic Retinopathy with Retinal Images using CNN</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Samiya Majid </a:t>
                      </a:r>
                      <a:r>
                        <a:rPr lang="en-IN" dirty="0" err="1">
                          <a:latin typeface="Times New Roman" panose="02020603050405020304" pitchFamily="18" charset="0"/>
                          <a:cs typeface="Times New Roman" panose="02020603050405020304" pitchFamily="18" charset="0"/>
                        </a:rPr>
                        <a:t>Baba,Indu</a:t>
                      </a:r>
                      <a:r>
                        <a:rPr lang="en-IN" dirty="0">
                          <a:latin typeface="Times New Roman" panose="02020603050405020304" pitchFamily="18" charset="0"/>
                          <a:cs typeface="Times New Roman" panose="02020603050405020304" pitchFamily="18" charset="0"/>
                        </a:rPr>
                        <a:t> Bala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b="0" dirty="0">
                          <a:latin typeface="Times New Roman" panose="02020603050405020304" pitchFamily="18" charset="0"/>
                          <a:cs typeface="Times New Roman" panose="02020603050405020304" pitchFamily="18" charset="0"/>
                        </a:rPr>
                        <a:t>Convolutional Neural Network (CNN)</a:t>
                      </a: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latin typeface="Times New Roman" panose="02020603050405020304" pitchFamily="18" charset="0"/>
                          <a:cs typeface="Times New Roman" panose="02020603050405020304" pitchFamily="18" charset="0"/>
                        </a:rPr>
                        <a:t>Limited dataset size</a:t>
                      </a:r>
                      <a:r>
                        <a:rPr lang="en-US" dirty="0">
                          <a:latin typeface="Times New Roman" panose="02020603050405020304" pitchFamily="18" charset="0"/>
                          <a:cs typeface="Times New Roman" panose="02020603050405020304" pitchFamily="18" charset="0"/>
                        </a:rPr>
                        <a:t> (only 757 images for training), which might not generalize well to larger datasets.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Overfitting risk</a:t>
                      </a:r>
                      <a:r>
                        <a:rPr lang="en-US" dirty="0">
                          <a:latin typeface="Times New Roman" panose="02020603050405020304" pitchFamily="18" charset="0"/>
                          <a:cs typeface="Times New Roman" panose="02020603050405020304" pitchFamily="18" charset="0"/>
                        </a:rPr>
                        <a:t>: Despite the high accuracy, the model might have overfitted to the small dataset, affecting its performance on unseen data</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38886055"/>
                  </a:ext>
                </a:extLst>
              </a:tr>
            </a:tbl>
          </a:graphicData>
        </a:graphic>
      </p:graphicFrame>
      <p:sp>
        <p:nvSpPr>
          <p:cNvPr id="4" name="Slide Number Placeholder 3">
            <a:extLst>
              <a:ext uri="{FF2B5EF4-FFF2-40B4-BE49-F238E27FC236}">
                <a16:creationId xmlns:a16="http://schemas.microsoft.com/office/drawing/2014/main" xmlns="" id="{AD877BF8-725B-B039-5634-39CC2325E0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694923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60C6A3-BCE0-DC44-56CE-E11C88A83BCB}"/>
              </a:ext>
            </a:extLst>
          </p:cNvPr>
          <p:cNvSpPr>
            <a:spLocks noGrp="1"/>
          </p:cNvSpPr>
          <p:nvPr>
            <p:ph type="ctrTitle"/>
          </p:nvPr>
        </p:nvSpPr>
        <p:spPr>
          <a:xfrm>
            <a:off x="311708" y="158045"/>
            <a:ext cx="8520600" cy="474134"/>
          </a:xfrm>
        </p:spPr>
        <p:txBody>
          <a:bodyPr>
            <a:normAutofit fontScale="90000"/>
          </a:bodyPr>
          <a:lstStyle/>
          <a:p>
            <a:r>
              <a:rPr lang="en-IN" sz="22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EXISTING SYSTEM</a:t>
            </a:r>
          </a:p>
        </p:txBody>
      </p:sp>
      <p:sp>
        <p:nvSpPr>
          <p:cNvPr id="3" name="Subtitle 2">
            <a:extLst>
              <a:ext uri="{FF2B5EF4-FFF2-40B4-BE49-F238E27FC236}">
                <a16:creationId xmlns:a16="http://schemas.microsoft.com/office/drawing/2014/main" xmlns="" id="{D96EEDE2-DF75-C1FC-1045-407A2802ADD9}"/>
              </a:ext>
            </a:extLst>
          </p:cNvPr>
          <p:cNvSpPr>
            <a:spLocks noGrp="1"/>
          </p:cNvSpPr>
          <p:nvPr>
            <p:ph type="subTitle" idx="1"/>
          </p:nvPr>
        </p:nvSpPr>
        <p:spPr>
          <a:xfrm>
            <a:off x="311700" y="632179"/>
            <a:ext cx="8425900" cy="4267199"/>
          </a:xfrm>
        </p:spPr>
        <p:txBody>
          <a:bodyPr>
            <a:normAutofit/>
          </a:bodyPr>
          <a:lstStyle/>
          <a:p>
            <a:pPr algn="just">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The existing system for diabetic retinopathy detection predominantly relies on manual examination by trained ophthalmologists, who analyze retinal fundus images to diagnose the condition. </a:t>
            </a:r>
          </a:p>
          <a:p>
            <a:pPr algn="just">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Additionally, the manual process is susceptible to human error, which can lead to inconsistent results.</a:t>
            </a:r>
          </a:p>
          <a:p>
            <a:pPr algn="just">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Recent developments have focused on automating the detection of diabetic retinopathy using deep learning techniques with accuracy over 92%.</a:t>
            </a:r>
          </a:p>
          <a:p>
            <a:pPr algn="just">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These existing models can extract features from retinal images, significantly improving diagnostic accuracy and consistency using CNN.</a:t>
            </a:r>
          </a:p>
        </p:txBody>
      </p:sp>
      <p:sp>
        <p:nvSpPr>
          <p:cNvPr id="4" name="Slide Number Placeholder 3">
            <a:extLst>
              <a:ext uri="{FF2B5EF4-FFF2-40B4-BE49-F238E27FC236}">
                <a16:creationId xmlns:a16="http://schemas.microsoft.com/office/drawing/2014/main" xmlns="" id="{6E86230C-D29C-2BBC-996A-3A8DC8612F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03958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348781A-BF5C-7F99-3D57-E65ACA78BE9F}"/>
              </a:ext>
            </a:extLst>
          </p:cNvPr>
          <p:cNvSpPr txBox="1">
            <a:spLocks/>
          </p:cNvSpPr>
          <p:nvPr/>
        </p:nvSpPr>
        <p:spPr>
          <a:xfrm>
            <a:off x="520935" y="305279"/>
            <a:ext cx="8520600" cy="474134"/>
          </a:xfrm>
          <a:prstGeom prst="rect">
            <a:avLst/>
          </a:prstGeom>
          <a:noFill/>
          <a:ln>
            <a:noFill/>
          </a:ln>
        </p:spPr>
        <p:txBody>
          <a:bodyPr spcFirstLastPara="1" wrap="square" lIns="91425" tIns="91425" rIns="91425" bIns="91425"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2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EXISTING SYSTEM (CONTINUATION):</a:t>
            </a:r>
          </a:p>
        </p:txBody>
      </p:sp>
      <p:sp>
        <p:nvSpPr>
          <p:cNvPr id="6" name="Subtitle 2">
            <a:extLst>
              <a:ext uri="{FF2B5EF4-FFF2-40B4-BE49-F238E27FC236}">
                <a16:creationId xmlns:a16="http://schemas.microsoft.com/office/drawing/2014/main" xmlns="" id="{788CAAF6-9738-012D-8642-8BDA7DE3F4F5}"/>
              </a:ext>
            </a:extLst>
          </p:cNvPr>
          <p:cNvSpPr txBox="1">
            <a:spLocks/>
          </p:cNvSpPr>
          <p:nvPr/>
        </p:nvSpPr>
        <p:spPr>
          <a:xfrm>
            <a:off x="359050" y="779413"/>
            <a:ext cx="8425900" cy="4267199"/>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algn="just">
              <a:lnSpc>
                <a:spcPct val="150000"/>
              </a:lnSpc>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 </a:t>
            </a:r>
            <a:r>
              <a:rPr lang="en-US" sz="1600" b="1" dirty="0">
                <a:solidFill>
                  <a:schemeClr val="tx1"/>
                </a:solidFill>
                <a:latin typeface="Times New Roman" panose="02020603050405020304" pitchFamily="18" charset="0"/>
                <a:cs typeface="Times New Roman" panose="02020603050405020304" pitchFamily="18" charset="0"/>
              </a:rPr>
              <a:t>Traditional Machine Learning Systems Approach</a:t>
            </a:r>
            <a:r>
              <a:rPr lang="en-US" sz="1600" dirty="0">
                <a:solidFill>
                  <a:schemeClr val="tx1"/>
                </a:solidFill>
                <a:latin typeface="Times New Roman" panose="02020603050405020304" pitchFamily="18" charset="0"/>
                <a:cs typeface="Times New Roman" panose="02020603050405020304" pitchFamily="18" charset="0"/>
              </a:rPr>
              <a:t>: Early systems for diabetic retinopathy detection typically used traditional machine learning techniques such as Support Vector Machines (SVMs), k-nearest neighbors (KNN), and decision trees. These methods often relied on handcrafted features extracted from retinal images, such as blood vessel detection, exudate detection, or texture analysis.</a:t>
            </a:r>
          </a:p>
          <a:p>
            <a:pPr algn="just">
              <a:lnSpc>
                <a:spcPct val="150000"/>
              </a:lnSpc>
              <a:buFont typeface="Wingdings" panose="05000000000000000000" pitchFamily="2" charset="2"/>
              <a:buChar char="Ø"/>
            </a:pPr>
            <a:r>
              <a:rPr lang="en-US" sz="1600" b="1" dirty="0">
                <a:solidFill>
                  <a:schemeClr val="tx1"/>
                </a:solidFill>
                <a:latin typeface="Times New Roman" panose="02020603050405020304" pitchFamily="18" charset="0"/>
                <a:cs typeface="Times New Roman" panose="02020603050405020304" pitchFamily="18" charset="0"/>
              </a:rPr>
              <a:t>Drawbacks</a:t>
            </a:r>
            <a:r>
              <a:rPr lang="en-US" sz="1600" dirty="0">
                <a:solidFill>
                  <a:schemeClr val="tx1"/>
                </a:solidFill>
                <a:latin typeface="Times New Roman" panose="02020603050405020304" pitchFamily="18" charset="0"/>
                <a:cs typeface="Times New Roman" panose="02020603050405020304" pitchFamily="18" charset="0"/>
              </a:rPr>
              <a:t>:</a:t>
            </a:r>
          </a:p>
          <a:p>
            <a:pPr marL="939800" lvl="1" indent="-342900" algn="just">
              <a:lnSpc>
                <a:spcPct val="150000"/>
              </a:lnSpc>
              <a:buFont typeface="+mj-lt"/>
              <a:buAutoNum type="arabicPeriod"/>
            </a:pPr>
            <a:r>
              <a:rPr lang="en-US" sz="1500" dirty="0">
                <a:solidFill>
                  <a:schemeClr val="tx1"/>
                </a:solidFill>
                <a:latin typeface="Times New Roman" panose="02020603050405020304" pitchFamily="18" charset="0"/>
                <a:cs typeface="Times New Roman" panose="02020603050405020304" pitchFamily="18" charset="0"/>
              </a:rPr>
              <a:t>Feature Engineering: Handcrafted features can be insufficient for capturing complex patterns in retinal images.</a:t>
            </a:r>
          </a:p>
          <a:p>
            <a:pPr marL="939800" lvl="1" indent="-342900" algn="just">
              <a:lnSpc>
                <a:spcPct val="150000"/>
              </a:lnSpc>
              <a:buFont typeface="+mj-lt"/>
              <a:buAutoNum type="arabicPeriod"/>
            </a:pPr>
            <a:r>
              <a:rPr lang="en-US" sz="1500" dirty="0">
                <a:solidFill>
                  <a:schemeClr val="tx1"/>
                </a:solidFill>
                <a:latin typeface="Times New Roman" panose="02020603050405020304" pitchFamily="18" charset="0"/>
                <a:cs typeface="Times New Roman" panose="02020603050405020304" pitchFamily="18" charset="0"/>
              </a:rPr>
              <a:t>Low Accuracy: These systems tend to have lower accuracy compared to deep learning methods due to the reliance on predefined feature extraction methods.</a:t>
            </a:r>
          </a:p>
          <a:p>
            <a:pPr marL="939800" lvl="1" indent="-342900" algn="just">
              <a:lnSpc>
                <a:spcPct val="150000"/>
              </a:lnSpc>
              <a:buFont typeface="+mj-lt"/>
              <a:buAutoNum type="arabicPeriod"/>
            </a:pPr>
            <a:r>
              <a:rPr lang="en-US" sz="1500" dirty="0">
                <a:solidFill>
                  <a:schemeClr val="tx1"/>
                </a:solidFill>
                <a:latin typeface="Times New Roman" panose="02020603050405020304" pitchFamily="18" charset="0"/>
                <a:cs typeface="Times New Roman" panose="02020603050405020304" pitchFamily="18" charset="0"/>
              </a:rPr>
              <a:t>Limited Scalability: Not ideal for handling large, diverse datasets and new data without significant re-engineering.</a:t>
            </a:r>
          </a:p>
        </p:txBody>
      </p:sp>
      <p:sp>
        <p:nvSpPr>
          <p:cNvPr id="2" name="Slide Number Placeholder 1">
            <a:extLst>
              <a:ext uri="{FF2B5EF4-FFF2-40B4-BE49-F238E27FC236}">
                <a16:creationId xmlns:a16="http://schemas.microsoft.com/office/drawing/2014/main" xmlns="" id="{A426B5D0-5B7A-99CA-D2B5-6F442679DE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4247960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348781A-BF5C-7F99-3D57-E65ACA78BE9F}"/>
              </a:ext>
            </a:extLst>
          </p:cNvPr>
          <p:cNvSpPr txBox="1">
            <a:spLocks/>
          </p:cNvSpPr>
          <p:nvPr/>
        </p:nvSpPr>
        <p:spPr>
          <a:xfrm>
            <a:off x="520935" y="305279"/>
            <a:ext cx="8520600" cy="474134"/>
          </a:xfrm>
          <a:prstGeom prst="rect">
            <a:avLst/>
          </a:prstGeom>
          <a:noFill/>
          <a:ln>
            <a:noFill/>
          </a:ln>
        </p:spPr>
        <p:txBody>
          <a:bodyPr spcFirstLastPara="1" wrap="square" lIns="91425" tIns="91425" rIns="91425" bIns="91425"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2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EXISTING SYSTEM (CONTINUATION):</a:t>
            </a:r>
          </a:p>
        </p:txBody>
      </p:sp>
      <p:sp>
        <p:nvSpPr>
          <p:cNvPr id="6" name="Subtitle 2">
            <a:extLst>
              <a:ext uri="{FF2B5EF4-FFF2-40B4-BE49-F238E27FC236}">
                <a16:creationId xmlns:a16="http://schemas.microsoft.com/office/drawing/2014/main" xmlns="" id="{788CAAF6-9738-012D-8642-8BDA7DE3F4F5}"/>
              </a:ext>
            </a:extLst>
          </p:cNvPr>
          <p:cNvSpPr txBox="1">
            <a:spLocks/>
          </p:cNvSpPr>
          <p:nvPr/>
        </p:nvSpPr>
        <p:spPr>
          <a:xfrm>
            <a:off x="359050" y="779413"/>
            <a:ext cx="8425900" cy="426719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algn="just">
              <a:lnSpc>
                <a:spcPct val="150000"/>
              </a:lnSpc>
              <a:buFont typeface="Wingdings" panose="05000000000000000000" pitchFamily="2" charset="2"/>
              <a:buChar char="Ø"/>
            </a:pPr>
            <a:r>
              <a:rPr lang="en-US" sz="1600" b="1" dirty="0">
                <a:solidFill>
                  <a:schemeClr val="tx1"/>
                </a:solidFill>
                <a:latin typeface="Times New Roman" panose="02020603050405020304" pitchFamily="18" charset="0"/>
                <a:cs typeface="Times New Roman" panose="02020603050405020304" pitchFamily="18" charset="0"/>
              </a:rPr>
              <a:t>Convolutional Neural Networks (CNNs) Approach</a:t>
            </a:r>
            <a:r>
              <a:rPr lang="en-US" sz="1600" dirty="0">
                <a:solidFill>
                  <a:schemeClr val="tx1"/>
                </a:solidFill>
                <a:latin typeface="Times New Roman" panose="02020603050405020304" pitchFamily="18" charset="0"/>
                <a:cs typeface="Times New Roman" panose="02020603050405020304" pitchFamily="18" charset="0"/>
              </a:rPr>
              <a:t>: CNN-based systems became widely adopted for diabetic retinopathy detection, where CNNs automatically learn to extract features from images without manual feature engineering. </a:t>
            </a:r>
            <a:r>
              <a:rPr lang="en-US" sz="1600" dirty="0" err="1">
                <a:solidFill>
                  <a:schemeClr val="tx1"/>
                </a:solidFill>
                <a:latin typeface="Times New Roman" panose="02020603050405020304" pitchFamily="18" charset="0"/>
                <a:cs typeface="Times New Roman" panose="02020603050405020304" pitchFamily="18" charset="0"/>
              </a:rPr>
              <a:t>ResNet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InceptionNet</a:t>
            </a:r>
            <a:r>
              <a:rPr lang="en-US" sz="1600" dirty="0">
                <a:solidFill>
                  <a:schemeClr val="tx1"/>
                </a:solidFill>
                <a:latin typeface="Times New Roman" panose="02020603050405020304" pitchFamily="18" charset="0"/>
                <a:cs typeface="Times New Roman" panose="02020603050405020304" pitchFamily="18" charset="0"/>
              </a:rPr>
              <a:t>, and VGG are commonly used </a:t>
            </a:r>
            <a:r>
              <a:rPr lang="en-US" sz="1600" dirty="0" err="1">
                <a:solidFill>
                  <a:schemeClr val="tx1"/>
                </a:solidFill>
                <a:latin typeface="Times New Roman" panose="02020603050405020304" pitchFamily="18" charset="0"/>
                <a:cs typeface="Times New Roman" panose="02020603050405020304" pitchFamily="18" charset="0"/>
              </a:rPr>
              <a:t>architectures.These</a:t>
            </a:r>
            <a:r>
              <a:rPr lang="en-US" sz="1600" dirty="0">
                <a:solidFill>
                  <a:schemeClr val="tx1"/>
                </a:solidFill>
                <a:latin typeface="Times New Roman" panose="02020603050405020304" pitchFamily="18" charset="0"/>
                <a:cs typeface="Times New Roman" panose="02020603050405020304" pitchFamily="18" charset="0"/>
              </a:rPr>
              <a:t> systems are usually applied for classification (e.g., determining the severity of DR from images).</a:t>
            </a:r>
          </a:p>
          <a:p>
            <a:pPr algn="just">
              <a:lnSpc>
                <a:spcPct val="150000"/>
              </a:lnSpc>
              <a:buFont typeface="Wingdings" panose="05000000000000000000" pitchFamily="2" charset="2"/>
              <a:buChar char="Ø"/>
            </a:pPr>
            <a:r>
              <a:rPr lang="en-US" sz="1600" b="1" dirty="0">
                <a:solidFill>
                  <a:schemeClr val="tx1"/>
                </a:solidFill>
                <a:latin typeface="Times New Roman" panose="02020603050405020304" pitchFamily="18" charset="0"/>
                <a:cs typeface="Times New Roman" panose="02020603050405020304" pitchFamily="18" charset="0"/>
              </a:rPr>
              <a:t>Drawbacks</a:t>
            </a:r>
            <a:r>
              <a:rPr lang="en-US" sz="1600" dirty="0">
                <a:solidFill>
                  <a:schemeClr val="tx1"/>
                </a:solidFill>
                <a:latin typeface="Times New Roman" panose="02020603050405020304" pitchFamily="18" charset="0"/>
                <a:cs typeface="Times New Roman" panose="02020603050405020304" pitchFamily="18" charset="0"/>
              </a:rPr>
              <a:t>:</a:t>
            </a:r>
          </a:p>
          <a:p>
            <a:pPr marL="939800" lvl="1" indent="-342900" algn="just">
              <a:lnSpc>
                <a:spcPct val="150000"/>
              </a:lnSpc>
              <a:buFont typeface="+mj-lt"/>
              <a:buAutoNum type="arabicPeriod"/>
            </a:pPr>
            <a:r>
              <a:rPr lang="en-US" sz="1400" dirty="0">
                <a:solidFill>
                  <a:schemeClr val="tx1"/>
                </a:solidFill>
                <a:latin typeface="Times New Roman" panose="02020603050405020304" pitchFamily="18" charset="0"/>
                <a:cs typeface="Times New Roman" panose="02020603050405020304" pitchFamily="18" charset="0"/>
              </a:rPr>
              <a:t>High Data Requirements: CNNs require a large amount of labeled data for training, which can be a challenge for medical datasets where annotations are expensive to obtain.</a:t>
            </a:r>
          </a:p>
          <a:p>
            <a:pPr marL="939800" lvl="1" indent="-342900" algn="just">
              <a:lnSpc>
                <a:spcPct val="150000"/>
              </a:lnSpc>
              <a:buFont typeface="+mj-lt"/>
              <a:buAutoNum type="arabicPeriod"/>
            </a:pPr>
            <a:r>
              <a:rPr lang="en-US" sz="1400" dirty="0">
                <a:solidFill>
                  <a:schemeClr val="tx1"/>
                </a:solidFill>
                <a:latin typeface="Times New Roman" panose="02020603050405020304" pitchFamily="18" charset="0"/>
                <a:cs typeface="Times New Roman" panose="02020603050405020304" pitchFamily="18" charset="0"/>
              </a:rPr>
              <a:t>Black Box Nature: Limited interpretability, which is a critical concern in medical domains where understanding the "why" behind decisions is important.</a:t>
            </a:r>
          </a:p>
        </p:txBody>
      </p:sp>
      <p:sp>
        <p:nvSpPr>
          <p:cNvPr id="2" name="Slide Number Placeholder 1">
            <a:extLst>
              <a:ext uri="{FF2B5EF4-FFF2-40B4-BE49-F238E27FC236}">
                <a16:creationId xmlns:a16="http://schemas.microsoft.com/office/drawing/2014/main" xmlns="" id="{1D04900C-1006-C78C-BDB8-917CA741BD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924282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27E9A-25A9-00C0-1245-625169EAB11A}"/>
              </a:ext>
            </a:extLst>
          </p:cNvPr>
          <p:cNvSpPr>
            <a:spLocks noGrp="1"/>
          </p:cNvSpPr>
          <p:nvPr>
            <p:ph type="ctrTitle"/>
          </p:nvPr>
        </p:nvSpPr>
        <p:spPr>
          <a:xfrm>
            <a:off x="311708" y="180623"/>
            <a:ext cx="8520600" cy="428978"/>
          </a:xfrm>
        </p:spPr>
        <p:txBody>
          <a:bodyPr>
            <a:noAutofit/>
          </a:bodyPr>
          <a:lstStyle/>
          <a:p>
            <a:r>
              <a:rPr lang="en-IN" sz="2200" b="1" dirty="0">
                <a:latin typeface="Times New Roman" panose="02020603050405020304" pitchFamily="18" charset="0"/>
                <a:cs typeface="Times New Roman" panose="02020603050405020304" pitchFamily="18" charset="0"/>
              </a:rPr>
              <a:t>PROPOSED SYSTEM</a:t>
            </a:r>
          </a:p>
        </p:txBody>
      </p:sp>
      <p:sp>
        <p:nvSpPr>
          <p:cNvPr id="3" name="Subtitle 2">
            <a:extLst>
              <a:ext uri="{FF2B5EF4-FFF2-40B4-BE49-F238E27FC236}">
                <a16:creationId xmlns:a16="http://schemas.microsoft.com/office/drawing/2014/main" xmlns="" id="{279BB3D4-27D0-FB8B-AD6B-49D139F76D9C}"/>
              </a:ext>
            </a:extLst>
          </p:cNvPr>
          <p:cNvSpPr>
            <a:spLocks noGrp="1"/>
          </p:cNvSpPr>
          <p:nvPr>
            <p:ph type="subTitle" idx="1"/>
          </p:nvPr>
        </p:nvSpPr>
        <p:spPr>
          <a:xfrm>
            <a:off x="311700" y="609601"/>
            <a:ext cx="8188833" cy="4353276"/>
          </a:xfrm>
        </p:spPr>
        <p:txBody>
          <a:bodyPr>
            <a:normAutofit fontScale="92500"/>
          </a:bodyPr>
          <a:lstStyle/>
          <a:p>
            <a:pPr algn="just">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The proposed system aims to use a </a:t>
            </a:r>
            <a:r>
              <a:rPr lang="en-US" sz="1800" dirty="0" err="1">
                <a:solidFill>
                  <a:schemeClr val="tx1"/>
                </a:solidFill>
                <a:latin typeface="Times New Roman" panose="02020603050405020304" pitchFamily="18" charset="0"/>
                <a:cs typeface="Times New Roman" panose="02020603050405020304" pitchFamily="18" charset="0"/>
              </a:rPr>
              <a:t>Xception</a:t>
            </a:r>
            <a:r>
              <a:rPr lang="en-US" sz="1800" dirty="0">
                <a:solidFill>
                  <a:schemeClr val="tx1"/>
                </a:solidFill>
                <a:latin typeface="Times New Roman" panose="02020603050405020304" pitchFamily="18" charset="0"/>
                <a:cs typeface="Times New Roman" panose="02020603050405020304" pitchFamily="18" charset="0"/>
              </a:rPr>
              <a:t> model a deep learning technique to automatically detect diabetic retinopathy from retinal fundus images. </a:t>
            </a:r>
          </a:p>
          <a:p>
            <a:pPr algn="just">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The system will be trained using a labeled dataset of eye images, allowing it to learn and identify features that indicate the presence and severity of diabetic retinopathy. </a:t>
            </a:r>
          </a:p>
          <a:p>
            <a:pPr algn="just">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Preprocessing steps, such as image resizing, normalization, will be applied to improve image quality and model performance. </a:t>
            </a:r>
          </a:p>
          <a:p>
            <a:pPr algn="just">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Here, we use </a:t>
            </a:r>
            <a:r>
              <a:rPr lang="en-US" sz="1800" dirty="0" err="1">
                <a:solidFill>
                  <a:schemeClr val="tx1"/>
                </a:solidFill>
                <a:latin typeface="Times New Roman" panose="02020603050405020304" pitchFamily="18" charset="0"/>
                <a:cs typeface="Times New Roman" panose="02020603050405020304" pitchFamily="18" charset="0"/>
              </a:rPr>
              <a:t>Xception</a:t>
            </a:r>
            <a:r>
              <a:rPr lang="en-US" sz="1800" dirty="0">
                <a:solidFill>
                  <a:schemeClr val="tx1"/>
                </a:solidFill>
                <a:latin typeface="Times New Roman" panose="02020603050405020304" pitchFamily="18" charset="0"/>
                <a:cs typeface="Times New Roman" panose="02020603050405020304" pitchFamily="18" charset="0"/>
              </a:rPr>
              <a:t>, which is more efficient due to its transfer learning making it faster and more effective for classification than other methods. </a:t>
            </a:r>
          </a:p>
          <a:p>
            <a:pPr algn="just">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This approach offers a fast, non-invasive, and cost-effective tool for detecting diabetic retinopathy, especially in resource-limited settings.</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FD179E78-CB9B-B482-F2BE-F9F07EFC3E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3977853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93C195-C139-8A3C-6274-4CF4F3AADB78}"/>
              </a:ext>
            </a:extLst>
          </p:cNvPr>
          <p:cNvSpPr>
            <a:spLocks noGrp="1"/>
          </p:cNvSpPr>
          <p:nvPr>
            <p:ph type="ctrTitle"/>
          </p:nvPr>
        </p:nvSpPr>
        <p:spPr>
          <a:xfrm>
            <a:off x="311708" y="135467"/>
            <a:ext cx="8520600" cy="530577"/>
          </a:xfrm>
        </p:spPr>
        <p:txBody>
          <a:bodyPr>
            <a:normAutofit/>
          </a:bodyPr>
          <a:lstStyle/>
          <a:p>
            <a:r>
              <a:rPr lang="en-IN" sz="2200" b="1" dirty="0">
                <a:latin typeface="Times New Roman" panose="02020603050405020304" pitchFamily="18" charset="0"/>
                <a:cs typeface="Times New Roman" panose="02020603050405020304" pitchFamily="18" charset="0"/>
              </a:rPr>
              <a:t>ARCHITECTURE DIAGRAM</a:t>
            </a:r>
          </a:p>
        </p:txBody>
      </p:sp>
      <p:pic>
        <p:nvPicPr>
          <p:cNvPr id="4" name="Picture 3">
            <a:extLst>
              <a:ext uri="{FF2B5EF4-FFF2-40B4-BE49-F238E27FC236}">
                <a16:creationId xmlns:a16="http://schemas.microsoft.com/office/drawing/2014/main" xmlns="" id="{E249419C-85EF-34A9-52EF-106174F1C03A}"/>
              </a:ext>
            </a:extLst>
          </p:cNvPr>
          <p:cNvPicPr>
            <a:picLocks noChangeAspect="1"/>
          </p:cNvPicPr>
          <p:nvPr/>
        </p:nvPicPr>
        <p:blipFill>
          <a:blip r:embed="rId2"/>
          <a:stretch>
            <a:fillRect/>
          </a:stretch>
        </p:blipFill>
        <p:spPr>
          <a:xfrm>
            <a:off x="1743557" y="937338"/>
            <a:ext cx="5966847" cy="3615185"/>
          </a:xfrm>
          <a:prstGeom prst="rect">
            <a:avLst/>
          </a:prstGeom>
        </p:spPr>
      </p:pic>
      <p:sp>
        <p:nvSpPr>
          <p:cNvPr id="5" name="Title 1">
            <a:extLst>
              <a:ext uri="{FF2B5EF4-FFF2-40B4-BE49-F238E27FC236}">
                <a16:creationId xmlns:a16="http://schemas.microsoft.com/office/drawing/2014/main" xmlns="" id="{9D06F36A-0A15-657C-57BC-E99189090094}"/>
              </a:ext>
            </a:extLst>
          </p:cNvPr>
          <p:cNvSpPr txBox="1">
            <a:spLocks/>
          </p:cNvSpPr>
          <p:nvPr/>
        </p:nvSpPr>
        <p:spPr>
          <a:xfrm>
            <a:off x="415011" y="1657237"/>
            <a:ext cx="2657093" cy="530577"/>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Initial Input</a:t>
            </a:r>
            <a:endParaRPr lang="en-IN" sz="1400" b="1" dirty="0">
              <a:latin typeface="Calibri" panose="020F0502020204030204" pitchFamily="34" charset="0"/>
              <a:ea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xmlns="" id="{E1A64ECE-73C3-EF9A-D8FC-2C353AB2260D}"/>
              </a:ext>
            </a:extLst>
          </p:cNvPr>
          <p:cNvSpPr txBox="1">
            <a:spLocks/>
          </p:cNvSpPr>
          <p:nvPr/>
        </p:nvSpPr>
        <p:spPr>
          <a:xfrm>
            <a:off x="6166609" y="3028485"/>
            <a:ext cx="2977391" cy="530577"/>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1400" b="1" dirty="0">
                <a:latin typeface="Calibri" panose="020F0502020204030204" pitchFamily="34" charset="0"/>
                <a:ea typeface="Calibri" panose="020F0502020204030204" pitchFamily="34" charset="0"/>
                <a:cs typeface="Calibri" panose="020F0502020204030204" pitchFamily="34" charset="0"/>
              </a:rPr>
              <a:t>Output Feature Map</a:t>
            </a:r>
            <a:endParaRPr lang="en-IN" sz="1400" b="1" dirty="0">
              <a:latin typeface="Calibri" panose="020F0502020204030204" pitchFamily="34" charset="0"/>
              <a:ea typeface="Calibri" panose="020F0502020204030204" pitchFamily="34" charset="0"/>
              <a:cs typeface="Calibri" panose="020F0502020204030204" pitchFamily="34" charset="0"/>
            </a:endParaRPr>
          </a:p>
        </p:txBody>
      </p:sp>
      <p:sp>
        <p:nvSpPr>
          <p:cNvPr id="7" name="Slide Number Placeholder 6">
            <a:extLst>
              <a:ext uri="{FF2B5EF4-FFF2-40B4-BE49-F238E27FC236}">
                <a16:creationId xmlns:a16="http://schemas.microsoft.com/office/drawing/2014/main" xmlns="" id="{206EC1E5-842C-57B8-6030-BADD0E2FC7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1246218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06B77B9-C0D9-EE95-619D-76BF9774E1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E5FDA88-F45A-AD87-2492-B0020DCE6456}"/>
              </a:ext>
            </a:extLst>
          </p:cNvPr>
          <p:cNvSpPr>
            <a:spLocks noGrp="1"/>
          </p:cNvSpPr>
          <p:nvPr>
            <p:ph type="ctrTitle"/>
          </p:nvPr>
        </p:nvSpPr>
        <p:spPr>
          <a:xfrm>
            <a:off x="311708" y="135467"/>
            <a:ext cx="8520600" cy="530577"/>
          </a:xfrm>
        </p:spPr>
        <p:txBody>
          <a:bodyPr>
            <a:normAutofit/>
          </a:bodyPr>
          <a:lstStyle/>
          <a:p>
            <a:r>
              <a:rPr lang="en-IN" sz="2200" b="1" dirty="0">
                <a:latin typeface="Times New Roman" panose="02020603050405020304" pitchFamily="18" charset="0"/>
                <a:cs typeface="Times New Roman" panose="02020603050405020304" pitchFamily="18" charset="0"/>
              </a:rPr>
              <a:t>ARCHITECTURE DIAGRAM</a:t>
            </a:r>
          </a:p>
        </p:txBody>
      </p:sp>
      <p:pic>
        <p:nvPicPr>
          <p:cNvPr id="1026" name="Picture 2" descr="Influence of Hyperparameters in Deep Learning Models for Coffee Rust  Detection">
            <a:extLst>
              <a:ext uri="{FF2B5EF4-FFF2-40B4-BE49-F238E27FC236}">
                <a16:creationId xmlns:a16="http://schemas.microsoft.com/office/drawing/2014/main" xmlns="" id="{D893ACDB-05C7-7C2A-7AEE-CD9419FF5D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157" y="791861"/>
            <a:ext cx="5797685" cy="357527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xmlns="" id="{F31F61A3-8766-EF0C-6A37-76182D42E9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721958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27E9A-25A9-00C0-1245-625169EAB11A}"/>
              </a:ext>
            </a:extLst>
          </p:cNvPr>
          <p:cNvSpPr>
            <a:spLocks noGrp="1"/>
          </p:cNvSpPr>
          <p:nvPr>
            <p:ph type="ctrTitle"/>
          </p:nvPr>
        </p:nvSpPr>
        <p:spPr>
          <a:xfrm>
            <a:off x="311708" y="180623"/>
            <a:ext cx="8520600" cy="428978"/>
          </a:xfrm>
        </p:spPr>
        <p:txBody>
          <a:bodyPr>
            <a:noAutofit/>
          </a:bodyPr>
          <a:lstStyle/>
          <a:p>
            <a:r>
              <a:rPr lang="en-IN" sz="2200" b="1" dirty="0">
                <a:latin typeface="Times New Roman" panose="02020603050405020304" pitchFamily="18" charset="0"/>
                <a:cs typeface="Times New Roman" panose="02020603050405020304" pitchFamily="18" charset="0"/>
              </a:rPr>
              <a:t>MODULES</a:t>
            </a:r>
          </a:p>
        </p:txBody>
      </p:sp>
      <p:sp>
        <p:nvSpPr>
          <p:cNvPr id="3" name="Subtitle 2">
            <a:extLst>
              <a:ext uri="{FF2B5EF4-FFF2-40B4-BE49-F238E27FC236}">
                <a16:creationId xmlns:a16="http://schemas.microsoft.com/office/drawing/2014/main" xmlns="" id="{279BB3D4-27D0-FB8B-AD6B-49D139F76D9C}"/>
              </a:ext>
            </a:extLst>
          </p:cNvPr>
          <p:cNvSpPr>
            <a:spLocks noGrp="1"/>
          </p:cNvSpPr>
          <p:nvPr>
            <p:ph type="subTitle" idx="1"/>
          </p:nvPr>
        </p:nvSpPr>
        <p:spPr>
          <a:xfrm>
            <a:off x="311700" y="609601"/>
            <a:ext cx="8188833" cy="4353276"/>
          </a:xfrm>
        </p:spPr>
        <p:txBody>
          <a:bodyPr>
            <a:normAutofit/>
          </a:bodyPr>
          <a:lstStyle/>
          <a:p>
            <a:pPr algn="just">
              <a:lnSpc>
                <a:spcPct val="150000"/>
              </a:lnSpc>
              <a:buSzPct val="100000"/>
              <a:buFont typeface="+mj-lt"/>
              <a:buAutoNum type="arabicPeriod"/>
            </a:pPr>
            <a:r>
              <a:rPr lang="en-US" sz="1600" b="1" dirty="0">
                <a:solidFill>
                  <a:schemeClr val="tx1"/>
                </a:solidFill>
                <a:latin typeface="Times New Roman" panose="02020603050405020304" pitchFamily="18" charset="0"/>
                <a:cs typeface="Times New Roman" panose="02020603050405020304" pitchFamily="18" charset="0"/>
              </a:rPr>
              <a:t>Data Acquisition Description: </a:t>
            </a:r>
          </a:p>
          <a:p>
            <a:pPr marL="857250" lvl="1" indent="-285750" algn="just">
              <a:lnSpc>
                <a:spcPct val="150000"/>
              </a:lnSpc>
              <a:buSzPct val="100000"/>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Collect the dataset of retinal fundus images. Common datasets include APTOS, which contain labeled images indicating the severity of diabetic retinopathy.</a:t>
            </a:r>
          </a:p>
          <a:p>
            <a:pPr marL="857250" lvl="1" indent="-285750" algn="just">
              <a:lnSpc>
                <a:spcPct val="150000"/>
              </a:lnSpc>
              <a:buSzPct val="100000"/>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Outcome: A well-annotated dataset with images classified into categories like no DR, mild, moderate, severe, and proliferative DR.</a:t>
            </a:r>
          </a:p>
          <a:p>
            <a:pPr algn="just">
              <a:lnSpc>
                <a:spcPct val="150000"/>
              </a:lnSpc>
              <a:buSzPct val="100000"/>
              <a:buFont typeface="+mj-lt"/>
              <a:buAutoNum type="arabicPeriod" startAt="2"/>
            </a:pPr>
            <a:r>
              <a:rPr lang="en-US" sz="1600" b="1" dirty="0">
                <a:solidFill>
                  <a:schemeClr val="tx1"/>
                </a:solidFill>
                <a:latin typeface="Times New Roman" panose="02020603050405020304" pitchFamily="18" charset="0"/>
                <a:cs typeface="Times New Roman" panose="02020603050405020304" pitchFamily="18" charset="0"/>
              </a:rPr>
              <a:t>Data Preprocessing Description:</a:t>
            </a:r>
          </a:p>
          <a:p>
            <a:pPr marL="857250" lvl="1" indent="-285750" algn="just">
              <a:lnSpc>
                <a:spcPct val="150000"/>
              </a:lnSpc>
              <a:buSzPct val="100000"/>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Resize (299 x 299 pixels) and normalize images (0 – 1) for uniformity. Perform noise reduction and contrast 	enhancement to improve image quality. Apply data augmentation techniques (e.g., 	rotation, flipping) to increase the variability of the training data.</a:t>
            </a:r>
          </a:p>
          <a:p>
            <a:pPr marL="857250" lvl="1" indent="-285750" algn="just">
              <a:lnSpc>
                <a:spcPct val="150000"/>
              </a:lnSpc>
              <a:buSzPct val="100000"/>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Outcome: A clean and balanced dataset ready for input into the model.</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6C386954-D904-47DA-D653-C79F402BDF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2355497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27E9A-25A9-00C0-1245-625169EAB11A}"/>
              </a:ext>
            </a:extLst>
          </p:cNvPr>
          <p:cNvSpPr>
            <a:spLocks noGrp="1"/>
          </p:cNvSpPr>
          <p:nvPr>
            <p:ph type="ctrTitle"/>
          </p:nvPr>
        </p:nvSpPr>
        <p:spPr>
          <a:xfrm>
            <a:off x="311708" y="180623"/>
            <a:ext cx="8520600" cy="428978"/>
          </a:xfrm>
        </p:spPr>
        <p:txBody>
          <a:bodyPr>
            <a:noAutofit/>
          </a:bodyPr>
          <a:lstStyle/>
          <a:p>
            <a:r>
              <a:rPr lang="en-IN" sz="2200" b="1" dirty="0">
                <a:latin typeface="Times New Roman" panose="02020603050405020304" pitchFamily="18" charset="0"/>
                <a:cs typeface="Times New Roman" panose="02020603050405020304" pitchFamily="18" charset="0"/>
              </a:rPr>
              <a:t>MODULES</a:t>
            </a:r>
          </a:p>
        </p:txBody>
      </p:sp>
      <p:sp>
        <p:nvSpPr>
          <p:cNvPr id="3" name="Subtitle 2">
            <a:extLst>
              <a:ext uri="{FF2B5EF4-FFF2-40B4-BE49-F238E27FC236}">
                <a16:creationId xmlns:a16="http://schemas.microsoft.com/office/drawing/2014/main" xmlns="" id="{279BB3D4-27D0-FB8B-AD6B-49D139F76D9C}"/>
              </a:ext>
            </a:extLst>
          </p:cNvPr>
          <p:cNvSpPr>
            <a:spLocks noGrp="1"/>
          </p:cNvSpPr>
          <p:nvPr>
            <p:ph type="subTitle" idx="1"/>
          </p:nvPr>
        </p:nvSpPr>
        <p:spPr>
          <a:xfrm>
            <a:off x="311700" y="609601"/>
            <a:ext cx="8188833" cy="4353276"/>
          </a:xfrm>
        </p:spPr>
        <p:txBody>
          <a:bodyPr>
            <a:normAutofit lnSpcReduction="10000"/>
          </a:bodyPr>
          <a:lstStyle/>
          <a:p>
            <a:pPr algn="just">
              <a:lnSpc>
                <a:spcPct val="150000"/>
              </a:lnSpc>
              <a:buSzPct val="100000"/>
              <a:buFont typeface="+mj-lt"/>
              <a:buAutoNum type="arabicPeriod" startAt="3"/>
            </a:pPr>
            <a:r>
              <a:rPr lang="en-US" sz="1600" b="1" dirty="0">
                <a:solidFill>
                  <a:schemeClr val="tx1"/>
                </a:solidFill>
                <a:latin typeface="Times New Roman" panose="02020603050405020304" pitchFamily="18" charset="0"/>
                <a:cs typeface="Times New Roman" panose="02020603050405020304" pitchFamily="18" charset="0"/>
              </a:rPr>
              <a:t>Data Annotation and Labeling Description:</a:t>
            </a:r>
          </a:p>
          <a:p>
            <a:pPr marL="857250" lvl="1" indent="-285750" algn="just">
              <a:lnSpc>
                <a:spcPct val="150000"/>
              </a:lnSpc>
              <a:buSzPct val="100000"/>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  Labeling Strategy: Since </a:t>
            </a:r>
            <a:r>
              <a:rPr lang="en-US" sz="1600" dirty="0" err="1">
                <a:solidFill>
                  <a:schemeClr val="tx1"/>
                </a:solidFill>
                <a:latin typeface="Times New Roman" panose="02020603050405020304" pitchFamily="18" charset="0"/>
                <a:cs typeface="Times New Roman" panose="02020603050405020304" pitchFamily="18" charset="0"/>
              </a:rPr>
              <a:t>Xception</a:t>
            </a:r>
            <a:r>
              <a:rPr lang="en-US" sz="1600" dirty="0">
                <a:solidFill>
                  <a:schemeClr val="tx1"/>
                </a:solidFill>
                <a:latin typeface="Times New Roman" panose="02020603050405020304" pitchFamily="18" charset="0"/>
                <a:cs typeface="Times New Roman" panose="02020603050405020304" pitchFamily="18" charset="0"/>
              </a:rPr>
              <a:t> is primarily used for classification, label each retinal image with its corresponding diabetic retinopathy severity category. </a:t>
            </a:r>
          </a:p>
          <a:p>
            <a:pPr marL="857250" lvl="1" indent="-285750" algn="just">
              <a:lnSpc>
                <a:spcPct val="150000"/>
              </a:lnSpc>
              <a:buSzPct val="100000"/>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Outcome: An annotated dataset with labels corresponding to diabetic retinopathy stages and optional lesion annotations if applicable. </a:t>
            </a:r>
          </a:p>
          <a:p>
            <a:pPr algn="just">
              <a:lnSpc>
                <a:spcPct val="150000"/>
              </a:lnSpc>
              <a:buSzPct val="100000"/>
              <a:buFont typeface="+mj-lt"/>
              <a:buAutoNum type="arabicPeriod" startAt="4"/>
            </a:pPr>
            <a:r>
              <a:rPr lang="en-US" sz="1600" b="1" dirty="0">
                <a:solidFill>
                  <a:schemeClr val="tx1"/>
                </a:solidFill>
                <a:latin typeface="Times New Roman" panose="02020603050405020304" pitchFamily="18" charset="0"/>
                <a:cs typeface="Times New Roman" panose="02020603050405020304" pitchFamily="18" charset="0"/>
              </a:rPr>
              <a:t>Model Selection and Architecture (</a:t>
            </a:r>
            <a:r>
              <a:rPr lang="en-US" sz="1600" b="1" dirty="0" err="1">
                <a:solidFill>
                  <a:schemeClr val="tx1"/>
                </a:solidFill>
                <a:latin typeface="Times New Roman" panose="02020603050405020304" pitchFamily="18" charset="0"/>
                <a:cs typeface="Times New Roman" panose="02020603050405020304" pitchFamily="18" charset="0"/>
              </a:rPr>
              <a:t>Xception</a:t>
            </a:r>
            <a:r>
              <a:rPr lang="en-US" sz="1600" b="1" dirty="0">
                <a:solidFill>
                  <a:schemeClr val="tx1"/>
                </a:solidFill>
                <a:latin typeface="Times New Roman" panose="02020603050405020304" pitchFamily="18" charset="0"/>
                <a:cs typeface="Times New Roman" panose="02020603050405020304" pitchFamily="18" charset="0"/>
              </a:rPr>
              <a:t>) Description:</a:t>
            </a:r>
          </a:p>
          <a:p>
            <a:pPr marL="857250" lvl="1" indent="-285750" algn="just">
              <a:lnSpc>
                <a:spcPct val="150000"/>
              </a:lnSpc>
              <a:buSzPct val="100000"/>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Utilize the </a:t>
            </a:r>
            <a:r>
              <a:rPr lang="en-US" sz="1600" dirty="0" err="1">
                <a:solidFill>
                  <a:schemeClr val="tx1"/>
                </a:solidFill>
                <a:latin typeface="Times New Roman" panose="02020603050405020304" pitchFamily="18" charset="0"/>
                <a:cs typeface="Times New Roman" panose="02020603050405020304" pitchFamily="18" charset="0"/>
              </a:rPr>
              <a:t>Xception</a:t>
            </a:r>
            <a:r>
              <a:rPr lang="en-US" sz="1600" dirty="0">
                <a:solidFill>
                  <a:schemeClr val="tx1"/>
                </a:solidFill>
                <a:latin typeface="Times New Roman" panose="02020603050405020304" pitchFamily="18" charset="0"/>
                <a:cs typeface="Times New Roman" panose="02020603050405020304" pitchFamily="18" charset="0"/>
              </a:rPr>
              <a:t> Model: Use the pre-trained </a:t>
            </a:r>
            <a:r>
              <a:rPr lang="en-US" sz="1600" dirty="0" err="1">
                <a:solidFill>
                  <a:schemeClr val="tx1"/>
                </a:solidFill>
                <a:latin typeface="Times New Roman" panose="02020603050405020304" pitchFamily="18" charset="0"/>
                <a:cs typeface="Times New Roman" panose="02020603050405020304" pitchFamily="18" charset="0"/>
              </a:rPr>
              <a:t>Xception</a:t>
            </a:r>
            <a:r>
              <a:rPr lang="en-US" sz="1600" dirty="0">
                <a:solidFill>
                  <a:schemeClr val="tx1"/>
                </a:solidFill>
                <a:latin typeface="Times New Roman" panose="02020603050405020304" pitchFamily="18" charset="0"/>
                <a:cs typeface="Times New Roman" panose="02020603050405020304" pitchFamily="18" charset="0"/>
              </a:rPr>
              <a:t> model as a backbone for image classification. The model consists of </a:t>
            </a:r>
            <a:r>
              <a:rPr lang="en-US" sz="1600" dirty="0" err="1">
                <a:solidFill>
                  <a:schemeClr val="tx1"/>
                </a:solidFill>
                <a:latin typeface="Times New Roman" panose="02020603050405020304" pitchFamily="18" charset="0"/>
                <a:cs typeface="Times New Roman" panose="02020603050405020304" pitchFamily="18" charset="0"/>
              </a:rPr>
              <a:t>depthwise</a:t>
            </a:r>
            <a:r>
              <a:rPr lang="en-US" sz="1600" dirty="0">
                <a:solidFill>
                  <a:schemeClr val="tx1"/>
                </a:solidFill>
                <a:latin typeface="Times New Roman" panose="02020603050405020304" pitchFamily="18" charset="0"/>
                <a:cs typeface="Times New Roman" panose="02020603050405020304" pitchFamily="18" charset="0"/>
              </a:rPr>
              <a:t> separable convolutions, which help in efficient feature extraction. </a:t>
            </a:r>
          </a:p>
          <a:p>
            <a:pPr marL="857250" lvl="1" indent="-285750" algn="just">
              <a:lnSpc>
                <a:spcPct val="150000"/>
              </a:lnSpc>
              <a:buSzPct val="100000"/>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Output Layer Modification: Modify the final dense layer to classify the images into the appropriate categories for diabetic retinopathy.</a:t>
            </a:r>
          </a:p>
          <a:p>
            <a:pPr marL="857250" lvl="1" indent="-285750" algn="just">
              <a:lnSpc>
                <a:spcPct val="150000"/>
              </a:lnSpc>
              <a:buSzPct val="100000"/>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Outcome: A well-defined architecture ready for training on the retinal dataset</a:t>
            </a:r>
          </a:p>
        </p:txBody>
      </p:sp>
      <p:sp>
        <p:nvSpPr>
          <p:cNvPr id="4" name="Slide Number Placeholder 3">
            <a:extLst>
              <a:ext uri="{FF2B5EF4-FFF2-40B4-BE49-F238E27FC236}">
                <a16:creationId xmlns:a16="http://schemas.microsoft.com/office/drawing/2014/main" xmlns="" id="{277C8E38-061D-742A-4A8E-661DC891DB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2498080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27E9A-25A9-00C0-1245-625169EAB11A}"/>
              </a:ext>
            </a:extLst>
          </p:cNvPr>
          <p:cNvSpPr>
            <a:spLocks noGrp="1"/>
          </p:cNvSpPr>
          <p:nvPr>
            <p:ph type="ctrTitle"/>
          </p:nvPr>
        </p:nvSpPr>
        <p:spPr>
          <a:xfrm>
            <a:off x="311708" y="180623"/>
            <a:ext cx="8520600" cy="428978"/>
          </a:xfrm>
        </p:spPr>
        <p:txBody>
          <a:bodyPr>
            <a:noAutofit/>
          </a:bodyPr>
          <a:lstStyle/>
          <a:p>
            <a:r>
              <a:rPr lang="en-IN" sz="2200" b="1" dirty="0">
                <a:latin typeface="Times New Roman" panose="02020603050405020304" pitchFamily="18" charset="0"/>
                <a:cs typeface="Times New Roman" panose="02020603050405020304" pitchFamily="18" charset="0"/>
              </a:rPr>
              <a:t>MODULES</a:t>
            </a:r>
          </a:p>
        </p:txBody>
      </p:sp>
      <p:sp>
        <p:nvSpPr>
          <p:cNvPr id="3" name="Subtitle 2">
            <a:extLst>
              <a:ext uri="{FF2B5EF4-FFF2-40B4-BE49-F238E27FC236}">
                <a16:creationId xmlns:a16="http://schemas.microsoft.com/office/drawing/2014/main" xmlns="" id="{279BB3D4-27D0-FB8B-AD6B-49D139F76D9C}"/>
              </a:ext>
            </a:extLst>
          </p:cNvPr>
          <p:cNvSpPr>
            <a:spLocks noGrp="1"/>
          </p:cNvSpPr>
          <p:nvPr>
            <p:ph type="subTitle" idx="1"/>
          </p:nvPr>
        </p:nvSpPr>
        <p:spPr>
          <a:xfrm>
            <a:off x="396949" y="865323"/>
            <a:ext cx="7900261" cy="4353276"/>
          </a:xfrm>
        </p:spPr>
        <p:txBody>
          <a:bodyPr>
            <a:noAutofit/>
          </a:bodyPr>
          <a:lstStyle/>
          <a:p>
            <a:pPr algn="just">
              <a:lnSpc>
                <a:spcPct val="150000"/>
              </a:lnSpc>
              <a:buSzPct val="100000"/>
              <a:buFont typeface="+mj-lt"/>
              <a:buAutoNum type="arabicPeriod" startAt="5"/>
            </a:pPr>
            <a:r>
              <a:rPr lang="en-US" sz="1600" b="1" dirty="0">
                <a:solidFill>
                  <a:schemeClr val="tx1"/>
                </a:solidFill>
                <a:latin typeface="Times New Roman" panose="02020603050405020304" pitchFamily="18" charset="0"/>
                <a:cs typeface="Times New Roman" panose="02020603050405020304" pitchFamily="18" charset="0"/>
              </a:rPr>
              <a:t>Model Training Description:</a:t>
            </a:r>
          </a:p>
          <a:p>
            <a:pPr marL="857250" lvl="1" indent="-285750" algn="just">
              <a:lnSpc>
                <a:spcPct val="150000"/>
              </a:lnSpc>
              <a:buSzPct val="100000"/>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	Split the Dataset: Divide the dataset into training, validation, and test sets (e.g., 70% training, 15% validation, 15% test).</a:t>
            </a:r>
          </a:p>
          <a:p>
            <a:pPr marL="857250" lvl="1" indent="-285750" algn="just">
              <a:lnSpc>
                <a:spcPct val="150000"/>
              </a:lnSpc>
              <a:buSzPct val="100000"/>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Train the </a:t>
            </a:r>
            <a:r>
              <a:rPr lang="en-US" sz="1600" dirty="0" err="1">
                <a:solidFill>
                  <a:schemeClr val="tx1"/>
                </a:solidFill>
                <a:latin typeface="Times New Roman" panose="02020603050405020304" pitchFamily="18" charset="0"/>
                <a:cs typeface="Times New Roman" panose="02020603050405020304" pitchFamily="18" charset="0"/>
              </a:rPr>
              <a:t>Xception</a:t>
            </a:r>
            <a:r>
              <a:rPr lang="en-US" sz="1600" dirty="0">
                <a:solidFill>
                  <a:schemeClr val="tx1"/>
                </a:solidFill>
                <a:latin typeface="Times New Roman" panose="02020603050405020304" pitchFamily="18" charset="0"/>
                <a:cs typeface="Times New Roman" panose="02020603050405020304" pitchFamily="18" charset="0"/>
              </a:rPr>
              <a:t> Model: Train the model on the training set using metrics such as categorical cross-entropy loss for classification.</a:t>
            </a:r>
          </a:p>
          <a:p>
            <a:pPr marL="857250" lvl="1" indent="-285750" algn="just">
              <a:lnSpc>
                <a:spcPct val="150000"/>
              </a:lnSpc>
              <a:buSzPct val="100000"/>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Hyperparameter Optimization: Optimize hyperparameters such as learning rate, batch size, and the number of epochs based on validation performance.</a:t>
            </a:r>
          </a:p>
          <a:p>
            <a:pPr marL="857250" lvl="1" indent="-285750" algn="just">
              <a:lnSpc>
                <a:spcPct val="150000"/>
              </a:lnSpc>
              <a:buSzPct val="100000"/>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Outcome: A trained model capable of classifying retinal images into diabetic retinopathy severity categories with high accuracy</a:t>
            </a:r>
          </a:p>
        </p:txBody>
      </p:sp>
      <p:sp>
        <p:nvSpPr>
          <p:cNvPr id="4" name="Slide Number Placeholder 3">
            <a:extLst>
              <a:ext uri="{FF2B5EF4-FFF2-40B4-BE49-F238E27FC236}">
                <a16:creationId xmlns:a16="http://schemas.microsoft.com/office/drawing/2014/main" xmlns="" id="{C0563DDB-C40D-C348-8BCA-A9654D031F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1237693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xmlns="" id="{23CBA40B-829E-46AC-DDB1-5942D710507A}"/>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xmlns="" id="{2B5D5B2D-FFDF-A137-BA6E-FEFFF4AA32E1}"/>
              </a:ext>
            </a:extLst>
          </p:cNvPr>
          <p:cNvSpPr>
            <a:spLocks noGrp="1"/>
          </p:cNvSpPr>
          <p:nvPr>
            <p:ph type="title"/>
          </p:nvPr>
        </p:nvSpPr>
        <p:spPr>
          <a:xfrm>
            <a:off x="311700" y="80815"/>
            <a:ext cx="8520600" cy="572700"/>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Index</a:t>
            </a:r>
            <a:endParaRPr lang="en-IN" b="1" dirty="0">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xmlns="" id="{3AAB0B04-713A-B003-70D2-9978335B7A0C}"/>
              </a:ext>
            </a:extLst>
          </p:cNvPr>
          <p:cNvGraphicFramePr>
            <a:graphicFrameLocks noGrp="1"/>
          </p:cNvGraphicFramePr>
          <p:nvPr>
            <p:extLst>
              <p:ext uri="{D42A27DB-BD31-4B8C-83A1-F6EECF244321}">
                <p14:modId xmlns:p14="http://schemas.microsoft.com/office/powerpoint/2010/main" val="2524068614"/>
              </p:ext>
            </p:extLst>
          </p:nvPr>
        </p:nvGraphicFramePr>
        <p:xfrm>
          <a:off x="2521762" y="802179"/>
          <a:ext cx="4045058" cy="3783676"/>
        </p:xfrm>
        <a:graphic>
          <a:graphicData uri="http://schemas.openxmlformats.org/drawingml/2006/table">
            <a:tbl>
              <a:tblPr firstRow="1" bandRow="1">
                <a:tableStyleId>{5C22544A-7EE6-4342-B048-85BDC9FD1C3A}</a:tableStyleId>
              </a:tblPr>
              <a:tblGrid>
                <a:gridCol w="4045058">
                  <a:extLst>
                    <a:ext uri="{9D8B030D-6E8A-4147-A177-3AD203B41FA5}">
                      <a16:colId xmlns:a16="http://schemas.microsoft.com/office/drawing/2014/main" xmlns="" val="1183954299"/>
                    </a:ext>
                  </a:extLst>
                </a:gridCol>
              </a:tblGrid>
              <a:tr h="380119">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TITLE</a:t>
                      </a:r>
                      <a:endParaRPr lang="en-IN"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557581261"/>
                  </a:ext>
                </a:extLst>
              </a:tr>
              <a:tr h="271045">
                <a:tc>
                  <a:txBody>
                    <a:bodyPr/>
                    <a:lstStyle/>
                    <a:p>
                      <a:pPr marL="171450" indent="-171450" algn="l">
                        <a:buFont typeface="Wingdings" panose="05000000000000000000" pitchFamily="2" charset="2"/>
                        <a:buChar char="Ø"/>
                      </a:pPr>
                      <a:r>
                        <a:rPr lang="en-US" sz="1100" dirty="0" smtClean="0">
                          <a:latin typeface="Times New Roman" panose="02020603050405020304" pitchFamily="18" charset="0"/>
                          <a:cs typeface="Times New Roman" panose="02020603050405020304" pitchFamily="18" charset="0"/>
                        </a:rPr>
                        <a:t>ABSTRACT</a:t>
                      </a:r>
                      <a:endParaRPr lang="en-IN" sz="11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335473979"/>
                  </a:ext>
                </a:extLst>
              </a:tr>
              <a:tr h="207818">
                <a:tc>
                  <a:txBody>
                    <a:bodyPr/>
                    <a:lstStyle/>
                    <a:p>
                      <a:pPr marL="171450" indent="-171450" algn="l">
                        <a:buFont typeface="Wingdings" panose="05000000000000000000" pitchFamily="2" charset="2"/>
                        <a:buChar char="Ø"/>
                      </a:pPr>
                      <a:r>
                        <a:rPr lang="en-US" sz="1100" dirty="0">
                          <a:latin typeface="Times New Roman" panose="02020603050405020304" pitchFamily="18" charset="0"/>
                          <a:cs typeface="Times New Roman" panose="02020603050405020304" pitchFamily="18" charset="0"/>
                        </a:rPr>
                        <a:t>PROBLEM STATEMENT</a:t>
                      </a:r>
                      <a:endParaRPr lang="en-IN" sz="11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901517577"/>
                  </a:ext>
                </a:extLst>
              </a:tr>
              <a:tr h="232756">
                <a:tc>
                  <a:txBody>
                    <a:bodyPr/>
                    <a:lstStyle/>
                    <a:p>
                      <a:pPr marL="171450" indent="-171450" algn="l">
                        <a:buFont typeface="Wingdings" panose="05000000000000000000" pitchFamily="2" charset="2"/>
                        <a:buChar char="Ø"/>
                      </a:pPr>
                      <a:r>
                        <a:rPr lang="en-US" sz="1100" dirty="0">
                          <a:latin typeface="Times New Roman" panose="02020603050405020304" pitchFamily="18" charset="0"/>
                          <a:cs typeface="Times New Roman" panose="02020603050405020304" pitchFamily="18" charset="0"/>
                        </a:rPr>
                        <a:t>OBJECTIVE</a:t>
                      </a:r>
                      <a:endParaRPr lang="en-IN" sz="11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804786115"/>
                  </a:ext>
                </a:extLst>
              </a:tr>
              <a:tr h="216131">
                <a:tc>
                  <a:txBody>
                    <a:bodyPr/>
                    <a:lstStyle/>
                    <a:p>
                      <a:pPr marL="171450" indent="-171450" algn="l">
                        <a:buFont typeface="Wingdings" panose="05000000000000000000" pitchFamily="2" charset="2"/>
                        <a:buChar char="Ø"/>
                      </a:pPr>
                      <a:r>
                        <a:rPr lang="en-US" sz="1100" dirty="0">
                          <a:latin typeface="Times New Roman" panose="02020603050405020304" pitchFamily="18" charset="0"/>
                          <a:cs typeface="Times New Roman" panose="02020603050405020304" pitchFamily="18" charset="0"/>
                        </a:rPr>
                        <a:t>LITERATURE SURVEY</a:t>
                      </a:r>
                      <a:endParaRPr lang="en-IN" sz="11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644578984"/>
                  </a:ext>
                </a:extLst>
              </a:tr>
              <a:tr h="234142">
                <a:tc>
                  <a:txBody>
                    <a:bodyPr/>
                    <a:lstStyle/>
                    <a:p>
                      <a:pPr marL="171450" indent="-171450" algn="l">
                        <a:buFont typeface="Wingdings" panose="05000000000000000000" pitchFamily="2" charset="2"/>
                        <a:buChar char="Ø"/>
                      </a:pPr>
                      <a:r>
                        <a:rPr lang="en-US" sz="1100" dirty="0">
                          <a:latin typeface="Times New Roman" panose="02020603050405020304" pitchFamily="18" charset="0"/>
                          <a:cs typeface="Times New Roman" panose="02020603050405020304" pitchFamily="18" charset="0"/>
                        </a:rPr>
                        <a:t>EXISTING SYSTEM</a:t>
                      </a:r>
                      <a:endParaRPr lang="en-IN" sz="11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55660288"/>
                  </a:ext>
                </a:extLst>
              </a:tr>
              <a:tr h="238298">
                <a:tc>
                  <a:txBody>
                    <a:bodyPr/>
                    <a:lstStyle/>
                    <a:p>
                      <a:pPr marL="171450" indent="-171450" algn="l">
                        <a:buFont typeface="Wingdings" panose="05000000000000000000" pitchFamily="2" charset="2"/>
                        <a:buChar char="Ø"/>
                      </a:pPr>
                      <a:r>
                        <a:rPr lang="en-US" sz="1100" dirty="0">
                          <a:latin typeface="Times New Roman" panose="02020603050405020304" pitchFamily="18" charset="0"/>
                          <a:cs typeface="Times New Roman" panose="02020603050405020304" pitchFamily="18" charset="0"/>
                        </a:rPr>
                        <a:t>PROPOSED SYSTEM</a:t>
                      </a:r>
                      <a:endParaRPr lang="en-IN" sz="11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488719676"/>
                  </a:ext>
                </a:extLst>
              </a:tr>
              <a:tr h="249382">
                <a:tc>
                  <a:txBody>
                    <a:bodyPr/>
                    <a:lstStyle/>
                    <a:p>
                      <a:pPr marL="171450" indent="-171450" algn="l">
                        <a:buFont typeface="Wingdings" panose="05000000000000000000" pitchFamily="2" charset="2"/>
                        <a:buChar char="Ø"/>
                      </a:pPr>
                      <a:r>
                        <a:rPr lang="en-US" sz="1100" dirty="0">
                          <a:latin typeface="Times New Roman" panose="02020603050405020304" pitchFamily="18" charset="0"/>
                          <a:cs typeface="Times New Roman" panose="02020603050405020304" pitchFamily="18" charset="0"/>
                        </a:rPr>
                        <a:t>ARCHITECTURE DIAGRAM</a:t>
                      </a:r>
                      <a:endParaRPr lang="en-IN" sz="11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4200634157"/>
                  </a:ext>
                </a:extLst>
              </a:tr>
              <a:tr h="225829">
                <a:tc>
                  <a:txBody>
                    <a:bodyPr/>
                    <a:lstStyle/>
                    <a:p>
                      <a:pPr marL="171450" indent="-171450" algn="l">
                        <a:buFont typeface="Wingdings" panose="05000000000000000000" pitchFamily="2" charset="2"/>
                        <a:buChar char="Ø"/>
                      </a:pPr>
                      <a:r>
                        <a:rPr lang="en-US" sz="1100" dirty="0">
                          <a:latin typeface="Times New Roman" panose="02020603050405020304" pitchFamily="18" charset="0"/>
                          <a:cs typeface="Times New Roman" panose="02020603050405020304" pitchFamily="18" charset="0"/>
                        </a:rPr>
                        <a:t>MODULES</a:t>
                      </a:r>
                      <a:endParaRPr lang="en-IN" sz="11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145595907"/>
                  </a:ext>
                </a:extLst>
              </a:tr>
              <a:tr h="257695">
                <a:tc>
                  <a:txBody>
                    <a:bodyPr/>
                    <a:lstStyle/>
                    <a:p>
                      <a:pPr marL="171450" indent="-171450" algn="l">
                        <a:buFont typeface="Wingdings" panose="05000000000000000000" pitchFamily="2" charset="2"/>
                        <a:buChar char="Ø"/>
                      </a:pPr>
                      <a:r>
                        <a:rPr lang="en-US" sz="1100" dirty="0">
                          <a:latin typeface="Times New Roman" panose="02020603050405020304" pitchFamily="18" charset="0"/>
                          <a:cs typeface="Times New Roman" panose="02020603050405020304" pitchFamily="18" charset="0"/>
                        </a:rPr>
                        <a:t>ALGORITHM USED</a:t>
                      </a:r>
                      <a:endParaRPr lang="en-IN" sz="11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107805064"/>
                  </a:ext>
                </a:extLst>
              </a:tr>
              <a:tr h="282632">
                <a:tc>
                  <a:txBody>
                    <a:bodyPr/>
                    <a:lstStyle/>
                    <a:p>
                      <a:pPr marL="171450" indent="-171450" algn="l">
                        <a:buFont typeface="Wingdings" panose="05000000000000000000" pitchFamily="2" charset="2"/>
                        <a:buChar char="Ø"/>
                      </a:pPr>
                      <a:r>
                        <a:rPr lang="en-US" sz="1100" dirty="0" smtClean="0">
                          <a:latin typeface="Times New Roman" panose="02020603050405020304" pitchFamily="18" charset="0"/>
                          <a:cs typeface="Times New Roman" panose="02020603050405020304" pitchFamily="18" charset="0"/>
                        </a:rPr>
                        <a:t>SAMPLE CODE</a:t>
                      </a:r>
                      <a:endParaRPr lang="en-IN" sz="12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267548199"/>
                  </a:ext>
                </a:extLst>
              </a:tr>
              <a:tr h="242454">
                <a:tc>
                  <a:txBody>
                    <a:bodyPr/>
                    <a:lstStyle/>
                    <a:p>
                      <a:pPr marL="171450" indent="-171450" algn="l">
                        <a:buFont typeface="Wingdings" panose="05000000000000000000" pitchFamily="2" charset="2"/>
                        <a:buChar char="Ø"/>
                      </a:pPr>
                      <a:r>
                        <a:rPr lang="en-IN" sz="1100" dirty="0" smtClean="0">
                          <a:latin typeface="Times New Roman" panose="02020603050405020304" pitchFamily="18" charset="0"/>
                          <a:cs typeface="Times New Roman" panose="02020603050405020304" pitchFamily="18" charset="0"/>
                        </a:rPr>
                        <a:t>OUTPUT</a:t>
                      </a:r>
                      <a:endParaRPr lang="en-IN" sz="11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9683">
                <a:tc>
                  <a:txBody>
                    <a:bodyPr/>
                    <a:lstStyle/>
                    <a:p>
                      <a:pPr marL="171450" indent="-171450" algn="l">
                        <a:buFont typeface="Wingdings" panose="05000000000000000000" pitchFamily="2" charset="2"/>
                        <a:buChar char="Ø"/>
                      </a:pPr>
                      <a:r>
                        <a:rPr lang="en-IN" sz="1100" dirty="0" smtClean="0">
                          <a:latin typeface="Times New Roman" panose="02020603050405020304" pitchFamily="18" charset="0"/>
                          <a:cs typeface="Times New Roman" panose="02020603050405020304" pitchFamily="18" charset="0"/>
                        </a:rPr>
                        <a:t>CONCLUSION</a:t>
                      </a:r>
                      <a:endParaRPr lang="en-IN" sz="11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43840">
                <a:tc>
                  <a:txBody>
                    <a:bodyPr/>
                    <a:lstStyle/>
                    <a:p>
                      <a:pPr marL="171450" indent="-171450" algn="l">
                        <a:buFont typeface="Wingdings" panose="05000000000000000000" pitchFamily="2" charset="2"/>
                        <a:buChar char="Ø"/>
                      </a:pPr>
                      <a:r>
                        <a:rPr lang="en-IN" sz="1100" dirty="0" smtClean="0">
                          <a:latin typeface="Times New Roman" panose="02020603050405020304" pitchFamily="18" charset="0"/>
                          <a:cs typeface="Times New Roman" panose="02020603050405020304" pitchFamily="18" charset="0"/>
                        </a:rPr>
                        <a:t>REFERENCES</a:t>
                      </a:r>
                      <a:endParaRPr lang="en-IN" sz="11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2" name="Slide Number Placeholder 11">
            <a:extLst>
              <a:ext uri="{FF2B5EF4-FFF2-40B4-BE49-F238E27FC236}">
                <a16:creationId xmlns:a16="http://schemas.microsoft.com/office/drawing/2014/main" xmlns="" id="{2757C325-F2FE-C1B7-F29D-11C2C0FE28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863834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0D6AD94-B825-C634-7C4B-790C57C11A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2B5E0D9-FAF5-B9D2-C344-527D8092772D}"/>
              </a:ext>
            </a:extLst>
          </p:cNvPr>
          <p:cNvSpPr>
            <a:spLocks noGrp="1"/>
          </p:cNvSpPr>
          <p:nvPr>
            <p:ph type="ctrTitle"/>
          </p:nvPr>
        </p:nvSpPr>
        <p:spPr>
          <a:xfrm>
            <a:off x="311708" y="180623"/>
            <a:ext cx="8520600" cy="428978"/>
          </a:xfrm>
        </p:spPr>
        <p:txBody>
          <a:bodyPr>
            <a:noAutofit/>
          </a:bodyPr>
          <a:lstStyle/>
          <a:p>
            <a:r>
              <a:rPr lang="en-IN" sz="2200" b="1" dirty="0">
                <a:latin typeface="Times New Roman" panose="02020603050405020304" pitchFamily="18" charset="0"/>
                <a:cs typeface="Times New Roman" panose="02020603050405020304" pitchFamily="18" charset="0"/>
              </a:rPr>
              <a:t>MODULES</a:t>
            </a:r>
          </a:p>
        </p:txBody>
      </p:sp>
      <p:sp>
        <p:nvSpPr>
          <p:cNvPr id="3" name="Subtitle 2">
            <a:extLst>
              <a:ext uri="{FF2B5EF4-FFF2-40B4-BE49-F238E27FC236}">
                <a16:creationId xmlns:a16="http://schemas.microsoft.com/office/drawing/2014/main" xmlns="" id="{5E314CD6-ADA4-A392-772A-877720EF6C47}"/>
              </a:ext>
            </a:extLst>
          </p:cNvPr>
          <p:cNvSpPr>
            <a:spLocks noGrp="1"/>
          </p:cNvSpPr>
          <p:nvPr>
            <p:ph type="subTitle" idx="1"/>
          </p:nvPr>
        </p:nvSpPr>
        <p:spPr>
          <a:xfrm>
            <a:off x="391332" y="873073"/>
            <a:ext cx="7900261" cy="4353276"/>
          </a:xfrm>
        </p:spPr>
        <p:txBody>
          <a:bodyPr>
            <a:noAutofit/>
          </a:bodyPr>
          <a:lstStyle/>
          <a:p>
            <a:pPr algn="just">
              <a:lnSpc>
                <a:spcPct val="150000"/>
              </a:lnSpc>
              <a:buSzPct val="100000"/>
              <a:buFont typeface="+mj-lt"/>
              <a:buAutoNum type="arabicPeriod" startAt="6"/>
            </a:pPr>
            <a:r>
              <a:rPr lang="en-US" sz="1600" b="1" dirty="0">
                <a:solidFill>
                  <a:schemeClr val="tx1"/>
                </a:solidFill>
                <a:latin typeface="Times New Roman" panose="02020603050405020304" pitchFamily="18" charset="0"/>
                <a:cs typeface="Times New Roman" panose="02020603050405020304" pitchFamily="18" charset="0"/>
              </a:rPr>
              <a:t>Model Evaluation Description:</a:t>
            </a:r>
          </a:p>
          <a:p>
            <a:pPr marL="857250" lvl="1" indent="-285750" algn="just">
              <a:lnSpc>
                <a:spcPct val="150000"/>
              </a:lnSpc>
              <a:buSzPct val="100000"/>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Evaluate the Model: Use performance metrics such as accuracy, precision, recall, F1-score, and confusion matrix to assess the classification performance for different stages of diabetic retinopathy.</a:t>
            </a:r>
          </a:p>
          <a:p>
            <a:pPr marL="857250" lvl="1" indent="-285750" algn="just">
              <a:lnSpc>
                <a:spcPct val="150000"/>
              </a:lnSpc>
              <a:buSzPct val="100000"/>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Cross-validation: Optionally perform k-fold cross-validation to ensure the robustness of model evaluation.</a:t>
            </a:r>
          </a:p>
          <a:p>
            <a:pPr marL="857250" lvl="1" indent="-285750" algn="just">
              <a:lnSpc>
                <a:spcPct val="150000"/>
              </a:lnSpc>
              <a:buSzPct val="100000"/>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Outcome: A detailed evaluation of model accuracy and classification capability.</a:t>
            </a:r>
          </a:p>
          <a:p>
            <a:pPr marL="114300" indent="0" algn="just">
              <a:lnSpc>
                <a:spcPct val="150000"/>
              </a:lnSpc>
              <a:buSzPct val="100000"/>
            </a:pP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A17052C1-E9A3-2D74-0FDB-11DB5F18D9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3889384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xmlns="" id="{0873A840-FDDD-4476-9936-B2A9D8500207}"/>
              </a:ext>
            </a:extLst>
          </p:cNvPr>
          <p:cNvSpPr txBox="1">
            <a:spLocks/>
          </p:cNvSpPr>
          <p:nvPr/>
        </p:nvSpPr>
        <p:spPr>
          <a:xfrm>
            <a:off x="311700" y="609601"/>
            <a:ext cx="8188833" cy="4353276"/>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139700" indent="0" algn="just">
              <a:lnSpc>
                <a:spcPct val="150000"/>
              </a:lnSpc>
              <a:buNone/>
            </a:pPr>
            <a:r>
              <a:rPr lang="en-US" sz="1600" b="1" dirty="0">
                <a:solidFill>
                  <a:schemeClr val="tx1"/>
                </a:solidFill>
                <a:latin typeface="Times New Roman" panose="02020603050405020304" pitchFamily="18" charset="0"/>
                <a:cs typeface="Times New Roman" panose="02020603050405020304" pitchFamily="18" charset="0"/>
              </a:rPr>
              <a:t>Overview:</a:t>
            </a:r>
          </a:p>
          <a:p>
            <a:pPr marL="139700" indent="0" algn="just">
              <a:lnSpc>
                <a:spcPct val="150000"/>
              </a:lnSpc>
              <a:buNone/>
            </a:pPr>
            <a:r>
              <a:rPr lang="en-US" sz="1600" dirty="0" err="1">
                <a:solidFill>
                  <a:schemeClr val="tx1"/>
                </a:solidFill>
                <a:latin typeface="Times New Roman" panose="02020603050405020304" pitchFamily="18" charset="0"/>
                <a:cs typeface="Times New Roman" panose="02020603050405020304" pitchFamily="18" charset="0"/>
              </a:rPr>
              <a:t>Xception</a:t>
            </a:r>
            <a:r>
              <a:rPr lang="en-US" sz="1600" dirty="0">
                <a:solidFill>
                  <a:schemeClr val="tx1"/>
                </a:solidFill>
                <a:latin typeface="Times New Roman" panose="02020603050405020304" pitchFamily="18" charset="0"/>
                <a:cs typeface="Times New Roman" panose="02020603050405020304" pitchFamily="18" charset="0"/>
              </a:rPr>
              <a:t> (Extreme Inception) is a deep learning model based on </a:t>
            </a:r>
            <a:r>
              <a:rPr lang="en-US" sz="1600" dirty="0" err="1">
                <a:solidFill>
                  <a:schemeClr val="tx1"/>
                </a:solidFill>
                <a:latin typeface="Times New Roman" panose="02020603050405020304" pitchFamily="18" charset="0"/>
                <a:cs typeface="Times New Roman" panose="02020603050405020304" pitchFamily="18" charset="0"/>
              </a:rPr>
              <a:t>depthwise</a:t>
            </a:r>
            <a:r>
              <a:rPr lang="en-US" sz="1600" dirty="0">
                <a:solidFill>
                  <a:schemeClr val="tx1"/>
                </a:solidFill>
                <a:latin typeface="Times New Roman" panose="02020603050405020304" pitchFamily="18" charset="0"/>
                <a:cs typeface="Times New Roman" panose="02020603050405020304" pitchFamily="18" charset="0"/>
              </a:rPr>
              <a:t> separable convolutions, designed for efficient image processing. When applied to diabetic retinopathy (DR) prediction, </a:t>
            </a:r>
            <a:r>
              <a:rPr lang="en-US" sz="1600" dirty="0" err="1">
                <a:solidFill>
                  <a:schemeClr val="tx1"/>
                </a:solidFill>
                <a:latin typeface="Times New Roman" panose="02020603050405020304" pitchFamily="18" charset="0"/>
                <a:cs typeface="Times New Roman" panose="02020603050405020304" pitchFamily="18" charset="0"/>
              </a:rPr>
              <a:t>Xception</a:t>
            </a:r>
            <a:r>
              <a:rPr lang="en-US" sz="1600" dirty="0">
                <a:solidFill>
                  <a:schemeClr val="tx1"/>
                </a:solidFill>
                <a:latin typeface="Times New Roman" panose="02020603050405020304" pitchFamily="18" charset="0"/>
                <a:cs typeface="Times New Roman" panose="02020603050405020304" pitchFamily="18" charset="0"/>
              </a:rPr>
              <a:t> classifies retinal fundus images according to DR severity levels: no DR, mild, moderate, severe, and proliferative DR.</a:t>
            </a:r>
          </a:p>
          <a:p>
            <a:pPr marL="139700" indent="0" algn="just">
              <a:lnSpc>
                <a:spcPct val="150000"/>
              </a:lnSpc>
              <a:buNone/>
            </a:pPr>
            <a:r>
              <a:rPr lang="en-US" sz="1600" b="1" dirty="0">
                <a:solidFill>
                  <a:schemeClr val="tx1"/>
                </a:solidFill>
                <a:latin typeface="Times New Roman" panose="02020603050405020304" pitchFamily="18" charset="0"/>
                <a:cs typeface="Times New Roman" panose="02020603050405020304" pitchFamily="18" charset="0"/>
              </a:rPr>
              <a:t>Advantages:</a:t>
            </a:r>
          </a:p>
          <a:p>
            <a:pPr marL="139700" indent="0" algn="just">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Efficiency: The </a:t>
            </a:r>
            <a:r>
              <a:rPr lang="en-US" sz="1600" dirty="0" err="1">
                <a:solidFill>
                  <a:schemeClr val="tx1"/>
                </a:solidFill>
                <a:latin typeface="Times New Roman" panose="02020603050405020304" pitchFamily="18" charset="0"/>
                <a:cs typeface="Times New Roman" panose="02020603050405020304" pitchFamily="18" charset="0"/>
              </a:rPr>
              <a:t>depthwise</a:t>
            </a:r>
            <a:r>
              <a:rPr lang="en-US" sz="1600" dirty="0">
                <a:solidFill>
                  <a:schemeClr val="tx1"/>
                </a:solidFill>
                <a:latin typeface="Times New Roman" panose="02020603050405020304" pitchFamily="18" charset="0"/>
                <a:cs typeface="Times New Roman" panose="02020603050405020304" pitchFamily="18" charset="0"/>
              </a:rPr>
              <a:t> separable convolutions reduce the number of parameters, leading to faster training and inference times.</a:t>
            </a:r>
          </a:p>
          <a:p>
            <a:pPr marL="139700" indent="0" algn="just">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High Accuracy: </a:t>
            </a:r>
            <a:r>
              <a:rPr lang="en-US" sz="1600" dirty="0" err="1">
                <a:solidFill>
                  <a:schemeClr val="tx1"/>
                </a:solidFill>
                <a:latin typeface="Times New Roman" panose="02020603050405020304" pitchFamily="18" charset="0"/>
                <a:cs typeface="Times New Roman" panose="02020603050405020304" pitchFamily="18" charset="0"/>
              </a:rPr>
              <a:t>Xception’s</a:t>
            </a:r>
            <a:r>
              <a:rPr lang="en-US" sz="1600" dirty="0">
                <a:solidFill>
                  <a:schemeClr val="tx1"/>
                </a:solidFill>
                <a:latin typeface="Times New Roman" panose="02020603050405020304" pitchFamily="18" charset="0"/>
                <a:cs typeface="Times New Roman" panose="02020603050405020304" pitchFamily="18" charset="0"/>
              </a:rPr>
              <a:t> architecture is designed for better feature extraction, making it capable of achieving higher accuracy on complex image classification tasks like diabetic retinopathy.</a:t>
            </a:r>
          </a:p>
          <a:p>
            <a:pPr marL="139700" indent="0" algn="just">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Transfer Learning: By leveraging a pre-trained model, the system can benefit from previously learned features, requiring less training data and time.</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F253511B-B261-2D6B-432D-E48F93850514}"/>
              </a:ext>
            </a:extLst>
          </p:cNvPr>
          <p:cNvSpPr txBox="1">
            <a:spLocks/>
          </p:cNvSpPr>
          <p:nvPr/>
        </p:nvSpPr>
        <p:spPr>
          <a:xfrm>
            <a:off x="311708" y="180623"/>
            <a:ext cx="8520600" cy="4289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2200" b="1" dirty="0">
                <a:latin typeface="Times New Roman" panose="02020603050405020304" pitchFamily="18" charset="0"/>
                <a:cs typeface="Times New Roman" panose="02020603050405020304" pitchFamily="18" charset="0"/>
              </a:rPr>
              <a:t>A</a:t>
            </a:r>
            <a:r>
              <a:rPr lang="en-IN" sz="2200" b="1" dirty="0">
                <a:latin typeface="Times New Roman" panose="02020603050405020304" pitchFamily="18" charset="0"/>
                <a:cs typeface="Times New Roman" panose="02020603050405020304" pitchFamily="18" charset="0"/>
              </a:rPr>
              <a:t>LGORITHM USED</a:t>
            </a:r>
          </a:p>
        </p:txBody>
      </p:sp>
      <p:sp>
        <p:nvSpPr>
          <p:cNvPr id="3" name="Slide Number Placeholder 2">
            <a:extLst>
              <a:ext uri="{FF2B5EF4-FFF2-40B4-BE49-F238E27FC236}">
                <a16:creationId xmlns:a16="http://schemas.microsoft.com/office/drawing/2014/main" xmlns="" id="{562E73FA-46AA-4BE5-E0CD-059F7020EB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1379991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xmlns="" id="{0873A840-FDDD-4476-9936-B2A9D8500207}"/>
              </a:ext>
            </a:extLst>
          </p:cNvPr>
          <p:cNvSpPr txBox="1">
            <a:spLocks/>
          </p:cNvSpPr>
          <p:nvPr/>
        </p:nvSpPr>
        <p:spPr>
          <a:xfrm>
            <a:off x="311700" y="1105357"/>
            <a:ext cx="8188833" cy="435327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482600" indent="-342900" algn="just">
              <a:lnSpc>
                <a:spcPct val="150000"/>
              </a:lnSpc>
              <a:buAutoNum type="arabicPeriod"/>
            </a:pPr>
            <a:r>
              <a:rPr lang="en-US" sz="1600" b="1" dirty="0">
                <a:solidFill>
                  <a:schemeClr val="tx1"/>
                </a:solidFill>
                <a:latin typeface="Times New Roman" panose="02020603050405020304" pitchFamily="18" charset="0"/>
                <a:cs typeface="Times New Roman" panose="02020603050405020304" pitchFamily="18" charset="0"/>
              </a:rPr>
              <a:t>Input Image : </a:t>
            </a:r>
            <a:r>
              <a:rPr lang="en-US" sz="1600" dirty="0">
                <a:solidFill>
                  <a:schemeClr val="tx1"/>
                </a:solidFill>
                <a:latin typeface="Times New Roman" panose="02020603050405020304" pitchFamily="18" charset="0"/>
                <a:cs typeface="Times New Roman" panose="02020603050405020304" pitchFamily="18" charset="0"/>
              </a:rPr>
              <a:t>The input to the model is a retinal fundus image, which is preprocessed to enhance visibility of the retinal features (blood vessels, lesions, etc.).</a:t>
            </a:r>
          </a:p>
          <a:p>
            <a:pPr marL="482600" indent="-342900">
              <a:lnSpc>
                <a:spcPct val="150000"/>
              </a:lnSpc>
              <a:buAutoNum type="arabicPeriod"/>
            </a:pPr>
            <a:r>
              <a:rPr lang="en-US" sz="1600" b="1" dirty="0">
                <a:solidFill>
                  <a:schemeClr val="tx1"/>
                </a:solidFill>
                <a:latin typeface="Times New Roman" panose="02020603050405020304" pitchFamily="18" charset="0"/>
                <a:cs typeface="Times New Roman" panose="02020603050405020304" pitchFamily="18" charset="0"/>
              </a:rPr>
              <a:t>Initial Convolutional Backbone : </a:t>
            </a:r>
            <a:br>
              <a:rPr lang="en-US" sz="1600" b="1"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Convolutional Layer: 32 filters, 3×33×3 kernel, stride of 2, with </a:t>
            </a:r>
            <a:r>
              <a:rPr lang="en-US" sz="1600" dirty="0" err="1">
                <a:solidFill>
                  <a:schemeClr val="tx1"/>
                </a:solidFill>
                <a:latin typeface="Times New Roman" panose="02020603050405020304" pitchFamily="18" charset="0"/>
                <a:cs typeface="Times New Roman" panose="02020603050405020304" pitchFamily="18" charset="0"/>
              </a:rPr>
              <a:t>ReLU</a:t>
            </a:r>
            <a:r>
              <a:rPr lang="en-US" sz="1600" dirty="0">
                <a:solidFill>
                  <a:schemeClr val="tx1"/>
                </a:solidFill>
                <a:latin typeface="Times New Roman" panose="02020603050405020304" pitchFamily="18" charset="0"/>
                <a:cs typeface="Times New Roman" panose="02020603050405020304" pitchFamily="18" charset="0"/>
              </a:rPr>
              <a:t> activation.</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Convolutional Layer: 64 filters, 3×33×3 kernel, stride of 1, with </a:t>
            </a:r>
            <a:r>
              <a:rPr lang="en-US" sz="1600" dirty="0" err="1">
                <a:solidFill>
                  <a:schemeClr val="tx1"/>
                </a:solidFill>
                <a:latin typeface="Times New Roman" panose="02020603050405020304" pitchFamily="18" charset="0"/>
                <a:cs typeface="Times New Roman" panose="02020603050405020304" pitchFamily="18" charset="0"/>
              </a:rPr>
              <a:t>ReLU</a:t>
            </a:r>
            <a:r>
              <a:rPr lang="en-US" sz="1600" dirty="0">
                <a:solidFill>
                  <a:schemeClr val="tx1"/>
                </a:solidFill>
                <a:latin typeface="Times New Roman" panose="02020603050405020304" pitchFamily="18" charset="0"/>
                <a:cs typeface="Times New Roman" panose="02020603050405020304" pitchFamily="18" charset="0"/>
              </a:rPr>
              <a:t> activation.</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This block helps to extract low-level features from the input image</a:t>
            </a:r>
          </a:p>
        </p:txBody>
      </p:sp>
      <p:sp>
        <p:nvSpPr>
          <p:cNvPr id="2" name="Title 1">
            <a:extLst>
              <a:ext uri="{FF2B5EF4-FFF2-40B4-BE49-F238E27FC236}">
                <a16:creationId xmlns:a16="http://schemas.microsoft.com/office/drawing/2014/main" xmlns="" id="{F253511B-B261-2D6B-432D-E48F93850514}"/>
              </a:ext>
            </a:extLst>
          </p:cNvPr>
          <p:cNvSpPr txBox="1">
            <a:spLocks/>
          </p:cNvSpPr>
          <p:nvPr/>
        </p:nvSpPr>
        <p:spPr>
          <a:xfrm>
            <a:off x="311700" y="271221"/>
            <a:ext cx="8520600" cy="6096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39700" indent="0" algn="just">
              <a:lnSpc>
                <a:spcPct val="150000"/>
              </a:lnSpc>
              <a:buNone/>
            </a:pPr>
            <a:r>
              <a:rPr lang="en-US" sz="2400" b="1" dirty="0">
                <a:solidFill>
                  <a:schemeClr val="tx1"/>
                </a:solidFill>
                <a:latin typeface="Times New Roman" panose="02020603050405020304" pitchFamily="18" charset="0"/>
                <a:cs typeface="Times New Roman" panose="02020603050405020304" pitchFamily="18" charset="0"/>
              </a:rPr>
              <a:t>XCEPTION ARCHITECTURE OVERVIEW</a:t>
            </a:r>
          </a:p>
        </p:txBody>
      </p:sp>
      <p:sp>
        <p:nvSpPr>
          <p:cNvPr id="3" name="Slide Number Placeholder 2">
            <a:extLst>
              <a:ext uri="{FF2B5EF4-FFF2-40B4-BE49-F238E27FC236}">
                <a16:creationId xmlns:a16="http://schemas.microsoft.com/office/drawing/2014/main" xmlns="" id="{83E3ECB4-7D7B-AFA4-5DF6-C5A2644F33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1462950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0D8F827-3DCE-7F2F-4B8D-67D4575A788B}"/>
            </a:ext>
          </a:extLst>
        </p:cNvPr>
        <p:cNvGrpSpPr/>
        <p:nvPr/>
      </p:nvGrpSpPr>
      <p:grpSpPr>
        <a:xfrm>
          <a:off x="0" y="0"/>
          <a:ext cx="0" cy="0"/>
          <a:chOff x="0" y="0"/>
          <a:chExt cx="0" cy="0"/>
        </a:xfrm>
      </p:grpSpPr>
      <p:sp>
        <p:nvSpPr>
          <p:cNvPr id="7" name="Subtitle 2">
            <a:extLst>
              <a:ext uri="{FF2B5EF4-FFF2-40B4-BE49-F238E27FC236}">
                <a16:creationId xmlns:a16="http://schemas.microsoft.com/office/drawing/2014/main" xmlns="" id="{170105C4-2A23-C04E-C287-CA1C7DAF7E92}"/>
              </a:ext>
            </a:extLst>
          </p:cNvPr>
          <p:cNvSpPr txBox="1">
            <a:spLocks/>
          </p:cNvSpPr>
          <p:nvPr/>
        </p:nvSpPr>
        <p:spPr>
          <a:xfrm>
            <a:off x="311700" y="627492"/>
            <a:ext cx="8188833" cy="435327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482600" indent="-342900">
              <a:lnSpc>
                <a:spcPct val="150000"/>
              </a:lnSpc>
              <a:buFont typeface="+mj-lt"/>
              <a:buAutoNum type="arabicPeriod" startAt="3"/>
            </a:pPr>
            <a:r>
              <a:rPr lang="en-US" sz="1600" b="1" dirty="0" err="1">
                <a:solidFill>
                  <a:schemeClr val="tx1"/>
                </a:solidFill>
                <a:latin typeface="Times New Roman" panose="02020603050405020304" pitchFamily="18" charset="0"/>
                <a:cs typeface="Times New Roman" panose="02020603050405020304" pitchFamily="18" charset="0"/>
              </a:rPr>
              <a:t>Depthwise</a:t>
            </a:r>
            <a:r>
              <a:rPr lang="en-US" sz="1600" b="1" dirty="0">
                <a:solidFill>
                  <a:schemeClr val="tx1"/>
                </a:solidFill>
                <a:latin typeface="Times New Roman" panose="02020603050405020304" pitchFamily="18" charset="0"/>
                <a:cs typeface="Times New Roman" panose="02020603050405020304" pitchFamily="18" charset="0"/>
              </a:rPr>
              <a:t> Separable Convolutions:</a:t>
            </a:r>
            <a:br>
              <a:rPr lang="en-US" sz="1600" b="1"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The core of the </a:t>
            </a:r>
            <a:r>
              <a:rPr lang="en-US" sz="1600" dirty="0" err="1">
                <a:solidFill>
                  <a:schemeClr val="tx1"/>
                </a:solidFill>
                <a:latin typeface="Times New Roman" panose="02020603050405020304" pitchFamily="18" charset="0"/>
                <a:cs typeface="Times New Roman" panose="02020603050405020304" pitchFamily="18" charset="0"/>
              </a:rPr>
              <a:t>Xception</a:t>
            </a:r>
            <a:r>
              <a:rPr lang="en-US" sz="1600" dirty="0">
                <a:solidFill>
                  <a:schemeClr val="tx1"/>
                </a:solidFill>
                <a:latin typeface="Times New Roman" panose="02020603050405020304" pitchFamily="18" charset="0"/>
                <a:cs typeface="Times New Roman" panose="02020603050405020304" pitchFamily="18" charset="0"/>
              </a:rPr>
              <a:t> architecture consists of multiple </a:t>
            </a:r>
            <a:r>
              <a:rPr lang="en-US" sz="1600" dirty="0" err="1">
                <a:solidFill>
                  <a:schemeClr val="tx1"/>
                </a:solidFill>
                <a:latin typeface="Times New Roman" panose="02020603050405020304" pitchFamily="18" charset="0"/>
                <a:cs typeface="Times New Roman" panose="02020603050405020304" pitchFamily="18" charset="0"/>
              </a:rPr>
              <a:t>depthwise</a:t>
            </a:r>
            <a:r>
              <a:rPr lang="en-US" sz="1600" dirty="0">
                <a:solidFill>
                  <a:schemeClr val="tx1"/>
                </a:solidFill>
                <a:latin typeface="Times New Roman" panose="02020603050405020304" pitchFamily="18" charset="0"/>
                <a:cs typeface="Times New Roman" panose="02020603050405020304" pitchFamily="18" charset="0"/>
              </a:rPr>
              <a:t> separable convolution blocks. Each block is made up of two main components:</a:t>
            </a:r>
            <a:br>
              <a:rPr lang="en-US" sz="1600" dirty="0">
                <a:solidFill>
                  <a:schemeClr val="tx1"/>
                </a:solidFill>
                <a:latin typeface="Times New Roman" panose="02020603050405020304" pitchFamily="18" charset="0"/>
                <a:cs typeface="Times New Roman" panose="02020603050405020304" pitchFamily="18" charset="0"/>
              </a:rPr>
            </a:br>
            <a:r>
              <a:rPr lang="en-US" sz="1600" b="1" dirty="0" err="1">
                <a:solidFill>
                  <a:schemeClr val="tx1"/>
                </a:solidFill>
                <a:latin typeface="Times New Roman" panose="02020603050405020304" pitchFamily="18" charset="0"/>
                <a:cs typeface="Times New Roman" panose="02020603050405020304" pitchFamily="18" charset="0"/>
              </a:rPr>
              <a:t>Depthwise</a:t>
            </a:r>
            <a:r>
              <a:rPr lang="en-US" sz="1600" b="1" dirty="0">
                <a:solidFill>
                  <a:schemeClr val="tx1"/>
                </a:solidFill>
                <a:latin typeface="Times New Roman" panose="02020603050405020304" pitchFamily="18" charset="0"/>
                <a:cs typeface="Times New Roman" panose="02020603050405020304" pitchFamily="18" charset="0"/>
              </a:rPr>
              <a:t> Convolution: </a:t>
            </a:r>
            <a:r>
              <a:rPr lang="en-US" sz="1600" dirty="0">
                <a:solidFill>
                  <a:schemeClr val="tx1"/>
                </a:solidFill>
                <a:latin typeface="Times New Roman" panose="02020603050405020304" pitchFamily="18" charset="0"/>
                <a:cs typeface="Times New Roman" panose="02020603050405020304" pitchFamily="18" charset="0"/>
              </a:rPr>
              <a:t>Applies a single convolutional filter to each input channel (3 channels in RGB images). It processes spatial dimensions independently for each channel.</a:t>
            </a:r>
            <a:br>
              <a:rPr lang="en-US" sz="1600" dirty="0">
                <a:solidFill>
                  <a:schemeClr val="tx1"/>
                </a:solidFill>
                <a:latin typeface="Times New Roman" panose="02020603050405020304" pitchFamily="18" charset="0"/>
                <a:cs typeface="Times New Roman" panose="02020603050405020304" pitchFamily="18" charset="0"/>
              </a:rPr>
            </a:br>
            <a:r>
              <a:rPr lang="en-US" sz="1600" b="1" dirty="0">
                <a:solidFill>
                  <a:schemeClr val="tx1"/>
                </a:solidFill>
                <a:latin typeface="Times New Roman" panose="02020603050405020304" pitchFamily="18" charset="0"/>
                <a:cs typeface="Times New Roman" panose="02020603050405020304" pitchFamily="18" charset="0"/>
              </a:rPr>
              <a:t>Pointwise Convolution</a:t>
            </a:r>
            <a:r>
              <a:rPr lang="en-US" sz="1600" dirty="0">
                <a:solidFill>
                  <a:schemeClr val="tx1"/>
                </a:solidFill>
                <a:latin typeface="Times New Roman" panose="02020603050405020304" pitchFamily="18" charset="0"/>
                <a:cs typeface="Times New Roman" panose="02020603050405020304" pitchFamily="18" charset="0"/>
              </a:rPr>
              <a:t>: A 1×11×1 convolution that combines the outputs of the </a:t>
            </a:r>
            <a:r>
              <a:rPr lang="en-US" sz="1600" dirty="0" err="1">
                <a:solidFill>
                  <a:schemeClr val="tx1"/>
                </a:solidFill>
                <a:latin typeface="Times New Roman" panose="02020603050405020304" pitchFamily="18" charset="0"/>
                <a:cs typeface="Times New Roman" panose="02020603050405020304" pitchFamily="18" charset="0"/>
              </a:rPr>
              <a:t>depthwise</a:t>
            </a:r>
            <a:r>
              <a:rPr lang="en-US" sz="1600" dirty="0">
                <a:solidFill>
                  <a:schemeClr val="tx1"/>
                </a:solidFill>
                <a:latin typeface="Times New Roman" panose="02020603050405020304" pitchFamily="18" charset="0"/>
                <a:cs typeface="Times New Roman" panose="02020603050405020304" pitchFamily="18" charset="0"/>
              </a:rPr>
              <a:t> convolution across channels, allowing for feature mixing. </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Each </a:t>
            </a:r>
            <a:r>
              <a:rPr lang="en-US" sz="1600" dirty="0" err="1">
                <a:solidFill>
                  <a:schemeClr val="tx1"/>
                </a:solidFill>
                <a:latin typeface="Times New Roman" panose="02020603050405020304" pitchFamily="18" charset="0"/>
                <a:cs typeface="Times New Roman" panose="02020603050405020304" pitchFamily="18" charset="0"/>
              </a:rPr>
              <a:t>depthwise</a:t>
            </a:r>
            <a:r>
              <a:rPr lang="en-US" sz="1600" dirty="0">
                <a:solidFill>
                  <a:schemeClr val="tx1"/>
                </a:solidFill>
                <a:latin typeface="Times New Roman" panose="02020603050405020304" pitchFamily="18" charset="0"/>
                <a:cs typeface="Times New Roman" panose="02020603050405020304" pitchFamily="18" charset="0"/>
              </a:rPr>
              <a:t> separable convolution block in </a:t>
            </a:r>
            <a:r>
              <a:rPr lang="en-US" sz="1600" dirty="0" err="1">
                <a:solidFill>
                  <a:schemeClr val="tx1"/>
                </a:solidFill>
                <a:latin typeface="Times New Roman" panose="02020603050405020304" pitchFamily="18" charset="0"/>
                <a:cs typeface="Times New Roman" panose="02020603050405020304" pitchFamily="18" charset="0"/>
              </a:rPr>
              <a:t>Xception</a:t>
            </a:r>
            <a:r>
              <a:rPr lang="en-US" sz="1600" dirty="0">
                <a:solidFill>
                  <a:schemeClr val="tx1"/>
                </a:solidFill>
                <a:latin typeface="Times New Roman" panose="02020603050405020304" pitchFamily="18" charset="0"/>
                <a:cs typeface="Times New Roman" panose="02020603050405020304" pitchFamily="18" charset="0"/>
              </a:rPr>
              <a:t> includes:</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	1) Batch Normalization</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	2)</a:t>
            </a:r>
            <a:r>
              <a:rPr lang="en-US" sz="1600" dirty="0" err="1">
                <a:solidFill>
                  <a:schemeClr val="tx1"/>
                </a:solidFill>
                <a:latin typeface="Times New Roman" panose="02020603050405020304" pitchFamily="18" charset="0"/>
                <a:cs typeface="Times New Roman" panose="02020603050405020304" pitchFamily="18" charset="0"/>
              </a:rPr>
              <a:t>ReLU</a:t>
            </a:r>
            <a:r>
              <a:rPr lang="en-US" sz="1600" dirty="0">
                <a:solidFill>
                  <a:schemeClr val="tx1"/>
                </a:solidFill>
                <a:latin typeface="Times New Roman" panose="02020603050405020304" pitchFamily="18" charset="0"/>
                <a:cs typeface="Times New Roman" panose="02020603050405020304" pitchFamily="18" charset="0"/>
              </a:rPr>
              <a:t> Activation</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15B30C39-63D0-D9F5-C134-7C4EC337A4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1790525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xmlns="" id="{0873A840-FDDD-4476-9936-B2A9D8500207}"/>
              </a:ext>
            </a:extLst>
          </p:cNvPr>
          <p:cNvSpPr txBox="1">
            <a:spLocks/>
          </p:cNvSpPr>
          <p:nvPr/>
        </p:nvSpPr>
        <p:spPr>
          <a:xfrm>
            <a:off x="311692" y="368300"/>
            <a:ext cx="8188833" cy="447039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139700" indent="0" algn="just">
              <a:lnSpc>
                <a:spcPct val="150000"/>
              </a:lnSpc>
              <a:buNone/>
            </a:pPr>
            <a:r>
              <a:rPr lang="en-US" b="1" dirty="0">
                <a:solidFill>
                  <a:schemeClr val="tx1"/>
                </a:solidFill>
                <a:latin typeface="Times New Roman" panose="02020603050405020304" pitchFamily="18" charset="0"/>
                <a:cs typeface="Times New Roman" panose="02020603050405020304" pitchFamily="18" charset="0"/>
              </a:rPr>
              <a:t>4.</a:t>
            </a:r>
            <a:r>
              <a:rPr lang="en-US" sz="1600" b="1" dirty="0">
                <a:solidFill>
                  <a:schemeClr val="tx1"/>
                </a:solidFill>
                <a:latin typeface="Times New Roman" panose="02020603050405020304" pitchFamily="18" charset="0"/>
                <a:cs typeface="Times New Roman" panose="02020603050405020304" pitchFamily="18" charset="0"/>
              </a:rPr>
              <a:t> Stack of </a:t>
            </a:r>
            <a:r>
              <a:rPr lang="en-US" sz="1600" b="1" dirty="0" err="1">
                <a:solidFill>
                  <a:schemeClr val="tx1"/>
                </a:solidFill>
                <a:latin typeface="Times New Roman" panose="02020603050405020304" pitchFamily="18" charset="0"/>
                <a:cs typeface="Times New Roman" panose="02020603050405020304" pitchFamily="18" charset="0"/>
              </a:rPr>
              <a:t>Depthwise</a:t>
            </a:r>
            <a:r>
              <a:rPr lang="en-US" sz="1600" b="1" dirty="0">
                <a:solidFill>
                  <a:schemeClr val="tx1"/>
                </a:solidFill>
                <a:latin typeface="Times New Roman" panose="02020603050405020304" pitchFamily="18" charset="0"/>
                <a:cs typeface="Times New Roman" panose="02020603050405020304" pitchFamily="18" charset="0"/>
              </a:rPr>
              <a:t> Separable Convolution Blocks:</a:t>
            </a:r>
          </a:p>
          <a:p>
            <a:pPr marL="139700" indent="0">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The original </a:t>
            </a:r>
            <a:r>
              <a:rPr lang="en-US" sz="1600" dirty="0" err="1">
                <a:solidFill>
                  <a:schemeClr val="tx1"/>
                </a:solidFill>
                <a:latin typeface="Times New Roman" panose="02020603050405020304" pitchFamily="18" charset="0"/>
                <a:cs typeface="Times New Roman" panose="02020603050405020304" pitchFamily="18" charset="0"/>
              </a:rPr>
              <a:t>Xception</a:t>
            </a:r>
            <a:r>
              <a:rPr lang="en-US" sz="1600" dirty="0">
                <a:solidFill>
                  <a:schemeClr val="tx1"/>
                </a:solidFill>
                <a:latin typeface="Times New Roman" panose="02020603050405020304" pitchFamily="18" charset="0"/>
                <a:cs typeface="Times New Roman" panose="02020603050405020304" pitchFamily="18" charset="0"/>
              </a:rPr>
              <a:t> architecture consists of 14 of these blocks, organized in three main sections:</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  </a:t>
            </a:r>
            <a:r>
              <a:rPr lang="en-US" sz="1600" b="1" dirty="0">
                <a:solidFill>
                  <a:schemeClr val="tx1"/>
                </a:solidFill>
                <a:latin typeface="Times New Roman" panose="02020603050405020304" pitchFamily="18" charset="0"/>
                <a:cs typeface="Times New Roman" panose="02020603050405020304" pitchFamily="18" charset="0"/>
              </a:rPr>
              <a:t>&gt; Entry Flow</a:t>
            </a:r>
            <a:r>
              <a:rPr lang="en-US" sz="1600" dirty="0">
                <a:solidFill>
                  <a:schemeClr val="tx1"/>
                </a:solidFill>
                <a:latin typeface="Times New Roman" panose="02020603050405020304" pitchFamily="18" charset="0"/>
                <a:cs typeface="Times New Roman" panose="02020603050405020304" pitchFamily="18" charset="0"/>
              </a:rPr>
              <a:t>: The first few blocks that capture high-level features.</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  </a:t>
            </a:r>
            <a:r>
              <a:rPr lang="en-US" sz="1600" b="1" dirty="0">
                <a:solidFill>
                  <a:schemeClr val="tx1"/>
                </a:solidFill>
                <a:latin typeface="Times New Roman" panose="02020603050405020304" pitchFamily="18" charset="0"/>
                <a:cs typeface="Times New Roman" panose="02020603050405020304" pitchFamily="18" charset="0"/>
              </a:rPr>
              <a:t>&gt; Middle Flow</a:t>
            </a:r>
            <a:r>
              <a:rPr lang="en-US" sz="1600" dirty="0">
                <a:solidFill>
                  <a:schemeClr val="tx1"/>
                </a:solidFill>
                <a:latin typeface="Times New Roman" panose="02020603050405020304" pitchFamily="18" charset="0"/>
                <a:cs typeface="Times New Roman" panose="02020603050405020304" pitchFamily="18" charset="0"/>
              </a:rPr>
              <a:t>: Contains several (usually 8) </a:t>
            </a:r>
            <a:r>
              <a:rPr lang="en-US" sz="1600" dirty="0" err="1">
                <a:solidFill>
                  <a:schemeClr val="tx1"/>
                </a:solidFill>
                <a:latin typeface="Times New Roman" panose="02020603050405020304" pitchFamily="18" charset="0"/>
                <a:cs typeface="Times New Roman" panose="02020603050405020304" pitchFamily="18" charset="0"/>
              </a:rPr>
              <a:t>depthwise</a:t>
            </a:r>
            <a:r>
              <a:rPr lang="en-US" sz="1600" dirty="0">
                <a:solidFill>
                  <a:schemeClr val="tx1"/>
                </a:solidFill>
                <a:latin typeface="Times New Roman" panose="02020603050405020304" pitchFamily="18" charset="0"/>
                <a:cs typeface="Times New Roman" panose="02020603050405020304" pitchFamily="18" charset="0"/>
              </a:rPr>
              <a:t> separable convolution blocks   	              to deepen the feature extraction process.</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  </a:t>
            </a:r>
            <a:r>
              <a:rPr lang="en-US" sz="1600" b="1" dirty="0">
                <a:solidFill>
                  <a:schemeClr val="tx1"/>
                </a:solidFill>
                <a:latin typeface="Times New Roman" panose="02020603050405020304" pitchFamily="18" charset="0"/>
                <a:cs typeface="Times New Roman" panose="02020603050405020304" pitchFamily="18" charset="0"/>
              </a:rPr>
              <a:t>&gt; Exit Flow</a:t>
            </a:r>
            <a:r>
              <a:rPr lang="en-US" sz="1600" dirty="0">
                <a:solidFill>
                  <a:schemeClr val="tx1"/>
                </a:solidFill>
                <a:latin typeface="Times New Roman" panose="02020603050405020304" pitchFamily="18" charset="0"/>
                <a:cs typeface="Times New Roman" panose="02020603050405020304" pitchFamily="18" charset="0"/>
              </a:rPr>
              <a:t>: Reduces dimensionality and prepares features for final classification.</a:t>
            </a:r>
          </a:p>
          <a:p>
            <a:pPr marL="139700" indent="0">
              <a:lnSpc>
                <a:spcPct val="150000"/>
              </a:lnSpc>
              <a:buNone/>
            </a:pPr>
            <a:endParaRPr lang="en-US" sz="1600" dirty="0">
              <a:solidFill>
                <a:schemeClr val="tx1"/>
              </a:solidFill>
              <a:latin typeface="Times New Roman" panose="02020603050405020304" pitchFamily="18" charset="0"/>
              <a:cs typeface="Times New Roman" panose="02020603050405020304" pitchFamily="18" charset="0"/>
            </a:endParaRPr>
          </a:p>
          <a:p>
            <a:pPr marL="139700" indent="0">
              <a:lnSpc>
                <a:spcPct val="150000"/>
              </a:lnSpc>
              <a:buNone/>
            </a:pPr>
            <a:r>
              <a:rPr lang="en-US" b="1" dirty="0">
                <a:solidFill>
                  <a:schemeClr val="tx1"/>
                </a:solidFill>
                <a:latin typeface="Times New Roman" panose="02020603050405020304" pitchFamily="18" charset="0"/>
                <a:cs typeface="Times New Roman" panose="02020603050405020304" pitchFamily="18" charset="0"/>
              </a:rPr>
              <a:t>5</a:t>
            </a:r>
            <a:r>
              <a:rPr lang="en-US" sz="1600" b="1" dirty="0">
                <a:solidFill>
                  <a:schemeClr val="tx1"/>
                </a:solidFill>
                <a:latin typeface="Times New Roman" panose="02020603050405020304" pitchFamily="18" charset="0"/>
                <a:cs typeface="Times New Roman" panose="02020603050405020304" pitchFamily="18" charset="0"/>
              </a:rPr>
              <a:t>. Skip Connections:</a:t>
            </a:r>
            <a:br>
              <a:rPr lang="en-US" sz="1600" b="1" dirty="0">
                <a:solidFill>
                  <a:schemeClr val="tx1"/>
                </a:solidFill>
                <a:latin typeface="Times New Roman" panose="02020603050405020304" pitchFamily="18" charset="0"/>
                <a:cs typeface="Times New Roman" panose="02020603050405020304" pitchFamily="18" charset="0"/>
              </a:rPr>
            </a:br>
            <a:r>
              <a:rPr lang="en-US" sz="1600" dirty="0" err="1">
                <a:solidFill>
                  <a:schemeClr val="tx1"/>
                </a:solidFill>
                <a:latin typeface="Times New Roman" panose="02020603050405020304" pitchFamily="18" charset="0"/>
                <a:cs typeface="Times New Roman" panose="02020603050405020304" pitchFamily="18" charset="0"/>
              </a:rPr>
              <a:t>Xception</a:t>
            </a:r>
            <a:r>
              <a:rPr lang="en-US" sz="1600" dirty="0">
                <a:solidFill>
                  <a:schemeClr val="tx1"/>
                </a:solidFill>
                <a:latin typeface="Times New Roman" panose="02020603050405020304" pitchFamily="18" charset="0"/>
                <a:cs typeface="Times New Roman" panose="02020603050405020304" pitchFamily="18" charset="0"/>
              </a:rPr>
              <a:t> employs skip connections (similar to residual connections) in the entry and exit flows to facilitate gradient flow and improve training.</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8897104E-8556-7A1B-8771-A66BC6226A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2020522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xmlns="" id="{0873A840-FDDD-4476-9936-B2A9D8500207}"/>
              </a:ext>
            </a:extLst>
          </p:cNvPr>
          <p:cNvSpPr txBox="1">
            <a:spLocks/>
          </p:cNvSpPr>
          <p:nvPr/>
        </p:nvSpPr>
        <p:spPr>
          <a:xfrm>
            <a:off x="358203" y="588505"/>
            <a:ext cx="8188833" cy="4965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139700" indent="0">
              <a:lnSpc>
                <a:spcPct val="150000"/>
              </a:lnSpc>
              <a:buNone/>
            </a:pPr>
            <a:r>
              <a:rPr lang="en-US" b="1" dirty="0">
                <a:solidFill>
                  <a:schemeClr val="tx1"/>
                </a:solidFill>
                <a:latin typeface="Times New Roman" panose="02020603050405020304" pitchFamily="18" charset="0"/>
                <a:cs typeface="Times New Roman" panose="02020603050405020304" pitchFamily="18" charset="0"/>
              </a:rPr>
              <a:t>6</a:t>
            </a:r>
            <a:r>
              <a:rPr lang="en-US" sz="1600" b="1" dirty="0">
                <a:solidFill>
                  <a:schemeClr val="tx1"/>
                </a:solidFill>
                <a:latin typeface="Times New Roman" panose="02020603050405020304" pitchFamily="18" charset="0"/>
                <a:cs typeface="Times New Roman" panose="02020603050405020304" pitchFamily="18" charset="0"/>
              </a:rPr>
              <a:t>. Global Average Pooling Layer</a:t>
            </a:r>
            <a:r>
              <a:rPr lang="en-US" sz="1600" dirty="0">
                <a:solidFill>
                  <a:schemeClr val="tx1"/>
                </a:solidFill>
                <a:latin typeface="Times New Roman" panose="02020603050405020304" pitchFamily="18" charset="0"/>
                <a:cs typeface="Times New Roman" panose="02020603050405020304" pitchFamily="18" charset="0"/>
              </a:rPr>
              <a:t>:</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After the final convolution block, a global average pooling layer is used to reduce the spatial dimensions to a single vector per channel.</a:t>
            </a:r>
            <a:br>
              <a:rPr lang="en-US" sz="1600" dirty="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7</a:t>
            </a:r>
            <a:r>
              <a:rPr lang="en-US" sz="1600" b="1" dirty="0">
                <a:solidFill>
                  <a:schemeClr val="tx1"/>
                </a:solidFill>
                <a:latin typeface="Times New Roman" panose="02020603050405020304" pitchFamily="18" charset="0"/>
                <a:cs typeface="Times New Roman" panose="02020603050405020304" pitchFamily="18" charset="0"/>
              </a:rPr>
              <a:t>. Fully Connected Layer:  </a:t>
            </a:r>
            <a:br>
              <a:rPr lang="en-US" sz="1600" b="1"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The output of the global average pooling layer is passed to one or more dense layers for final classification. </a:t>
            </a:r>
          </a:p>
          <a:p>
            <a:pPr marL="139700" indent="0">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The final layer typically employs a </a:t>
            </a:r>
            <a:r>
              <a:rPr lang="en-US" sz="1600" dirty="0" err="1">
                <a:solidFill>
                  <a:schemeClr val="tx1"/>
                </a:solidFill>
                <a:latin typeface="Times New Roman" panose="02020603050405020304" pitchFamily="18" charset="0"/>
                <a:cs typeface="Times New Roman" panose="02020603050405020304" pitchFamily="18" charset="0"/>
              </a:rPr>
              <a:t>softmax</a:t>
            </a:r>
            <a:r>
              <a:rPr lang="en-US" sz="1600" dirty="0">
                <a:solidFill>
                  <a:schemeClr val="tx1"/>
                </a:solidFill>
                <a:latin typeface="Times New Roman" panose="02020603050405020304" pitchFamily="18" charset="0"/>
                <a:cs typeface="Times New Roman" panose="02020603050405020304" pitchFamily="18" charset="0"/>
              </a:rPr>
              <a:t> activation function for multi-class classification tasks.</a:t>
            </a:r>
          </a:p>
          <a:p>
            <a:pPr marL="139700" indent="0">
              <a:lnSpc>
                <a:spcPct val="150000"/>
              </a:lnSpc>
              <a:buNone/>
            </a:pP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F253511B-B261-2D6B-432D-E48F93850514}"/>
              </a:ext>
            </a:extLst>
          </p:cNvPr>
          <p:cNvSpPr txBox="1">
            <a:spLocks/>
          </p:cNvSpPr>
          <p:nvPr/>
        </p:nvSpPr>
        <p:spPr>
          <a:xfrm>
            <a:off x="451408" y="-2"/>
            <a:ext cx="8520600" cy="457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39700" algn="just">
              <a:lnSpc>
                <a:spcPct val="150000"/>
              </a:lnSpc>
            </a:pP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AD342AB1-96EC-58D6-9707-BE2E025597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4042155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CDB022-B963-60A4-64F8-445161B0534F}"/>
              </a:ext>
            </a:extLst>
          </p:cNvPr>
          <p:cNvSpPr>
            <a:spLocks noGrp="1"/>
          </p:cNvSpPr>
          <p:nvPr>
            <p:ph type="ctrTitle"/>
          </p:nvPr>
        </p:nvSpPr>
        <p:spPr>
          <a:xfrm>
            <a:off x="311700" y="244123"/>
            <a:ext cx="8520600" cy="395112"/>
          </a:xfrm>
        </p:spPr>
        <p:txBody>
          <a:bodyPr>
            <a:noAutofit/>
          </a:bodyPr>
          <a:lstStyle/>
          <a:p>
            <a:r>
              <a:rPr lang="en-IN" sz="2200" b="1" dirty="0">
                <a:latin typeface="Times New Roman" panose="02020603050405020304" pitchFamily="18" charset="0"/>
                <a:cs typeface="Times New Roman" panose="02020603050405020304" pitchFamily="18" charset="0"/>
              </a:rPr>
              <a:t>SAMPLE CODING</a:t>
            </a:r>
          </a:p>
        </p:txBody>
      </p:sp>
      <p:sp>
        <p:nvSpPr>
          <p:cNvPr id="3" name="Subtitle 2">
            <a:extLst>
              <a:ext uri="{FF2B5EF4-FFF2-40B4-BE49-F238E27FC236}">
                <a16:creationId xmlns:a16="http://schemas.microsoft.com/office/drawing/2014/main" xmlns="" id="{F9A8763D-0BC0-DC22-C512-39814DDF7DB1}"/>
              </a:ext>
            </a:extLst>
          </p:cNvPr>
          <p:cNvSpPr>
            <a:spLocks noGrp="1"/>
          </p:cNvSpPr>
          <p:nvPr>
            <p:ph type="subTitle" idx="1"/>
          </p:nvPr>
        </p:nvSpPr>
        <p:spPr>
          <a:xfrm>
            <a:off x="311700" y="553156"/>
            <a:ext cx="8520600" cy="4346221"/>
          </a:xfrm>
        </p:spPr>
        <p:txBody>
          <a:bodyPr>
            <a:normAutofit/>
          </a:bodyPr>
          <a:lstStyle/>
          <a:p>
            <a:pPr algn="l"/>
            <a:endParaRPr lang="en-IN" sz="1400" dirty="0">
              <a:latin typeface="Times New Roman" panose="02020603050405020304" pitchFamily="18" charset="0"/>
              <a:cs typeface="Times New Roman" panose="02020603050405020304" pitchFamily="18" charset="0"/>
            </a:endParaRPr>
          </a:p>
          <a:p>
            <a:pPr algn="l"/>
            <a:r>
              <a:rPr lang="en-IN" sz="1500" dirty="0">
                <a:solidFill>
                  <a:schemeClr val="tx1"/>
                </a:solidFill>
                <a:latin typeface="Times New Roman" panose="02020603050405020304" pitchFamily="18" charset="0"/>
                <a:cs typeface="Times New Roman" panose="02020603050405020304" pitchFamily="18" charset="0"/>
              </a:rPr>
              <a:t>import </a:t>
            </a:r>
            <a:r>
              <a:rPr lang="en-IN" sz="1500" dirty="0" err="1">
                <a:solidFill>
                  <a:schemeClr val="tx1"/>
                </a:solidFill>
                <a:latin typeface="Times New Roman" panose="02020603050405020304" pitchFamily="18" charset="0"/>
                <a:cs typeface="Times New Roman" panose="02020603050405020304" pitchFamily="18" charset="0"/>
              </a:rPr>
              <a:t>os</a:t>
            </a:r>
            <a:endParaRPr lang="en-IN" sz="1500" dirty="0">
              <a:solidFill>
                <a:schemeClr val="tx1"/>
              </a:solidFill>
              <a:latin typeface="Times New Roman" panose="02020603050405020304" pitchFamily="18" charset="0"/>
              <a:cs typeface="Times New Roman" panose="02020603050405020304" pitchFamily="18" charset="0"/>
            </a:endParaRPr>
          </a:p>
          <a:p>
            <a:pPr algn="l"/>
            <a:r>
              <a:rPr lang="en-IN" sz="1500" dirty="0">
                <a:solidFill>
                  <a:schemeClr val="tx1"/>
                </a:solidFill>
                <a:latin typeface="Times New Roman" panose="02020603050405020304" pitchFamily="18" charset="0"/>
                <a:cs typeface="Times New Roman" panose="02020603050405020304" pitchFamily="18" charset="0"/>
              </a:rPr>
              <a:t>import </a:t>
            </a:r>
            <a:r>
              <a:rPr lang="en-IN" sz="1500" dirty="0" err="1">
                <a:solidFill>
                  <a:schemeClr val="tx1"/>
                </a:solidFill>
                <a:latin typeface="Times New Roman" panose="02020603050405020304" pitchFamily="18" charset="0"/>
                <a:cs typeface="Times New Roman" panose="02020603050405020304" pitchFamily="18" charset="0"/>
              </a:rPr>
              <a:t>numpy</a:t>
            </a:r>
            <a:r>
              <a:rPr lang="en-IN" sz="1500" dirty="0">
                <a:solidFill>
                  <a:schemeClr val="tx1"/>
                </a:solidFill>
                <a:latin typeface="Times New Roman" panose="02020603050405020304" pitchFamily="18" charset="0"/>
                <a:cs typeface="Times New Roman" panose="02020603050405020304" pitchFamily="18" charset="0"/>
              </a:rPr>
              <a:t> as np</a:t>
            </a:r>
          </a:p>
          <a:p>
            <a:pPr algn="l"/>
            <a:r>
              <a:rPr lang="en-IN" sz="1500" dirty="0">
                <a:solidFill>
                  <a:schemeClr val="tx1"/>
                </a:solidFill>
                <a:latin typeface="Times New Roman" panose="02020603050405020304" pitchFamily="18" charset="0"/>
                <a:cs typeface="Times New Roman" panose="02020603050405020304" pitchFamily="18" charset="0"/>
              </a:rPr>
              <a:t>from </a:t>
            </a:r>
            <a:r>
              <a:rPr lang="en-IN" sz="1500" dirty="0" err="1">
                <a:solidFill>
                  <a:schemeClr val="tx1"/>
                </a:solidFill>
                <a:latin typeface="Times New Roman" panose="02020603050405020304" pitchFamily="18" charset="0"/>
                <a:cs typeface="Times New Roman" panose="02020603050405020304" pitchFamily="18" charset="0"/>
              </a:rPr>
              <a:t>sklearn.preprocessing</a:t>
            </a:r>
            <a:r>
              <a:rPr lang="en-IN" sz="1500" dirty="0">
                <a:solidFill>
                  <a:schemeClr val="tx1"/>
                </a:solidFill>
                <a:latin typeface="Times New Roman" panose="02020603050405020304" pitchFamily="18" charset="0"/>
                <a:cs typeface="Times New Roman" panose="02020603050405020304" pitchFamily="18" charset="0"/>
              </a:rPr>
              <a:t> import </a:t>
            </a:r>
            <a:r>
              <a:rPr lang="en-IN" sz="1500" dirty="0" err="1">
                <a:solidFill>
                  <a:schemeClr val="tx1"/>
                </a:solidFill>
                <a:latin typeface="Times New Roman" panose="02020603050405020304" pitchFamily="18" charset="0"/>
                <a:cs typeface="Times New Roman" panose="02020603050405020304" pitchFamily="18" charset="0"/>
              </a:rPr>
              <a:t>LabelEncoder</a:t>
            </a:r>
            <a:endParaRPr lang="en-IN" sz="1500" dirty="0">
              <a:solidFill>
                <a:schemeClr val="tx1"/>
              </a:solidFill>
              <a:latin typeface="Times New Roman" panose="02020603050405020304" pitchFamily="18" charset="0"/>
              <a:cs typeface="Times New Roman" panose="02020603050405020304" pitchFamily="18" charset="0"/>
            </a:endParaRPr>
          </a:p>
          <a:p>
            <a:pPr algn="l"/>
            <a:r>
              <a:rPr lang="en-IN" sz="1500" dirty="0">
                <a:solidFill>
                  <a:schemeClr val="tx1"/>
                </a:solidFill>
                <a:latin typeface="Times New Roman" panose="02020603050405020304" pitchFamily="18" charset="0"/>
                <a:cs typeface="Times New Roman" panose="02020603050405020304" pitchFamily="18" charset="0"/>
              </a:rPr>
              <a:t>from </a:t>
            </a:r>
            <a:r>
              <a:rPr lang="en-IN" sz="1500" dirty="0" err="1">
                <a:solidFill>
                  <a:schemeClr val="tx1"/>
                </a:solidFill>
                <a:latin typeface="Times New Roman" panose="02020603050405020304" pitchFamily="18" charset="0"/>
                <a:cs typeface="Times New Roman" panose="02020603050405020304" pitchFamily="18" charset="0"/>
              </a:rPr>
              <a:t>tensorflow.keras.preprocessing.image</a:t>
            </a:r>
            <a:r>
              <a:rPr lang="en-IN" sz="1500" dirty="0">
                <a:solidFill>
                  <a:schemeClr val="tx1"/>
                </a:solidFill>
                <a:latin typeface="Times New Roman" panose="02020603050405020304" pitchFamily="18" charset="0"/>
                <a:cs typeface="Times New Roman" panose="02020603050405020304" pitchFamily="18" charset="0"/>
              </a:rPr>
              <a:t> import </a:t>
            </a:r>
            <a:r>
              <a:rPr lang="en-IN" sz="1500" dirty="0" err="1">
                <a:solidFill>
                  <a:schemeClr val="tx1"/>
                </a:solidFill>
                <a:latin typeface="Times New Roman" panose="02020603050405020304" pitchFamily="18" charset="0"/>
                <a:cs typeface="Times New Roman" panose="02020603050405020304" pitchFamily="18" charset="0"/>
              </a:rPr>
              <a:t>ImageDataGenerator</a:t>
            </a:r>
            <a:endParaRPr lang="en-IN" sz="1500" dirty="0">
              <a:solidFill>
                <a:schemeClr val="tx1"/>
              </a:solidFill>
              <a:latin typeface="Times New Roman" panose="02020603050405020304" pitchFamily="18" charset="0"/>
              <a:cs typeface="Times New Roman" panose="02020603050405020304" pitchFamily="18" charset="0"/>
            </a:endParaRPr>
          </a:p>
          <a:p>
            <a:pPr algn="l"/>
            <a:r>
              <a:rPr lang="en-IN" sz="1500" dirty="0">
                <a:solidFill>
                  <a:schemeClr val="tx1"/>
                </a:solidFill>
                <a:latin typeface="Times New Roman" panose="02020603050405020304" pitchFamily="18" charset="0"/>
                <a:cs typeface="Times New Roman" panose="02020603050405020304" pitchFamily="18" charset="0"/>
              </a:rPr>
              <a:t>from </a:t>
            </a:r>
            <a:r>
              <a:rPr lang="en-IN" sz="1500" dirty="0" err="1">
                <a:solidFill>
                  <a:schemeClr val="tx1"/>
                </a:solidFill>
                <a:latin typeface="Times New Roman" panose="02020603050405020304" pitchFamily="18" charset="0"/>
                <a:cs typeface="Times New Roman" panose="02020603050405020304" pitchFamily="18" charset="0"/>
              </a:rPr>
              <a:t>tensorflow.keras.applications</a:t>
            </a:r>
            <a:r>
              <a:rPr lang="en-IN" sz="1500" dirty="0">
                <a:solidFill>
                  <a:schemeClr val="tx1"/>
                </a:solidFill>
                <a:latin typeface="Times New Roman" panose="02020603050405020304" pitchFamily="18" charset="0"/>
                <a:cs typeface="Times New Roman" panose="02020603050405020304" pitchFamily="18" charset="0"/>
              </a:rPr>
              <a:t> import </a:t>
            </a:r>
            <a:r>
              <a:rPr lang="en-IN" sz="1500" dirty="0" err="1">
                <a:solidFill>
                  <a:schemeClr val="tx1"/>
                </a:solidFill>
                <a:latin typeface="Times New Roman" panose="02020603050405020304" pitchFamily="18" charset="0"/>
                <a:cs typeface="Times New Roman" panose="02020603050405020304" pitchFamily="18" charset="0"/>
              </a:rPr>
              <a:t>Xception</a:t>
            </a:r>
            <a:endParaRPr lang="en-IN" sz="1500" dirty="0">
              <a:solidFill>
                <a:schemeClr val="tx1"/>
              </a:solidFill>
              <a:latin typeface="Times New Roman" panose="02020603050405020304" pitchFamily="18" charset="0"/>
              <a:cs typeface="Times New Roman" panose="02020603050405020304" pitchFamily="18" charset="0"/>
            </a:endParaRPr>
          </a:p>
          <a:p>
            <a:pPr algn="l"/>
            <a:r>
              <a:rPr lang="en-IN" sz="1500" dirty="0">
                <a:solidFill>
                  <a:schemeClr val="tx1"/>
                </a:solidFill>
                <a:latin typeface="Times New Roman" panose="02020603050405020304" pitchFamily="18" charset="0"/>
                <a:cs typeface="Times New Roman" panose="02020603050405020304" pitchFamily="18" charset="0"/>
              </a:rPr>
              <a:t>from </a:t>
            </a:r>
            <a:r>
              <a:rPr lang="en-IN" sz="1500" dirty="0" err="1">
                <a:solidFill>
                  <a:schemeClr val="tx1"/>
                </a:solidFill>
                <a:latin typeface="Times New Roman" panose="02020603050405020304" pitchFamily="18" charset="0"/>
                <a:cs typeface="Times New Roman" panose="02020603050405020304" pitchFamily="18" charset="0"/>
              </a:rPr>
              <a:t>tensorflow.keras.layers</a:t>
            </a:r>
            <a:r>
              <a:rPr lang="en-IN" sz="1500" dirty="0">
                <a:solidFill>
                  <a:schemeClr val="tx1"/>
                </a:solidFill>
                <a:latin typeface="Times New Roman" panose="02020603050405020304" pitchFamily="18" charset="0"/>
                <a:cs typeface="Times New Roman" panose="02020603050405020304" pitchFamily="18" charset="0"/>
              </a:rPr>
              <a:t> import Dense, GlobalAveragePooling2D</a:t>
            </a:r>
          </a:p>
          <a:p>
            <a:pPr algn="l"/>
            <a:r>
              <a:rPr lang="en-IN" sz="1500" dirty="0">
                <a:solidFill>
                  <a:schemeClr val="tx1"/>
                </a:solidFill>
                <a:latin typeface="Times New Roman" panose="02020603050405020304" pitchFamily="18" charset="0"/>
                <a:cs typeface="Times New Roman" panose="02020603050405020304" pitchFamily="18" charset="0"/>
              </a:rPr>
              <a:t>from </a:t>
            </a:r>
            <a:r>
              <a:rPr lang="en-IN" sz="1500" dirty="0" err="1">
                <a:solidFill>
                  <a:schemeClr val="tx1"/>
                </a:solidFill>
                <a:latin typeface="Times New Roman" panose="02020603050405020304" pitchFamily="18" charset="0"/>
                <a:cs typeface="Times New Roman" panose="02020603050405020304" pitchFamily="18" charset="0"/>
              </a:rPr>
              <a:t>tensorflow.keras.models</a:t>
            </a:r>
            <a:r>
              <a:rPr lang="en-IN" sz="1500" dirty="0">
                <a:solidFill>
                  <a:schemeClr val="tx1"/>
                </a:solidFill>
                <a:latin typeface="Times New Roman" panose="02020603050405020304" pitchFamily="18" charset="0"/>
                <a:cs typeface="Times New Roman" panose="02020603050405020304" pitchFamily="18" charset="0"/>
              </a:rPr>
              <a:t> import Model</a:t>
            </a:r>
          </a:p>
          <a:p>
            <a:pPr algn="l"/>
            <a:r>
              <a:rPr lang="en-IN" sz="1500" dirty="0">
                <a:solidFill>
                  <a:schemeClr val="tx1"/>
                </a:solidFill>
                <a:latin typeface="Times New Roman" panose="02020603050405020304" pitchFamily="18" charset="0"/>
                <a:cs typeface="Times New Roman" panose="02020603050405020304" pitchFamily="18" charset="0"/>
              </a:rPr>
              <a:t>from </a:t>
            </a:r>
            <a:r>
              <a:rPr lang="en-IN" sz="1500" dirty="0" err="1">
                <a:solidFill>
                  <a:schemeClr val="tx1"/>
                </a:solidFill>
                <a:latin typeface="Times New Roman" panose="02020603050405020304" pitchFamily="18" charset="0"/>
                <a:cs typeface="Times New Roman" panose="02020603050405020304" pitchFamily="18" charset="0"/>
              </a:rPr>
              <a:t>tensorflow.keras.optimizers</a:t>
            </a:r>
            <a:r>
              <a:rPr lang="en-IN" sz="1500" dirty="0">
                <a:solidFill>
                  <a:schemeClr val="tx1"/>
                </a:solidFill>
                <a:latin typeface="Times New Roman" panose="02020603050405020304" pitchFamily="18" charset="0"/>
                <a:cs typeface="Times New Roman" panose="02020603050405020304" pitchFamily="18" charset="0"/>
              </a:rPr>
              <a:t> import Adam</a:t>
            </a:r>
          </a:p>
          <a:p>
            <a:pPr algn="l"/>
            <a:r>
              <a:rPr lang="en-IN" sz="1500" dirty="0">
                <a:solidFill>
                  <a:schemeClr val="tx1"/>
                </a:solidFill>
                <a:latin typeface="Times New Roman" panose="02020603050405020304" pitchFamily="18" charset="0"/>
                <a:cs typeface="Times New Roman" panose="02020603050405020304" pitchFamily="18" charset="0"/>
              </a:rPr>
              <a:t>from </a:t>
            </a:r>
            <a:r>
              <a:rPr lang="en-IN" sz="1500" dirty="0" err="1">
                <a:solidFill>
                  <a:schemeClr val="tx1"/>
                </a:solidFill>
                <a:latin typeface="Times New Roman" panose="02020603050405020304" pitchFamily="18" charset="0"/>
                <a:cs typeface="Times New Roman" panose="02020603050405020304" pitchFamily="18" charset="0"/>
              </a:rPr>
              <a:t>tensorflow.keras.callbacks</a:t>
            </a:r>
            <a:r>
              <a:rPr lang="en-IN" sz="1500" dirty="0">
                <a:solidFill>
                  <a:schemeClr val="tx1"/>
                </a:solidFill>
                <a:latin typeface="Times New Roman" panose="02020603050405020304" pitchFamily="18" charset="0"/>
                <a:cs typeface="Times New Roman" panose="02020603050405020304" pitchFamily="18" charset="0"/>
              </a:rPr>
              <a:t> import </a:t>
            </a:r>
            <a:r>
              <a:rPr lang="en-IN" sz="1500" dirty="0" err="1">
                <a:solidFill>
                  <a:schemeClr val="tx1"/>
                </a:solidFill>
                <a:latin typeface="Times New Roman" panose="02020603050405020304" pitchFamily="18" charset="0"/>
                <a:cs typeface="Times New Roman" panose="02020603050405020304" pitchFamily="18" charset="0"/>
              </a:rPr>
              <a:t>ModelCheckpoint</a:t>
            </a:r>
            <a:r>
              <a:rPr lang="en-IN" sz="1500" dirty="0">
                <a:solidFill>
                  <a:schemeClr val="tx1"/>
                </a:solidFill>
                <a:latin typeface="Times New Roman" panose="02020603050405020304" pitchFamily="18" charset="0"/>
                <a:cs typeface="Times New Roman" panose="02020603050405020304" pitchFamily="18" charset="0"/>
              </a:rPr>
              <a:t>, </a:t>
            </a:r>
            <a:r>
              <a:rPr lang="en-IN" sz="1500" dirty="0" err="1">
                <a:solidFill>
                  <a:schemeClr val="tx1"/>
                </a:solidFill>
                <a:latin typeface="Times New Roman" panose="02020603050405020304" pitchFamily="18" charset="0"/>
                <a:cs typeface="Times New Roman" panose="02020603050405020304" pitchFamily="18" charset="0"/>
              </a:rPr>
              <a:t>EarlyStopping</a:t>
            </a:r>
            <a:endParaRPr lang="en-IN" sz="1500" dirty="0">
              <a:solidFill>
                <a:schemeClr val="tx1"/>
              </a:solidFill>
              <a:latin typeface="Times New Roman" panose="02020603050405020304" pitchFamily="18" charset="0"/>
              <a:cs typeface="Times New Roman" panose="02020603050405020304" pitchFamily="18" charset="0"/>
            </a:endParaRPr>
          </a:p>
          <a:p>
            <a:pPr algn="l"/>
            <a:r>
              <a:rPr lang="en-US" sz="1500" dirty="0" err="1">
                <a:solidFill>
                  <a:schemeClr val="tx1"/>
                </a:solidFill>
                <a:latin typeface="Times New Roman" panose="02020603050405020304" pitchFamily="18" charset="0"/>
                <a:cs typeface="Times New Roman" panose="02020603050405020304" pitchFamily="18" charset="0"/>
              </a:rPr>
              <a:t>train_dir</a:t>
            </a:r>
            <a:r>
              <a:rPr lang="en-US" sz="1500" dirty="0">
                <a:solidFill>
                  <a:schemeClr val="tx1"/>
                </a:solidFill>
                <a:latin typeface="Times New Roman" panose="02020603050405020304" pitchFamily="18" charset="0"/>
                <a:cs typeface="Times New Roman" panose="02020603050405020304" pitchFamily="18" charset="0"/>
              </a:rPr>
              <a:t> = 'data'  # Your training data directory</a:t>
            </a:r>
          </a:p>
          <a:p>
            <a:pPr algn="l"/>
            <a:r>
              <a:rPr lang="en-IN" sz="1500" dirty="0" err="1">
                <a:solidFill>
                  <a:schemeClr val="tx1"/>
                </a:solidFill>
                <a:latin typeface="Times New Roman" panose="02020603050405020304" pitchFamily="18" charset="0"/>
                <a:cs typeface="Times New Roman" panose="02020603050405020304" pitchFamily="18" charset="0"/>
              </a:rPr>
              <a:t>class_names</a:t>
            </a:r>
            <a:r>
              <a:rPr lang="en-IN" sz="1500" dirty="0">
                <a:solidFill>
                  <a:schemeClr val="tx1"/>
                </a:solidFill>
                <a:latin typeface="Times New Roman" panose="02020603050405020304" pitchFamily="18" charset="0"/>
                <a:cs typeface="Times New Roman" panose="02020603050405020304" pitchFamily="18" charset="0"/>
              </a:rPr>
              <a:t> = sorted(</a:t>
            </a:r>
            <a:r>
              <a:rPr lang="en-IN" sz="1500" dirty="0" err="1">
                <a:solidFill>
                  <a:schemeClr val="tx1"/>
                </a:solidFill>
                <a:latin typeface="Times New Roman" panose="02020603050405020304" pitchFamily="18" charset="0"/>
                <a:cs typeface="Times New Roman" panose="02020603050405020304" pitchFamily="18" charset="0"/>
              </a:rPr>
              <a:t>os.listdir</a:t>
            </a:r>
            <a:r>
              <a:rPr lang="en-IN" sz="1500" dirty="0">
                <a:solidFill>
                  <a:schemeClr val="tx1"/>
                </a:solidFill>
                <a:latin typeface="Times New Roman" panose="02020603050405020304" pitchFamily="18" charset="0"/>
                <a:cs typeface="Times New Roman" panose="02020603050405020304" pitchFamily="18" charset="0"/>
              </a:rPr>
              <a:t>(</a:t>
            </a:r>
            <a:r>
              <a:rPr lang="en-IN" sz="1500" dirty="0" err="1">
                <a:solidFill>
                  <a:schemeClr val="tx1"/>
                </a:solidFill>
                <a:latin typeface="Times New Roman" panose="02020603050405020304" pitchFamily="18" charset="0"/>
                <a:cs typeface="Times New Roman" panose="02020603050405020304" pitchFamily="18" charset="0"/>
              </a:rPr>
              <a:t>train_dir</a:t>
            </a:r>
            <a:r>
              <a:rPr lang="en-IN" sz="1500" dirty="0">
                <a:solidFill>
                  <a:schemeClr val="tx1"/>
                </a:solidFill>
                <a:latin typeface="Times New Roman" panose="02020603050405020304" pitchFamily="18" charset="0"/>
                <a:cs typeface="Times New Roman" panose="02020603050405020304" pitchFamily="18" charset="0"/>
              </a:rPr>
              <a:t>))  # Get class names from folder names</a:t>
            </a:r>
          </a:p>
          <a:p>
            <a:pPr algn="l"/>
            <a:r>
              <a:rPr lang="en-IN" sz="1500" dirty="0" err="1">
                <a:solidFill>
                  <a:schemeClr val="tx1"/>
                </a:solidFill>
                <a:latin typeface="Times New Roman" panose="02020603050405020304" pitchFamily="18" charset="0"/>
                <a:cs typeface="Times New Roman" panose="02020603050405020304" pitchFamily="18" charset="0"/>
              </a:rPr>
              <a:t>label_encoder</a:t>
            </a:r>
            <a:r>
              <a:rPr lang="en-IN" sz="1500" dirty="0">
                <a:solidFill>
                  <a:schemeClr val="tx1"/>
                </a:solidFill>
                <a:latin typeface="Times New Roman" panose="02020603050405020304" pitchFamily="18" charset="0"/>
                <a:cs typeface="Times New Roman" panose="02020603050405020304" pitchFamily="18" charset="0"/>
              </a:rPr>
              <a:t> = </a:t>
            </a:r>
            <a:r>
              <a:rPr lang="en-IN" sz="1500" dirty="0" err="1">
                <a:solidFill>
                  <a:schemeClr val="tx1"/>
                </a:solidFill>
                <a:latin typeface="Times New Roman" panose="02020603050405020304" pitchFamily="18" charset="0"/>
                <a:cs typeface="Times New Roman" panose="02020603050405020304" pitchFamily="18" charset="0"/>
              </a:rPr>
              <a:t>LabelEncoder</a:t>
            </a:r>
            <a:r>
              <a:rPr lang="en-IN" sz="1500" dirty="0">
                <a:solidFill>
                  <a:schemeClr val="tx1"/>
                </a:solidFill>
                <a:latin typeface="Times New Roman" panose="02020603050405020304" pitchFamily="18" charset="0"/>
                <a:cs typeface="Times New Roman" panose="02020603050405020304" pitchFamily="18" charset="0"/>
              </a:rPr>
              <a:t>()</a:t>
            </a:r>
          </a:p>
          <a:p>
            <a:pPr algn="l"/>
            <a:r>
              <a:rPr lang="en-IN" sz="1500" dirty="0" err="1">
                <a:solidFill>
                  <a:schemeClr val="tx1"/>
                </a:solidFill>
                <a:latin typeface="Times New Roman" panose="02020603050405020304" pitchFamily="18" charset="0"/>
                <a:cs typeface="Times New Roman" panose="02020603050405020304" pitchFamily="18" charset="0"/>
              </a:rPr>
              <a:t>label_encoder.fit</a:t>
            </a:r>
            <a:r>
              <a:rPr lang="en-IN" sz="1500" dirty="0">
                <a:solidFill>
                  <a:schemeClr val="tx1"/>
                </a:solidFill>
                <a:latin typeface="Times New Roman" panose="02020603050405020304" pitchFamily="18" charset="0"/>
                <a:cs typeface="Times New Roman" panose="02020603050405020304" pitchFamily="18" charset="0"/>
              </a:rPr>
              <a:t>(</a:t>
            </a:r>
            <a:r>
              <a:rPr lang="en-IN" sz="1500" dirty="0" err="1">
                <a:solidFill>
                  <a:schemeClr val="tx1"/>
                </a:solidFill>
                <a:latin typeface="Times New Roman" panose="02020603050405020304" pitchFamily="18" charset="0"/>
                <a:cs typeface="Times New Roman" panose="02020603050405020304" pitchFamily="18" charset="0"/>
              </a:rPr>
              <a:t>class_names</a:t>
            </a:r>
            <a:r>
              <a:rPr lang="en-IN" sz="1500" dirty="0">
                <a:solidFill>
                  <a:schemeClr val="tx1"/>
                </a:solidFill>
                <a:latin typeface="Times New Roman" panose="02020603050405020304" pitchFamily="18" charset="0"/>
                <a:cs typeface="Times New Roman" panose="02020603050405020304" pitchFamily="18" charset="0"/>
              </a:rPr>
              <a:t>)</a:t>
            </a:r>
          </a:p>
          <a:p>
            <a:pPr algn="l"/>
            <a:r>
              <a:rPr lang="en-IN" sz="1500" dirty="0" err="1">
                <a:solidFill>
                  <a:schemeClr val="tx1"/>
                </a:solidFill>
                <a:latin typeface="Times New Roman" panose="02020603050405020304" pitchFamily="18" charset="0"/>
                <a:cs typeface="Times New Roman" panose="02020603050405020304" pitchFamily="18" charset="0"/>
              </a:rPr>
              <a:t>num_classes</a:t>
            </a:r>
            <a:r>
              <a:rPr lang="en-IN" sz="1500" dirty="0">
                <a:solidFill>
                  <a:schemeClr val="tx1"/>
                </a:solidFill>
                <a:latin typeface="Times New Roman" panose="02020603050405020304" pitchFamily="18" charset="0"/>
                <a:cs typeface="Times New Roman" panose="02020603050405020304" pitchFamily="18" charset="0"/>
              </a:rPr>
              <a:t> = </a:t>
            </a:r>
            <a:r>
              <a:rPr lang="en-IN" sz="1500" dirty="0" err="1">
                <a:solidFill>
                  <a:schemeClr val="tx1"/>
                </a:solidFill>
                <a:latin typeface="Times New Roman" panose="02020603050405020304" pitchFamily="18" charset="0"/>
                <a:cs typeface="Times New Roman" panose="02020603050405020304" pitchFamily="18" charset="0"/>
              </a:rPr>
              <a:t>len</a:t>
            </a:r>
            <a:r>
              <a:rPr lang="en-IN" sz="1500" dirty="0">
                <a:solidFill>
                  <a:schemeClr val="tx1"/>
                </a:solidFill>
                <a:latin typeface="Times New Roman" panose="02020603050405020304" pitchFamily="18" charset="0"/>
                <a:cs typeface="Times New Roman" panose="02020603050405020304" pitchFamily="18" charset="0"/>
              </a:rPr>
              <a:t>(</a:t>
            </a:r>
            <a:r>
              <a:rPr lang="en-IN" sz="1500" dirty="0" err="1">
                <a:solidFill>
                  <a:schemeClr val="tx1"/>
                </a:solidFill>
                <a:latin typeface="Times New Roman" panose="02020603050405020304" pitchFamily="18" charset="0"/>
                <a:cs typeface="Times New Roman" panose="02020603050405020304" pitchFamily="18" charset="0"/>
              </a:rPr>
              <a:t>class_names</a:t>
            </a:r>
            <a:r>
              <a:rPr lang="en-IN" sz="1500" dirty="0">
                <a:solidFill>
                  <a:schemeClr val="tx1"/>
                </a:solidFill>
                <a:latin typeface="Times New Roman" panose="02020603050405020304" pitchFamily="18" charset="0"/>
                <a:cs typeface="Times New Roman" panose="02020603050405020304" pitchFamily="18" charset="0"/>
              </a:rPr>
              <a:t>)</a:t>
            </a:r>
          </a:p>
          <a:p>
            <a:pPr algn="l"/>
            <a:endParaRPr lang="en-IN"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B40B763D-8B32-1915-9CBD-320215B9E9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4208253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D88215-F837-0225-2B5F-BCADFDFD7A52}"/>
              </a:ext>
            </a:extLst>
          </p:cNvPr>
          <p:cNvSpPr>
            <a:spLocks noGrp="1"/>
          </p:cNvSpPr>
          <p:nvPr>
            <p:ph type="ctrTitle"/>
          </p:nvPr>
        </p:nvSpPr>
        <p:spPr>
          <a:xfrm>
            <a:off x="311708" y="98475"/>
            <a:ext cx="8520600" cy="464233"/>
          </a:xfrm>
        </p:spPr>
        <p:txBody>
          <a:bodyPr>
            <a:noAutofit/>
          </a:bodyPr>
          <a:lstStyle/>
          <a:p>
            <a:r>
              <a:rPr lang="en-IN" sz="2200" b="1" dirty="0">
                <a:latin typeface="Times New Roman" panose="02020603050405020304" pitchFamily="18" charset="0"/>
                <a:cs typeface="Times New Roman" panose="02020603050405020304" pitchFamily="18" charset="0"/>
              </a:rPr>
              <a:t>SAMPLE CODING</a:t>
            </a:r>
          </a:p>
        </p:txBody>
      </p:sp>
      <p:sp>
        <p:nvSpPr>
          <p:cNvPr id="3" name="Subtitle 2">
            <a:extLst>
              <a:ext uri="{FF2B5EF4-FFF2-40B4-BE49-F238E27FC236}">
                <a16:creationId xmlns:a16="http://schemas.microsoft.com/office/drawing/2014/main" xmlns="" id="{FF967799-64B5-C76C-3EAD-CDFB2015A8C6}"/>
              </a:ext>
            </a:extLst>
          </p:cNvPr>
          <p:cNvSpPr>
            <a:spLocks noGrp="1"/>
          </p:cNvSpPr>
          <p:nvPr>
            <p:ph type="subTitle" idx="1"/>
          </p:nvPr>
        </p:nvSpPr>
        <p:spPr>
          <a:xfrm>
            <a:off x="311700" y="562708"/>
            <a:ext cx="8520600" cy="4375052"/>
          </a:xfrm>
        </p:spPr>
        <p:txBody>
          <a:bodyPr>
            <a:noAutofit/>
          </a:bodyPr>
          <a:lstStyle/>
          <a:p>
            <a:pPr algn="l"/>
            <a:r>
              <a:rPr lang="en-IN" sz="1500" dirty="0" err="1">
                <a:solidFill>
                  <a:schemeClr val="tx1"/>
                </a:solidFill>
                <a:latin typeface="Times New Roman" panose="02020603050405020304" pitchFamily="18" charset="0"/>
                <a:cs typeface="Times New Roman" panose="02020603050405020304" pitchFamily="18" charset="0"/>
              </a:rPr>
              <a:t>train_datagen</a:t>
            </a:r>
            <a:r>
              <a:rPr lang="en-IN" sz="1500" dirty="0">
                <a:solidFill>
                  <a:schemeClr val="tx1"/>
                </a:solidFill>
                <a:latin typeface="Times New Roman" panose="02020603050405020304" pitchFamily="18" charset="0"/>
                <a:cs typeface="Times New Roman" panose="02020603050405020304" pitchFamily="18" charset="0"/>
              </a:rPr>
              <a:t> = </a:t>
            </a:r>
            <a:r>
              <a:rPr lang="en-IN" sz="1500" dirty="0" err="1">
                <a:solidFill>
                  <a:schemeClr val="tx1"/>
                </a:solidFill>
                <a:latin typeface="Times New Roman" panose="02020603050405020304" pitchFamily="18" charset="0"/>
                <a:cs typeface="Times New Roman" panose="02020603050405020304" pitchFamily="18" charset="0"/>
              </a:rPr>
              <a:t>ImageDataGenerator</a:t>
            </a:r>
            <a:r>
              <a:rPr lang="en-IN" sz="1500" dirty="0">
                <a:solidFill>
                  <a:schemeClr val="tx1"/>
                </a:solidFill>
                <a:latin typeface="Times New Roman" panose="02020603050405020304" pitchFamily="18" charset="0"/>
                <a:cs typeface="Times New Roman" panose="02020603050405020304" pitchFamily="18" charset="0"/>
              </a:rPr>
              <a:t>(</a:t>
            </a:r>
          </a:p>
          <a:p>
            <a:pPr algn="l"/>
            <a:r>
              <a:rPr lang="en-IN" sz="1500" dirty="0">
                <a:solidFill>
                  <a:schemeClr val="tx1"/>
                </a:solidFill>
                <a:latin typeface="Times New Roman" panose="02020603050405020304" pitchFamily="18" charset="0"/>
                <a:cs typeface="Times New Roman" panose="02020603050405020304" pitchFamily="18" charset="0"/>
              </a:rPr>
              <a:t>    rescale=1.0/255,</a:t>
            </a:r>
          </a:p>
          <a:p>
            <a:pPr algn="l"/>
            <a:r>
              <a:rPr lang="en-IN" sz="1500" dirty="0">
                <a:solidFill>
                  <a:schemeClr val="tx1"/>
                </a:solidFill>
                <a:latin typeface="Times New Roman" panose="02020603050405020304" pitchFamily="18" charset="0"/>
                <a:cs typeface="Times New Roman" panose="02020603050405020304" pitchFamily="18" charset="0"/>
              </a:rPr>
              <a:t>    </a:t>
            </a:r>
            <a:r>
              <a:rPr lang="en-IN" sz="1500" dirty="0" err="1">
                <a:solidFill>
                  <a:schemeClr val="tx1"/>
                </a:solidFill>
                <a:latin typeface="Times New Roman" panose="02020603050405020304" pitchFamily="18" charset="0"/>
                <a:cs typeface="Times New Roman" panose="02020603050405020304" pitchFamily="18" charset="0"/>
              </a:rPr>
              <a:t>rotation_range</a:t>
            </a:r>
            <a:r>
              <a:rPr lang="en-IN" sz="1500" dirty="0">
                <a:solidFill>
                  <a:schemeClr val="tx1"/>
                </a:solidFill>
                <a:latin typeface="Times New Roman" panose="02020603050405020304" pitchFamily="18" charset="0"/>
                <a:cs typeface="Times New Roman" panose="02020603050405020304" pitchFamily="18" charset="0"/>
              </a:rPr>
              <a:t>=20,</a:t>
            </a:r>
          </a:p>
          <a:p>
            <a:pPr algn="l"/>
            <a:r>
              <a:rPr lang="en-IN" sz="1500" dirty="0">
                <a:solidFill>
                  <a:schemeClr val="tx1"/>
                </a:solidFill>
                <a:latin typeface="Times New Roman" panose="02020603050405020304" pitchFamily="18" charset="0"/>
                <a:cs typeface="Times New Roman" panose="02020603050405020304" pitchFamily="18" charset="0"/>
              </a:rPr>
              <a:t>    </a:t>
            </a:r>
            <a:r>
              <a:rPr lang="en-IN" sz="1500" dirty="0" err="1">
                <a:solidFill>
                  <a:schemeClr val="tx1"/>
                </a:solidFill>
                <a:latin typeface="Times New Roman" panose="02020603050405020304" pitchFamily="18" charset="0"/>
                <a:cs typeface="Times New Roman" panose="02020603050405020304" pitchFamily="18" charset="0"/>
              </a:rPr>
              <a:t>width_shift_range</a:t>
            </a:r>
            <a:r>
              <a:rPr lang="en-IN" sz="1500" dirty="0">
                <a:solidFill>
                  <a:schemeClr val="tx1"/>
                </a:solidFill>
                <a:latin typeface="Times New Roman" panose="02020603050405020304" pitchFamily="18" charset="0"/>
                <a:cs typeface="Times New Roman" panose="02020603050405020304" pitchFamily="18" charset="0"/>
              </a:rPr>
              <a:t>=0.2,</a:t>
            </a:r>
          </a:p>
          <a:p>
            <a:pPr algn="l"/>
            <a:r>
              <a:rPr lang="en-IN" sz="1500" dirty="0">
                <a:solidFill>
                  <a:schemeClr val="tx1"/>
                </a:solidFill>
                <a:latin typeface="Times New Roman" panose="02020603050405020304" pitchFamily="18" charset="0"/>
                <a:cs typeface="Times New Roman" panose="02020603050405020304" pitchFamily="18" charset="0"/>
              </a:rPr>
              <a:t>    </a:t>
            </a:r>
            <a:r>
              <a:rPr lang="en-IN" sz="1500" dirty="0" err="1">
                <a:solidFill>
                  <a:schemeClr val="tx1"/>
                </a:solidFill>
                <a:latin typeface="Times New Roman" panose="02020603050405020304" pitchFamily="18" charset="0"/>
                <a:cs typeface="Times New Roman" panose="02020603050405020304" pitchFamily="18" charset="0"/>
              </a:rPr>
              <a:t>height_shift_range</a:t>
            </a:r>
            <a:r>
              <a:rPr lang="en-IN" sz="1500" dirty="0">
                <a:solidFill>
                  <a:schemeClr val="tx1"/>
                </a:solidFill>
                <a:latin typeface="Times New Roman" panose="02020603050405020304" pitchFamily="18" charset="0"/>
                <a:cs typeface="Times New Roman" panose="02020603050405020304" pitchFamily="18" charset="0"/>
              </a:rPr>
              <a:t>=0.2,</a:t>
            </a:r>
          </a:p>
          <a:p>
            <a:pPr algn="l"/>
            <a:r>
              <a:rPr lang="en-IN" sz="1500" dirty="0">
                <a:solidFill>
                  <a:schemeClr val="tx1"/>
                </a:solidFill>
                <a:latin typeface="Times New Roman" panose="02020603050405020304" pitchFamily="18" charset="0"/>
                <a:cs typeface="Times New Roman" panose="02020603050405020304" pitchFamily="18" charset="0"/>
              </a:rPr>
              <a:t>    </a:t>
            </a:r>
            <a:r>
              <a:rPr lang="en-IN" sz="1500" dirty="0" err="1">
                <a:solidFill>
                  <a:schemeClr val="tx1"/>
                </a:solidFill>
                <a:latin typeface="Times New Roman" panose="02020603050405020304" pitchFamily="18" charset="0"/>
                <a:cs typeface="Times New Roman" panose="02020603050405020304" pitchFamily="18" charset="0"/>
              </a:rPr>
              <a:t>shear_range</a:t>
            </a:r>
            <a:r>
              <a:rPr lang="en-IN" sz="1500" dirty="0">
                <a:solidFill>
                  <a:schemeClr val="tx1"/>
                </a:solidFill>
                <a:latin typeface="Times New Roman" panose="02020603050405020304" pitchFamily="18" charset="0"/>
                <a:cs typeface="Times New Roman" panose="02020603050405020304" pitchFamily="18" charset="0"/>
              </a:rPr>
              <a:t>=0.2,</a:t>
            </a:r>
          </a:p>
          <a:p>
            <a:pPr algn="l"/>
            <a:r>
              <a:rPr lang="en-IN" sz="1500" dirty="0">
                <a:solidFill>
                  <a:schemeClr val="tx1"/>
                </a:solidFill>
                <a:latin typeface="Times New Roman" panose="02020603050405020304" pitchFamily="18" charset="0"/>
                <a:cs typeface="Times New Roman" panose="02020603050405020304" pitchFamily="18" charset="0"/>
              </a:rPr>
              <a:t>    </a:t>
            </a:r>
            <a:r>
              <a:rPr lang="en-IN" sz="1500" dirty="0" err="1">
                <a:solidFill>
                  <a:schemeClr val="tx1"/>
                </a:solidFill>
                <a:latin typeface="Times New Roman" panose="02020603050405020304" pitchFamily="18" charset="0"/>
                <a:cs typeface="Times New Roman" panose="02020603050405020304" pitchFamily="18" charset="0"/>
              </a:rPr>
              <a:t>zoom_range</a:t>
            </a:r>
            <a:r>
              <a:rPr lang="en-IN" sz="1500" dirty="0">
                <a:solidFill>
                  <a:schemeClr val="tx1"/>
                </a:solidFill>
                <a:latin typeface="Times New Roman" panose="02020603050405020304" pitchFamily="18" charset="0"/>
                <a:cs typeface="Times New Roman" panose="02020603050405020304" pitchFamily="18" charset="0"/>
              </a:rPr>
              <a:t>=0.2,</a:t>
            </a:r>
          </a:p>
          <a:p>
            <a:pPr algn="l"/>
            <a:r>
              <a:rPr lang="en-IN" sz="1500" dirty="0">
                <a:solidFill>
                  <a:schemeClr val="tx1"/>
                </a:solidFill>
                <a:latin typeface="Times New Roman" panose="02020603050405020304" pitchFamily="18" charset="0"/>
                <a:cs typeface="Times New Roman" panose="02020603050405020304" pitchFamily="18" charset="0"/>
              </a:rPr>
              <a:t>    </a:t>
            </a:r>
            <a:r>
              <a:rPr lang="en-IN" sz="1500" dirty="0" err="1">
                <a:solidFill>
                  <a:schemeClr val="tx1"/>
                </a:solidFill>
                <a:latin typeface="Times New Roman" panose="02020603050405020304" pitchFamily="18" charset="0"/>
                <a:cs typeface="Times New Roman" panose="02020603050405020304" pitchFamily="18" charset="0"/>
              </a:rPr>
              <a:t>horizontal_flip</a:t>
            </a:r>
            <a:r>
              <a:rPr lang="en-IN" sz="1500" dirty="0">
                <a:solidFill>
                  <a:schemeClr val="tx1"/>
                </a:solidFill>
                <a:latin typeface="Times New Roman" panose="02020603050405020304" pitchFamily="18" charset="0"/>
                <a:cs typeface="Times New Roman" panose="02020603050405020304" pitchFamily="18" charset="0"/>
              </a:rPr>
              <a:t>=True,</a:t>
            </a:r>
          </a:p>
          <a:p>
            <a:pPr algn="l"/>
            <a:r>
              <a:rPr lang="en-IN" sz="1500" dirty="0">
                <a:solidFill>
                  <a:schemeClr val="tx1"/>
                </a:solidFill>
                <a:latin typeface="Times New Roman" panose="02020603050405020304" pitchFamily="18" charset="0"/>
                <a:cs typeface="Times New Roman" panose="02020603050405020304" pitchFamily="18" charset="0"/>
              </a:rPr>
              <a:t>    </a:t>
            </a:r>
            <a:r>
              <a:rPr lang="en-IN" sz="1500" dirty="0" err="1">
                <a:solidFill>
                  <a:schemeClr val="tx1"/>
                </a:solidFill>
                <a:latin typeface="Times New Roman" panose="02020603050405020304" pitchFamily="18" charset="0"/>
                <a:cs typeface="Times New Roman" panose="02020603050405020304" pitchFamily="18" charset="0"/>
              </a:rPr>
              <a:t>fill_mode</a:t>
            </a:r>
            <a:r>
              <a:rPr lang="en-IN" sz="1500" dirty="0">
                <a:solidFill>
                  <a:schemeClr val="tx1"/>
                </a:solidFill>
                <a:latin typeface="Times New Roman" panose="02020603050405020304" pitchFamily="18" charset="0"/>
                <a:cs typeface="Times New Roman" panose="02020603050405020304" pitchFamily="18" charset="0"/>
              </a:rPr>
              <a:t>='nearest'</a:t>
            </a:r>
          </a:p>
          <a:p>
            <a:pPr algn="l"/>
            <a:r>
              <a:rPr lang="en-IN" sz="1500" dirty="0">
                <a:solidFill>
                  <a:schemeClr val="tx1"/>
                </a:solidFill>
                <a:latin typeface="Times New Roman" panose="02020603050405020304" pitchFamily="18" charset="0"/>
                <a:cs typeface="Times New Roman" panose="02020603050405020304" pitchFamily="18" charset="0"/>
              </a:rPr>
              <a:t>)</a:t>
            </a:r>
          </a:p>
          <a:p>
            <a:pPr algn="l"/>
            <a:r>
              <a:rPr lang="en-IN" sz="1500" dirty="0" err="1">
                <a:solidFill>
                  <a:schemeClr val="tx1"/>
                </a:solidFill>
                <a:latin typeface="Times New Roman" panose="02020603050405020304" pitchFamily="18" charset="0"/>
                <a:cs typeface="Times New Roman" panose="02020603050405020304" pitchFamily="18" charset="0"/>
              </a:rPr>
              <a:t>train_generator</a:t>
            </a:r>
            <a:r>
              <a:rPr lang="en-IN" sz="1500" dirty="0">
                <a:solidFill>
                  <a:schemeClr val="tx1"/>
                </a:solidFill>
                <a:latin typeface="Times New Roman" panose="02020603050405020304" pitchFamily="18" charset="0"/>
                <a:cs typeface="Times New Roman" panose="02020603050405020304" pitchFamily="18" charset="0"/>
              </a:rPr>
              <a:t> = </a:t>
            </a:r>
            <a:r>
              <a:rPr lang="en-IN" sz="1500" dirty="0" err="1">
                <a:solidFill>
                  <a:schemeClr val="tx1"/>
                </a:solidFill>
                <a:latin typeface="Times New Roman" panose="02020603050405020304" pitchFamily="18" charset="0"/>
                <a:cs typeface="Times New Roman" panose="02020603050405020304" pitchFamily="18" charset="0"/>
              </a:rPr>
              <a:t>train_datagen.flow_from_directory</a:t>
            </a:r>
            <a:r>
              <a:rPr lang="en-IN" sz="1500" dirty="0">
                <a:solidFill>
                  <a:schemeClr val="tx1"/>
                </a:solidFill>
                <a:latin typeface="Times New Roman" panose="02020603050405020304" pitchFamily="18" charset="0"/>
                <a:cs typeface="Times New Roman" panose="02020603050405020304" pitchFamily="18" charset="0"/>
              </a:rPr>
              <a:t>(</a:t>
            </a:r>
          </a:p>
          <a:p>
            <a:pPr algn="l"/>
            <a:r>
              <a:rPr lang="en-IN" sz="1500" dirty="0">
                <a:solidFill>
                  <a:schemeClr val="tx1"/>
                </a:solidFill>
                <a:latin typeface="Times New Roman" panose="02020603050405020304" pitchFamily="18" charset="0"/>
                <a:cs typeface="Times New Roman" panose="02020603050405020304" pitchFamily="18" charset="0"/>
              </a:rPr>
              <a:t>    </a:t>
            </a:r>
            <a:r>
              <a:rPr lang="en-IN" sz="1500" dirty="0" err="1">
                <a:solidFill>
                  <a:schemeClr val="tx1"/>
                </a:solidFill>
                <a:latin typeface="Times New Roman" panose="02020603050405020304" pitchFamily="18" charset="0"/>
                <a:cs typeface="Times New Roman" panose="02020603050405020304" pitchFamily="18" charset="0"/>
              </a:rPr>
              <a:t>train_dir</a:t>
            </a:r>
            <a:r>
              <a:rPr lang="en-IN" sz="1500" dirty="0">
                <a:solidFill>
                  <a:schemeClr val="tx1"/>
                </a:solidFill>
                <a:latin typeface="Times New Roman" panose="02020603050405020304" pitchFamily="18" charset="0"/>
                <a:cs typeface="Times New Roman" panose="02020603050405020304" pitchFamily="18" charset="0"/>
              </a:rPr>
              <a:t>,</a:t>
            </a:r>
          </a:p>
          <a:p>
            <a:pPr algn="l"/>
            <a:r>
              <a:rPr lang="en-IN" sz="1500" dirty="0">
                <a:solidFill>
                  <a:schemeClr val="tx1"/>
                </a:solidFill>
                <a:latin typeface="Times New Roman" panose="02020603050405020304" pitchFamily="18" charset="0"/>
                <a:cs typeface="Times New Roman" panose="02020603050405020304" pitchFamily="18" charset="0"/>
              </a:rPr>
              <a:t>    </a:t>
            </a:r>
            <a:r>
              <a:rPr lang="en-IN" sz="1500" dirty="0" err="1">
                <a:solidFill>
                  <a:schemeClr val="tx1"/>
                </a:solidFill>
                <a:latin typeface="Times New Roman" panose="02020603050405020304" pitchFamily="18" charset="0"/>
                <a:cs typeface="Times New Roman" panose="02020603050405020304" pitchFamily="18" charset="0"/>
              </a:rPr>
              <a:t>target_size</a:t>
            </a:r>
            <a:r>
              <a:rPr lang="en-IN" sz="1500" dirty="0">
                <a:solidFill>
                  <a:schemeClr val="tx1"/>
                </a:solidFill>
                <a:latin typeface="Times New Roman" panose="02020603050405020304" pitchFamily="18" charset="0"/>
                <a:cs typeface="Times New Roman" panose="02020603050405020304" pitchFamily="18" charset="0"/>
              </a:rPr>
              <a:t>=(299, 299),  # Resize for </a:t>
            </a:r>
            <a:r>
              <a:rPr lang="en-IN" sz="1500" dirty="0" err="1">
                <a:solidFill>
                  <a:schemeClr val="tx1"/>
                </a:solidFill>
                <a:latin typeface="Times New Roman" panose="02020603050405020304" pitchFamily="18" charset="0"/>
                <a:cs typeface="Times New Roman" panose="02020603050405020304" pitchFamily="18" charset="0"/>
              </a:rPr>
              <a:t>Xception</a:t>
            </a:r>
            <a:r>
              <a:rPr lang="en-IN" sz="1500" dirty="0">
                <a:solidFill>
                  <a:schemeClr val="tx1"/>
                </a:solidFill>
                <a:latin typeface="Times New Roman" panose="02020603050405020304" pitchFamily="18" charset="0"/>
                <a:cs typeface="Times New Roman" panose="02020603050405020304" pitchFamily="18" charset="0"/>
              </a:rPr>
              <a:t> input</a:t>
            </a:r>
          </a:p>
          <a:p>
            <a:pPr algn="l"/>
            <a:r>
              <a:rPr lang="en-IN" sz="1500" dirty="0">
                <a:solidFill>
                  <a:schemeClr val="tx1"/>
                </a:solidFill>
                <a:latin typeface="Times New Roman" panose="02020603050405020304" pitchFamily="18" charset="0"/>
                <a:cs typeface="Times New Roman" panose="02020603050405020304" pitchFamily="18" charset="0"/>
              </a:rPr>
              <a:t>    </a:t>
            </a:r>
            <a:r>
              <a:rPr lang="en-IN" sz="1500" dirty="0" err="1">
                <a:solidFill>
                  <a:schemeClr val="tx1"/>
                </a:solidFill>
                <a:latin typeface="Times New Roman" panose="02020603050405020304" pitchFamily="18" charset="0"/>
                <a:cs typeface="Times New Roman" panose="02020603050405020304" pitchFamily="18" charset="0"/>
              </a:rPr>
              <a:t>batch_size</a:t>
            </a:r>
            <a:r>
              <a:rPr lang="en-IN" sz="1500" dirty="0">
                <a:solidFill>
                  <a:schemeClr val="tx1"/>
                </a:solidFill>
                <a:latin typeface="Times New Roman" panose="02020603050405020304" pitchFamily="18" charset="0"/>
                <a:cs typeface="Times New Roman" panose="02020603050405020304" pitchFamily="18" charset="0"/>
              </a:rPr>
              <a:t>=32,</a:t>
            </a:r>
          </a:p>
          <a:p>
            <a:pPr algn="l"/>
            <a:r>
              <a:rPr lang="en-IN" sz="1500" dirty="0">
                <a:solidFill>
                  <a:schemeClr val="tx1"/>
                </a:solidFill>
                <a:latin typeface="Times New Roman" panose="02020603050405020304" pitchFamily="18" charset="0"/>
                <a:cs typeface="Times New Roman" panose="02020603050405020304" pitchFamily="18" charset="0"/>
              </a:rPr>
              <a:t>    </a:t>
            </a:r>
            <a:r>
              <a:rPr lang="en-IN" sz="1500" dirty="0" err="1">
                <a:solidFill>
                  <a:schemeClr val="tx1"/>
                </a:solidFill>
                <a:latin typeface="Times New Roman" panose="02020603050405020304" pitchFamily="18" charset="0"/>
                <a:cs typeface="Times New Roman" panose="02020603050405020304" pitchFamily="18" charset="0"/>
              </a:rPr>
              <a:t>class_mode</a:t>
            </a:r>
            <a:r>
              <a:rPr lang="en-IN" sz="1500" dirty="0">
                <a:solidFill>
                  <a:schemeClr val="tx1"/>
                </a:solidFill>
                <a:latin typeface="Times New Roman" panose="02020603050405020304" pitchFamily="18" charset="0"/>
                <a:cs typeface="Times New Roman" panose="02020603050405020304" pitchFamily="18" charset="0"/>
              </a:rPr>
              <a:t>='categorical'</a:t>
            </a:r>
          </a:p>
          <a:p>
            <a:pPr algn="l"/>
            <a:r>
              <a:rPr lang="en-IN" sz="1500" dirty="0">
                <a:solidFill>
                  <a:schemeClr val="tx1"/>
                </a:solidFill>
                <a:latin typeface="Times New Roman" panose="02020603050405020304" pitchFamily="18" charset="0"/>
                <a:cs typeface="Times New Roman" panose="02020603050405020304" pitchFamily="18" charset="0"/>
              </a:rPr>
              <a:t>)</a:t>
            </a:r>
          </a:p>
          <a:p>
            <a:pPr algn="l"/>
            <a:endParaRPr lang="en-IN"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EAB3F0F9-CD79-058F-52BF-E738B19B48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1161034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EB8796-9B0E-4B9B-71E9-083A8AF2B606}"/>
              </a:ext>
            </a:extLst>
          </p:cNvPr>
          <p:cNvSpPr>
            <a:spLocks noGrp="1"/>
          </p:cNvSpPr>
          <p:nvPr>
            <p:ph type="ctrTitle"/>
          </p:nvPr>
        </p:nvSpPr>
        <p:spPr>
          <a:xfrm>
            <a:off x="311700" y="208871"/>
            <a:ext cx="8520600" cy="382555"/>
          </a:xfrm>
        </p:spPr>
        <p:txBody>
          <a:bodyPr>
            <a:noAutofit/>
          </a:bodyPr>
          <a:lstStyle/>
          <a:p>
            <a:r>
              <a:rPr lang="en-IN" sz="2200" b="1" dirty="0">
                <a:latin typeface="Times New Roman" panose="02020603050405020304" pitchFamily="18" charset="0"/>
                <a:cs typeface="Times New Roman" panose="02020603050405020304" pitchFamily="18" charset="0"/>
              </a:rPr>
              <a:t>SAMPLE CODING</a:t>
            </a:r>
          </a:p>
        </p:txBody>
      </p:sp>
      <p:sp>
        <p:nvSpPr>
          <p:cNvPr id="3" name="Subtitle 2">
            <a:extLst>
              <a:ext uri="{FF2B5EF4-FFF2-40B4-BE49-F238E27FC236}">
                <a16:creationId xmlns:a16="http://schemas.microsoft.com/office/drawing/2014/main" xmlns="" id="{5E475102-8723-C509-1F87-F9A6A72971E4}"/>
              </a:ext>
            </a:extLst>
          </p:cNvPr>
          <p:cNvSpPr>
            <a:spLocks noGrp="1"/>
          </p:cNvSpPr>
          <p:nvPr>
            <p:ph type="subTitle" idx="1"/>
          </p:nvPr>
        </p:nvSpPr>
        <p:spPr>
          <a:xfrm>
            <a:off x="311700" y="684772"/>
            <a:ext cx="8520600" cy="4637314"/>
          </a:xfrm>
        </p:spPr>
        <p:txBody>
          <a:bodyPr>
            <a:normAutofit/>
          </a:bodyPr>
          <a:lstStyle/>
          <a:p>
            <a:pPr algn="l"/>
            <a:r>
              <a:rPr lang="en-IN" sz="1400" dirty="0">
                <a:solidFill>
                  <a:schemeClr val="tx1"/>
                </a:solidFill>
                <a:latin typeface="Times New Roman" panose="02020603050405020304" pitchFamily="18" charset="0"/>
                <a:cs typeface="Times New Roman" panose="02020603050405020304" pitchFamily="18" charset="0"/>
              </a:rPr>
              <a:t>def </a:t>
            </a:r>
            <a:r>
              <a:rPr lang="en-IN" sz="1400" dirty="0" err="1">
                <a:solidFill>
                  <a:schemeClr val="tx1"/>
                </a:solidFill>
                <a:latin typeface="Times New Roman" panose="02020603050405020304" pitchFamily="18" charset="0"/>
                <a:cs typeface="Times New Roman" panose="02020603050405020304" pitchFamily="18" charset="0"/>
              </a:rPr>
              <a:t>build_xception_model</a:t>
            </a:r>
            <a:r>
              <a:rPr lang="en-IN" sz="1400" dirty="0">
                <a:solidFill>
                  <a:schemeClr val="tx1"/>
                </a:solidFill>
                <a:latin typeface="Times New Roman" panose="02020603050405020304" pitchFamily="18" charset="0"/>
                <a:cs typeface="Times New Roman" panose="02020603050405020304" pitchFamily="18" charset="0"/>
              </a:rPr>
              <a:t>():</a:t>
            </a:r>
          </a:p>
          <a:p>
            <a:pPr algn="l"/>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a:solidFill>
                  <a:schemeClr val="tx1"/>
                </a:solidFill>
                <a:latin typeface="Times New Roman" panose="02020603050405020304" pitchFamily="18" charset="0"/>
                <a:cs typeface="Times New Roman" panose="02020603050405020304" pitchFamily="18" charset="0"/>
              </a:rPr>
              <a:t>base_model</a:t>
            </a:r>
            <a:r>
              <a:rPr lang="en-IN" sz="1400" dirty="0">
                <a:solidFill>
                  <a:schemeClr val="tx1"/>
                </a:solidFill>
                <a:latin typeface="Times New Roman" panose="02020603050405020304" pitchFamily="18" charset="0"/>
                <a:cs typeface="Times New Roman" panose="02020603050405020304" pitchFamily="18" charset="0"/>
              </a:rPr>
              <a:t> = </a:t>
            </a:r>
            <a:r>
              <a:rPr lang="en-IN" sz="1400" dirty="0" err="1">
                <a:solidFill>
                  <a:schemeClr val="tx1"/>
                </a:solidFill>
                <a:latin typeface="Times New Roman" panose="02020603050405020304" pitchFamily="18" charset="0"/>
                <a:cs typeface="Times New Roman" panose="02020603050405020304" pitchFamily="18" charset="0"/>
              </a:rPr>
              <a:t>Xception</a:t>
            </a:r>
            <a:r>
              <a:rPr lang="en-IN" sz="1400" dirty="0">
                <a:solidFill>
                  <a:schemeClr val="tx1"/>
                </a:solidFill>
                <a:latin typeface="Times New Roman" panose="02020603050405020304" pitchFamily="18" charset="0"/>
                <a:cs typeface="Times New Roman" panose="02020603050405020304" pitchFamily="18" charset="0"/>
              </a:rPr>
              <a:t>(weights='</a:t>
            </a:r>
            <a:r>
              <a:rPr lang="en-IN" sz="1400" dirty="0" err="1">
                <a:solidFill>
                  <a:schemeClr val="tx1"/>
                </a:solidFill>
                <a:latin typeface="Times New Roman" panose="02020603050405020304" pitchFamily="18" charset="0"/>
                <a:cs typeface="Times New Roman" panose="02020603050405020304" pitchFamily="18" charset="0"/>
              </a:rPr>
              <a:t>imagenet</a:t>
            </a:r>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a:solidFill>
                  <a:schemeClr val="tx1"/>
                </a:solidFill>
                <a:latin typeface="Times New Roman" panose="02020603050405020304" pitchFamily="18" charset="0"/>
                <a:cs typeface="Times New Roman" panose="02020603050405020304" pitchFamily="18" charset="0"/>
              </a:rPr>
              <a:t>include_top</a:t>
            </a:r>
            <a:r>
              <a:rPr lang="en-IN" sz="1400" dirty="0">
                <a:solidFill>
                  <a:schemeClr val="tx1"/>
                </a:solidFill>
                <a:latin typeface="Times New Roman" panose="02020603050405020304" pitchFamily="18" charset="0"/>
                <a:cs typeface="Times New Roman" panose="02020603050405020304" pitchFamily="18" charset="0"/>
              </a:rPr>
              <a:t>=False, </a:t>
            </a:r>
            <a:r>
              <a:rPr lang="en-IN" sz="1400" dirty="0" err="1">
                <a:solidFill>
                  <a:schemeClr val="tx1"/>
                </a:solidFill>
                <a:latin typeface="Times New Roman" panose="02020603050405020304" pitchFamily="18" charset="0"/>
                <a:cs typeface="Times New Roman" panose="02020603050405020304" pitchFamily="18" charset="0"/>
              </a:rPr>
              <a:t>input_shape</a:t>
            </a:r>
            <a:r>
              <a:rPr lang="en-IN" sz="1400" dirty="0">
                <a:solidFill>
                  <a:schemeClr val="tx1"/>
                </a:solidFill>
                <a:latin typeface="Times New Roman" panose="02020603050405020304" pitchFamily="18" charset="0"/>
                <a:cs typeface="Times New Roman" panose="02020603050405020304" pitchFamily="18" charset="0"/>
              </a:rPr>
              <a:t>=(299, 299, 3))</a:t>
            </a:r>
          </a:p>
          <a:p>
            <a:pPr algn="l"/>
            <a:r>
              <a:rPr lang="en-IN" sz="1400" dirty="0">
                <a:solidFill>
                  <a:schemeClr val="tx1"/>
                </a:solidFill>
                <a:latin typeface="Times New Roman" panose="02020603050405020304" pitchFamily="18" charset="0"/>
                <a:cs typeface="Times New Roman" panose="02020603050405020304" pitchFamily="18" charset="0"/>
              </a:rPr>
              <a:t>    x = </a:t>
            </a:r>
            <a:r>
              <a:rPr lang="en-IN" sz="1400" dirty="0" err="1">
                <a:solidFill>
                  <a:schemeClr val="tx1"/>
                </a:solidFill>
                <a:latin typeface="Times New Roman" panose="02020603050405020304" pitchFamily="18" charset="0"/>
                <a:cs typeface="Times New Roman" panose="02020603050405020304" pitchFamily="18" charset="0"/>
              </a:rPr>
              <a:t>base_model.output</a:t>
            </a:r>
            <a:endParaRPr lang="en-IN" sz="1400" dirty="0">
              <a:solidFill>
                <a:schemeClr val="tx1"/>
              </a:solidFill>
              <a:latin typeface="Times New Roman" panose="02020603050405020304" pitchFamily="18" charset="0"/>
              <a:cs typeface="Times New Roman" panose="02020603050405020304" pitchFamily="18" charset="0"/>
            </a:endParaRPr>
          </a:p>
          <a:p>
            <a:pPr algn="l"/>
            <a:r>
              <a:rPr lang="en-IN" sz="1400" dirty="0">
                <a:solidFill>
                  <a:schemeClr val="tx1"/>
                </a:solidFill>
                <a:latin typeface="Times New Roman" panose="02020603050405020304" pitchFamily="18" charset="0"/>
                <a:cs typeface="Times New Roman" panose="02020603050405020304" pitchFamily="18" charset="0"/>
              </a:rPr>
              <a:t>    x = GlobalAveragePooling2D()(x)</a:t>
            </a:r>
          </a:p>
          <a:p>
            <a:pPr algn="l"/>
            <a:r>
              <a:rPr lang="en-IN" sz="1400" dirty="0">
                <a:solidFill>
                  <a:schemeClr val="tx1"/>
                </a:solidFill>
                <a:latin typeface="Times New Roman" panose="02020603050405020304" pitchFamily="18" charset="0"/>
                <a:cs typeface="Times New Roman" panose="02020603050405020304" pitchFamily="18" charset="0"/>
              </a:rPr>
              <a:t>    x = Dense(1024, activation='</a:t>
            </a:r>
            <a:r>
              <a:rPr lang="en-IN" sz="1400" dirty="0" err="1">
                <a:solidFill>
                  <a:schemeClr val="tx1"/>
                </a:solidFill>
                <a:latin typeface="Times New Roman" panose="02020603050405020304" pitchFamily="18" charset="0"/>
                <a:cs typeface="Times New Roman" panose="02020603050405020304" pitchFamily="18" charset="0"/>
              </a:rPr>
              <a:t>relu</a:t>
            </a:r>
            <a:r>
              <a:rPr lang="en-IN" sz="1400" dirty="0">
                <a:solidFill>
                  <a:schemeClr val="tx1"/>
                </a:solidFill>
                <a:latin typeface="Times New Roman" panose="02020603050405020304" pitchFamily="18" charset="0"/>
                <a:cs typeface="Times New Roman" panose="02020603050405020304" pitchFamily="18" charset="0"/>
              </a:rPr>
              <a:t>')(x)</a:t>
            </a:r>
          </a:p>
          <a:p>
            <a:pPr algn="l"/>
            <a:r>
              <a:rPr lang="en-IN" sz="1400" dirty="0">
                <a:solidFill>
                  <a:schemeClr val="tx1"/>
                </a:solidFill>
                <a:latin typeface="Times New Roman" panose="02020603050405020304" pitchFamily="18" charset="0"/>
                <a:cs typeface="Times New Roman" panose="02020603050405020304" pitchFamily="18" charset="0"/>
              </a:rPr>
              <a:t>    predictions = Dense(</a:t>
            </a:r>
            <a:r>
              <a:rPr lang="en-IN" sz="1400" dirty="0" err="1">
                <a:solidFill>
                  <a:schemeClr val="tx1"/>
                </a:solidFill>
                <a:latin typeface="Times New Roman" panose="02020603050405020304" pitchFamily="18" charset="0"/>
                <a:cs typeface="Times New Roman" panose="02020603050405020304" pitchFamily="18" charset="0"/>
              </a:rPr>
              <a:t>num_classes</a:t>
            </a:r>
            <a:r>
              <a:rPr lang="en-IN" sz="1400" dirty="0">
                <a:solidFill>
                  <a:schemeClr val="tx1"/>
                </a:solidFill>
                <a:latin typeface="Times New Roman" panose="02020603050405020304" pitchFamily="18" charset="0"/>
                <a:cs typeface="Times New Roman" panose="02020603050405020304" pitchFamily="18" charset="0"/>
              </a:rPr>
              <a:t>, activation='</a:t>
            </a:r>
            <a:r>
              <a:rPr lang="en-IN" sz="1400" dirty="0" err="1">
                <a:solidFill>
                  <a:schemeClr val="tx1"/>
                </a:solidFill>
                <a:latin typeface="Times New Roman" panose="02020603050405020304" pitchFamily="18" charset="0"/>
                <a:cs typeface="Times New Roman" panose="02020603050405020304" pitchFamily="18" charset="0"/>
              </a:rPr>
              <a:t>softmax</a:t>
            </a:r>
            <a:r>
              <a:rPr lang="en-IN" sz="1400" dirty="0">
                <a:solidFill>
                  <a:schemeClr val="tx1"/>
                </a:solidFill>
                <a:latin typeface="Times New Roman" panose="02020603050405020304" pitchFamily="18" charset="0"/>
                <a:cs typeface="Times New Roman" panose="02020603050405020304" pitchFamily="18" charset="0"/>
              </a:rPr>
              <a:t>')(x)</a:t>
            </a:r>
          </a:p>
          <a:p>
            <a:pPr algn="l"/>
            <a:r>
              <a:rPr lang="en-IN" sz="1400" dirty="0">
                <a:solidFill>
                  <a:schemeClr val="tx1"/>
                </a:solidFill>
                <a:latin typeface="Times New Roman" panose="02020603050405020304" pitchFamily="18" charset="0"/>
                <a:cs typeface="Times New Roman" panose="02020603050405020304" pitchFamily="18" charset="0"/>
              </a:rPr>
              <a:t>    model = Model(inputs=</a:t>
            </a:r>
            <a:r>
              <a:rPr lang="en-IN" sz="1400" dirty="0" err="1">
                <a:solidFill>
                  <a:schemeClr val="tx1"/>
                </a:solidFill>
                <a:latin typeface="Times New Roman" panose="02020603050405020304" pitchFamily="18" charset="0"/>
                <a:cs typeface="Times New Roman" panose="02020603050405020304" pitchFamily="18" charset="0"/>
              </a:rPr>
              <a:t>base_model.input</a:t>
            </a:r>
            <a:r>
              <a:rPr lang="en-IN" sz="1400" dirty="0">
                <a:solidFill>
                  <a:schemeClr val="tx1"/>
                </a:solidFill>
                <a:latin typeface="Times New Roman" panose="02020603050405020304" pitchFamily="18" charset="0"/>
                <a:cs typeface="Times New Roman" panose="02020603050405020304" pitchFamily="18" charset="0"/>
              </a:rPr>
              <a:t>, outputs=predictions)</a:t>
            </a:r>
          </a:p>
          <a:p>
            <a:pPr algn="l"/>
            <a:r>
              <a:rPr lang="en-IN" sz="1400" dirty="0">
                <a:solidFill>
                  <a:schemeClr val="tx1"/>
                </a:solidFill>
                <a:latin typeface="Times New Roman" panose="02020603050405020304" pitchFamily="18" charset="0"/>
                <a:cs typeface="Times New Roman" panose="02020603050405020304" pitchFamily="18" charset="0"/>
              </a:rPr>
              <a:t>    return model</a:t>
            </a:r>
          </a:p>
          <a:p>
            <a:pPr algn="l"/>
            <a:r>
              <a:rPr lang="en-IN" sz="1400" dirty="0">
                <a:solidFill>
                  <a:schemeClr val="tx1"/>
                </a:solidFill>
                <a:latin typeface="Times New Roman" panose="02020603050405020304" pitchFamily="18" charset="0"/>
                <a:cs typeface="Times New Roman" panose="02020603050405020304" pitchFamily="18" charset="0"/>
              </a:rPr>
              <a:t>def </a:t>
            </a:r>
            <a:r>
              <a:rPr lang="en-IN" sz="1400" dirty="0" err="1">
                <a:solidFill>
                  <a:schemeClr val="tx1"/>
                </a:solidFill>
                <a:latin typeface="Times New Roman" panose="02020603050405020304" pitchFamily="18" charset="0"/>
                <a:cs typeface="Times New Roman" panose="02020603050405020304" pitchFamily="18" charset="0"/>
              </a:rPr>
              <a:t>build_xception_model</a:t>
            </a:r>
            <a:r>
              <a:rPr lang="en-IN" sz="1400" dirty="0">
                <a:solidFill>
                  <a:schemeClr val="tx1"/>
                </a:solidFill>
                <a:latin typeface="Times New Roman" panose="02020603050405020304" pitchFamily="18" charset="0"/>
                <a:cs typeface="Times New Roman" panose="02020603050405020304" pitchFamily="18" charset="0"/>
              </a:rPr>
              <a:t>():</a:t>
            </a:r>
          </a:p>
          <a:p>
            <a:pPr algn="l"/>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a:solidFill>
                  <a:schemeClr val="tx1"/>
                </a:solidFill>
                <a:latin typeface="Times New Roman" panose="02020603050405020304" pitchFamily="18" charset="0"/>
                <a:cs typeface="Times New Roman" panose="02020603050405020304" pitchFamily="18" charset="0"/>
              </a:rPr>
              <a:t>base_model</a:t>
            </a:r>
            <a:r>
              <a:rPr lang="en-IN" sz="1400" dirty="0">
                <a:solidFill>
                  <a:schemeClr val="tx1"/>
                </a:solidFill>
                <a:latin typeface="Times New Roman" panose="02020603050405020304" pitchFamily="18" charset="0"/>
                <a:cs typeface="Times New Roman" panose="02020603050405020304" pitchFamily="18" charset="0"/>
              </a:rPr>
              <a:t> = </a:t>
            </a:r>
            <a:r>
              <a:rPr lang="en-IN" sz="1400" dirty="0" err="1">
                <a:solidFill>
                  <a:schemeClr val="tx1"/>
                </a:solidFill>
                <a:latin typeface="Times New Roman" panose="02020603050405020304" pitchFamily="18" charset="0"/>
                <a:cs typeface="Times New Roman" panose="02020603050405020304" pitchFamily="18" charset="0"/>
              </a:rPr>
              <a:t>Xception</a:t>
            </a:r>
            <a:r>
              <a:rPr lang="en-IN" sz="1400" dirty="0">
                <a:solidFill>
                  <a:schemeClr val="tx1"/>
                </a:solidFill>
                <a:latin typeface="Times New Roman" panose="02020603050405020304" pitchFamily="18" charset="0"/>
                <a:cs typeface="Times New Roman" panose="02020603050405020304" pitchFamily="18" charset="0"/>
              </a:rPr>
              <a:t>(weights='</a:t>
            </a:r>
            <a:r>
              <a:rPr lang="en-IN" sz="1400" dirty="0" err="1">
                <a:solidFill>
                  <a:schemeClr val="tx1"/>
                </a:solidFill>
                <a:latin typeface="Times New Roman" panose="02020603050405020304" pitchFamily="18" charset="0"/>
                <a:cs typeface="Times New Roman" panose="02020603050405020304" pitchFamily="18" charset="0"/>
              </a:rPr>
              <a:t>imagenet</a:t>
            </a:r>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a:solidFill>
                  <a:schemeClr val="tx1"/>
                </a:solidFill>
                <a:latin typeface="Times New Roman" panose="02020603050405020304" pitchFamily="18" charset="0"/>
                <a:cs typeface="Times New Roman" panose="02020603050405020304" pitchFamily="18" charset="0"/>
              </a:rPr>
              <a:t>include_top</a:t>
            </a:r>
            <a:r>
              <a:rPr lang="en-IN" sz="1400" dirty="0">
                <a:solidFill>
                  <a:schemeClr val="tx1"/>
                </a:solidFill>
                <a:latin typeface="Times New Roman" panose="02020603050405020304" pitchFamily="18" charset="0"/>
                <a:cs typeface="Times New Roman" panose="02020603050405020304" pitchFamily="18" charset="0"/>
              </a:rPr>
              <a:t>=False, </a:t>
            </a:r>
            <a:r>
              <a:rPr lang="en-IN" sz="1400" dirty="0" err="1">
                <a:solidFill>
                  <a:schemeClr val="tx1"/>
                </a:solidFill>
                <a:latin typeface="Times New Roman" panose="02020603050405020304" pitchFamily="18" charset="0"/>
                <a:cs typeface="Times New Roman" panose="02020603050405020304" pitchFamily="18" charset="0"/>
              </a:rPr>
              <a:t>input_shape</a:t>
            </a:r>
            <a:r>
              <a:rPr lang="en-IN" sz="1400" dirty="0">
                <a:solidFill>
                  <a:schemeClr val="tx1"/>
                </a:solidFill>
                <a:latin typeface="Times New Roman" panose="02020603050405020304" pitchFamily="18" charset="0"/>
                <a:cs typeface="Times New Roman" panose="02020603050405020304" pitchFamily="18" charset="0"/>
              </a:rPr>
              <a:t>=(299, 299, 3))</a:t>
            </a:r>
          </a:p>
          <a:p>
            <a:pPr algn="l"/>
            <a:r>
              <a:rPr lang="en-IN" sz="1400" dirty="0">
                <a:solidFill>
                  <a:schemeClr val="tx1"/>
                </a:solidFill>
                <a:latin typeface="Times New Roman" panose="02020603050405020304" pitchFamily="18" charset="0"/>
                <a:cs typeface="Times New Roman" panose="02020603050405020304" pitchFamily="18" charset="0"/>
              </a:rPr>
              <a:t>    x = </a:t>
            </a:r>
            <a:r>
              <a:rPr lang="en-IN" sz="1400" dirty="0" err="1">
                <a:solidFill>
                  <a:schemeClr val="tx1"/>
                </a:solidFill>
                <a:latin typeface="Times New Roman" panose="02020603050405020304" pitchFamily="18" charset="0"/>
                <a:cs typeface="Times New Roman" panose="02020603050405020304" pitchFamily="18" charset="0"/>
              </a:rPr>
              <a:t>base_model.output</a:t>
            </a:r>
            <a:endParaRPr lang="en-IN" sz="1400" dirty="0">
              <a:solidFill>
                <a:schemeClr val="tx1"/>
              </a:solidFill>
              <a:latin typeface="Times New Roman" panose="02020603050405020304" pitchFamily="18" charset="0"/>
              <a:cs typeface="Times New Roman" panose="02020603050405020304" pitchFamily="18" charset="0"/>
            </a:endParaRPr>
          </a:p>
          <a:p>
            <a:pPr algn="l"/>
            <a:r>
              <a:rPr lang="en-IN" sz="1400" dirty="0">
                <a:solidFill>
                  <a:schemeClr val="tx1"/>
                </a:solidFill>
                <a:latin typeface="Times New Roman" panose="02020603050405020304" pitchFamily="18" charset="0"/>
                <a:cs typeface="Times New Roman" panose="02020603050405020304" pitchFamily="18" charset="0"/>
              </a:rPr>
              <a:t>    x = GlobalAveragePooling2D()(x)</a:t>
            </a:r>
          </a:p>
          <a:p>
            <a:pPr algn="l"/>
            <a:r>
              <a:rPr lang="en-IN" sz="1400" dirty="0">
                <a:solidFill>
                  <a:schemeClr val="tx1"/>
                </a:solidFill>
                <a:latin typeface="Times New Roman" panose="02020603050405020304" pitchFamily="18" charset="0"/>
                <a:cs typeface="Times New Roman" panose="02020603050405020304" pitchFamily="18" charset="0"/>
              </a:rPr>
              <a:t>    x = Dense(1024, activation='</a:t>
            </a:r>
            <a:r>
              <a:rPr lang="en-IN" sz="1400" dirty="0" err="1">
                <a:solidFill>
                  <a:schemeClr val="tx1"/>
                </a:solidFill>
                <a:latin typeface="Times New Roman" panose="02020603050405020304" pitchFamily="18" charset="0"/>
                <a:cs typeface="Times New Roman" panose="02020603050405020304" pitchFamily="18" charset="0"/>
              </a:rPr>
              <a:t>relu</a:t>
            </a:r>
            <a:r>
              <a:rPr lang="en-IN" sz="1400" dirty="0">
                <a:solidFill>
                  <a:schemeClr val="tx1"/>
                </a:solidFill>
                <a:latin typeface="Times New Roman" panose="02020603050405020304" pitchFamily="18" charset="0"/>
                <a:cs typeface="Times New Roman" panose="02020603050405020304" pitchFamily="18" charset="0"/>
              </a:rPr>
              <a:t>')(x)</a:t>
            </a:r>
          </a:p>
          <a:p>
            <a:pPr algn="l"/>
            <a:r>
              <a:rPr lang="en-IN" sz="1400" dirty="0">
                <a:solidFill>
                  <a:schemeClr val="tx1"/>
                </a:solidFill>
                <a:latin typeface="Times New Roman" panose="02020603050405020304" pitchFamily="18" charset="0"/>
                <a:cs typeface="Times New Roman" panose="02020603050405020304" pitchFamily="18" charset="0"/>
              </a:rPr>
              <a:t>    predictions = Dense(</a:t>
            </a:r>
            <a:r>
              <a:rPr lang="en-IN" sz="1400" dirty="0" err="1">
                <a:solidFill>
                  <a:schemeClr val="tx1"/>
                </a:solidFill>
                <a:latin typeface="Times New Roman" panose="02020603050405020304" pitchFamily="18" charset="0"/>
                <a:cs typeface="Times New Roman" panose="02020603050405020304" pitchFamily="18" charset="0"/>
              </a:rPr>
              <a:t>num_classes</a:t>
            </a:r>
            <a:r>
              <a:rPr lang="en-IN" sz="1400" dirty="0">
                <a:solidFill>
                  <a:schemeClr val="tx1"/>
                </a:solidFill>
                <a:latin typeface="Times New Roman" panose="02020603050405020304" pitchFamily="18" charset="0"/>
                <a:cs typeface="Times New Roman" panose="02020603050405020304" pitchFamily="18" charset="0"/>
              </a:rPr>
              <a:t>, activation='</a:t>
            </a:r>
            <a:r>
              <a:rPr lang="en-IN" sz="1400" dirty="0" err="1">
                <a:solidFill>
                  <a:schemeClr val="tx1"/>
                </a:solidFill>
                <a:latin typeface="Times New Roman" panose="02020603050405020304" pitchFamily="18" charset="0"/>
                <a:cs typeface="Times New Roman" panose="02020603050405020304" pitchFamily="18" charset="0"/>
              </a:rPr>
              <a:t>softmax</a:t>
            </a:r>
            <a:r>
              <a:rPr lang="en-IN" sz="1400" dirty="0">
                <a:solidFill>
                  <a:schemeClr val="tx1"/>
                </a:solidFill>
                <a:latin typeface="Times New Roman" panose="02020603050405020304" pitchFamily="18" charset="0"/>
                <a:cs typeface="Times New Roman" panose="02020603050405020304" pitchFamily="18" charset="0"/>
              </a:rPr>
              <a:t>')(x)</a:t>
            </a:r>
          </a:p>
          <a:p>
            <a:pPr algn="l"/>
            <a:r>
              <a:rPr lang="en-IN" sz="1400" dirty="0">
                <a:solidFill>
                  <a:schemeClr val="tx1"/>
                </a:solidFill>
                <a:latin typeface="Times New Roman" panose="02020603050405020304" pitchFamily="18" charset="0"/>
                <a:cs typeface="Times New Roman" panose="02020603050405020304" pitchFamily="18" charset="0"/>
              </a:rPr>
              <a:t>    model = Model(inputs=</a:t>
            </a:r>
            <a:r>
              <a:rPr lang="en-IN" sz="1400" dirty="0" err="1">
                <a:solidFill>
                  <a:schemeClr val="tx1"/>
                </a:solidFill>
                <a:latin typeface="Times New Roman" panose="02020603050405020304" pitchFamily="18" charset="0"/>
                <a:cs typeface="Times New Roman" panose="02020603050405020304" pitchFamily="18" charset="0"/>
              </a:rPr>
              <a:t>base_model.input</a:t>
            </a:r>
            <a:r>
              <a:rPr lang="en-IN" sz="1400" dirty="0">
                <a:solidFill>
                  <a:schemeClr val="tx1"/>
                </a:solidFill>
                <a:latin typeface="Times New Roman" panose="02020603050405020304" pitchFamily="18" charset="0"/>
                <a:cs typeface="Times New Roman" panose="02020603050405020304" pitchFamily="18" charset="0"/>
              </a:rPr>
              <a:t>, outputs=predictions)</a:t>
            </a:r>
          </a:p>
          <a:p>
            <a:pPr algn="l"/>
            <a:r>
              <a:rPr lang="en-IN" sz="1400" dirty="0">
                <a:solidFill>
                  <a:schemeClr val="tx1"/>
                </a:solidFill>
                <a:latin typeface="Times New Roman" panose="02020603050405020304" pitchFamily="18" charset="0"/>
                <a:cs typeface="Times New Roman" panose="02020603050405020304" pitchFamily="18" charset="0"/>
              </a:rPr>
              <a:t>    return model</a:t>
            </a:r>
          </a:p>
          <a:p>
            <a:pPr algn="l"/>
            <a:endParaRPr lang="en-IN" sz="1600" dirty="0"/>
          </a:p>
        </p:txBody>
      </p:sp>
      <p:sp>
        <p:nvSpPr>
          <p:cNvPr id="4" name="Slide Number Placeholder 3">
            <a:extLst>
              <a:ext uri="{FF2B5EF4-FFF2-40B4-BE49-F238E27FC236}">
                <a16:creationId xmlns:a16="http://schemas.microsoft.com/office/drawing/2014/main" xmlns="" id="{30CDCB60-6E7A-81D4-9817-AF264635D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1783167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47F2111-FF6F-6AC3-6EED-13E222C0B3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4F58A98-ABBF-F471-7EEB-D3E368164B4B}"/>
              </a:ext>
            </a:extLst>
          </p:cNvPr>
          <p:cNvSpPr>
            <a:spLocks noGrp="1"/>
          </p:cNvSpPr>
          <p:nvPr>
            <p:ph type="ctrTitle"/>
          </p:nvPr>
        </p:nvSpPr>
        <p:spPr>
          <a:xfrm>
            <a:off x="311700" y="193373"/>
            <a:ext cx="8520600" cy="382555"/>
          </a:xfrm>
        </p:spPr>
        <p:txBody>
          <a:bodyPr>
            <a:noAutofit/>
          </a:bodyPr>
          <a:lstStyle/>
          <a:p>
            <a:r>
              <a:rPr lang="en-IN" sz="2200" b="1" dirty="0">
                <a:latin typeface="Times New Roman" panose="02020603050405020304" pitchFamily="18" charset="0"/>
                <a:cs typeface="Times New Roman" panose="02020603050405020304" pitchFamily="18" charset="0"/>
              </a:rPr>
              <a:t>SAMPLE CODING</a:t>
            </a:r>
          </a:p>
        </p:txBody>
      </p:sp>
      <p:sp>
        <p:nvSpPr>
          <p:cNvPr id="3" name="Subtitle 2">
            <a:extLst>
              <a:ext uri="{FF2B5EF4-FFF2-40B4-BE49-F238E27FC236}">
                <a16:creationId xmlns:a16="http://schemas.microsoft.com/office/drawing/2014/main" xmlns="" id="{EA85D6EF-2860-A481-FC76-4C33738AB5A7}"/>
              </a:ext>
            </a:extLst>
          </p:cNvPr>
          <p:cNvSpPr>
            <a:spLocks noGrp="1"/>
          </p:cNvSpPr>
          <p:nvPr>
            <p:ph type="subTitle" idx="1"/>
          </p:nvPr>
        </p:nvSpPr>
        <p:spPr>
          <a:xfrm>
            <a:off x="311700" y="575928"/>
            <a:ext cx="8520600" cy="4637314"/>
          </a:xfrm>
        </p:spPr>
        <p:txBody>
          <a:bodyPr>
            <a:normAutofit/>
          </a:bodyPr>
          <a:lstStyle/>
          <a:p>
            <a:pPr algn="l"/>
            <a:r>
              <a:rPr lang="en-IN" sz="1400" dirty="0">
                <a:solidFill>
                  <a:schemeClr val="tx1"/>
                </a:solidFill>
                <a:latin typeface="Times New Roman" panose="02020603050405020304" pitchFamily="18" charset="0"/>
                <a:cs typeface="Times New Roman" panose="02020603050405020304" pitchFamily="18" charset="0"/>
              </a:rPr>
              <a:t>def </a:t>
            </a:r>
            <a:r>
              <a:rPr lang="en-IN" sz="1400" dirty="0" err="1">
                <a:solidFill>
                  <a:schemeClr val="tx1"/>
                </a:solidFill>
                <a:latin typeface="Times New Roman" panose="02020603050405020304" pitchFamily="18" charset="0"/>
                <a:cs typeface="Times New Roman" panose="02020603050405020304" pitchFamily="18" charset="0"/>
              </a:rPr>
              <a:t>compile_and_train</a:t>
            </a:r>
            <a:r>
              <a:rPr lang="en-IN" sz="1400" dirty="0">
                <a:solidFill>
                  <a:schemeClr val="tx1"/>
                </a:solidFill>
                <a:latin typeface="Times New Roman" panose="02020603050405020304" pitchFamily="18" charset="0"/>
                <a:cs typeface="Times New Roman" panose="02020603050405020304" pitchFamily="18" charset="0"/>
              </a:rPr>
              <a:t>(model, </a:t>
            </a:r>
            <a:r>
              <a:rPr lang="en-IN" sz="1400" dirty="0" err="1">
                <a:solidFill>
                  <a:schemeClr val="tx1"/>
                </a:solidFill>
                <a:latin typeface="Times New Roman" panose="02020603050405020304" pitchFamily="18" charset="0"/>
                <a:cs typeface="Times New Roman" panose="02020603050405020304" pitchFamily="18" charset="0"/>
              </a:rPr>
              <a:t>model_name</a:t>
            </a:r>
            <a:r>
              <a:rPr lang="en-IN" sz="1400" dirty="0">
                <a:solidFill>
                  <a:schemeClr val="tx1"/>
                </a:solidFill>
                <a:latin typeface="Times New Roman" panose="02020603050405020304" pitchFamily="18" charset="0"/>
                <a:cs typeface="Times New Roman" panose="02020603050405020304" pitchFamily="18" charset="0"/>
              </a:rPr>
              <a:t>):</a:t>
            </a:r>
          </a:p>
          <a:p>
            <a:pPr algn="l"/>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a:solidFill>
                  <a:schemeClr val="tx1"/>
                </a:solidFill>
                <a:latin typeface="Times New Roman" panose="02020603050405020304" pitchFamily="18" charset="0"/>
                <a:cs typeface="Times New Roman" panose="02020603050405020304" pitchFamily="18" charset="0"/>
              </a:rPr>
              <a:t>model.compile</a:t>
            </a:r>
            <a:r>
              <a:rPr lang="en-IN" sz="1400" dirty="0">
                <a:solidFill>
                  <a:schemeClr val="tx1"/>
                </a:solidFill>
                <a:latin typeface="Times New Roman" panose="02020603050405020304" pitchFamily="18" charset="0"/>
                <a:cs typeface="Times New Roman" panose="02020603050405020304" pitchFamily="18" charset="0"/>
              </a:rPr>
              <a:t>(optimizer=Adam(</a:t>
            </a:r>
            <a:r>
              <a:rPr lang="en-IN" sz="1400" dirty="0" err="1">
                <a:solidFill>
                  <a:schemeClr val="tx1"/>
                </a:solidFill>
                <a:latin typeface="Times New Roman" panose="02020603050405020304" pitchFamily="18" charset="0"/>
                <a:cs typeface="Times New Roman" panose="02020603050405020304" pitchFamily="18" charset="0"/>
              </a:rPr>
              <a:t>learning_rate</a:t>
            </a:r>
            <a:r>
              <a:rPr lang="en-IN" sz="1400" dirty="0">
                <a:solidFill>
                  <a:schemeClr val="tx1"/>
                </a:solidFill>
                <a:latin typeface="Times New Roman" panose="02020603050405020304" pitchFamily="18" charset="0"/>
                <a:cs typeface="Times New Roman" panose="02020603050405020304" pitchFamily="18" charset="0"/>
              </a:rPr>
              <a:t>=1e-4), loss='</a:t>
            </a:r>
            <a:r>
              <a:rPr lang="en-IN" sz="1400" dirty="0" err="1">
                <a:solidFill>
                  <a:schemeClr val="tx1"/>
                </a:solidFill>
                <a:latin typeface="Times New Roman" panose="02020603050405020304" pitchFamily="18" charset="0"/>
                <a:cs typeface="Times New Roman" panose="02020603050405020304" pitchFamily="18" charset="0"/>
              </a:rPr>
              <a:t>categorical_crossentropy</a:t>
            </a:r>
            <a:r>
              <a:rPr lang="en-IN" sz="1400" dirty="0">
                <a:solidFill>
                  <a:schemeClr val="tx1"/>
                </a:solidFill>
                <a:latin typeface="Times New Roman" panose="02020603050405020304" pitchFamily="18" charset="0"/>
                <a:cs typeface="Times New Roman" panose="02020603050405020304" pitchFamily="18" charset="0"/>
              </a:rPr>
              <a:t>', metrics=['accuracy'])</a:t>
            </a:r>
          </a:p>
          <a:p>
            <a:pPr algn="l"/>
            <a:r>
              <a:rPr lang="en-IN" sz="1400" dirty="0">
                <a:solidFill>
                  <a:schemeClr val="tx1"/>
                </a:solidFill>
                <a:latin typeface="Times New Roman" panose="02020603050405020304" pitchFamily="18" charset="0"/>
                <a:cs typeface="Times New Roman" panose="02020603050405020304" pitchFamily="18" charset="0"/>
              </a:rPr>
              <a:t>    </a:t>
            </a:r>
          </a:p>
          <a:p>
            <a:pPr algn="l"/>
            <a:r>
              <a:rPr lang="en-IN" sz="1400" dirty="0">
                <a:solidFill>
                  <a:schemeClr val="tx1"/>
                </a:solidFill>
                <a:latin typeface="Times New Roman" panose="02020603050405020304" pitchFamily="18" charset="0"/>
                <a:cs typeface="Times New Roman" panose="02020603050405020304" pitchFamily="18" charset="0"/>
              </a:rPr>
              <a:t>    # Define Callbacks</a:t>
            </a:r>
          </a:p>
          <a:p>
            <a:pPr algn="l"/>
            <a:r>
              <a:rPr lang="en-IN" sz="1400" dirty="0">
                <a:solidFill>
                  <a:schemeClr val="tx1"/>
                </a:solidFill>
                <a:latin typeface="Times New Roman" panose="02020603050405020304" pitchFamily="18" charset="0"/>
                <a:cs typeface="Times New Roman" panose="02020603050405020304" pitchFamily="18" charset="0"/>
              </a:rPr>
              <a:t>    checkpoint = </a:t>
            </a:r>
            <a:r>
              <a:rPr lang="en-IN" sz="1400" dirty="0" err="1">
                <a:solidFill>
                  <a:schemeClr val="tx1"/>
                </a:solidFill>
                <a:latin typeface="Times New Roman" panose="02020603050405020304" pitchFamily="18" charset="0"/>
                <a:cs typeface="Times New Roman" panose="02020603050405020304" pitchFamily="18" charset="0"/>
              </a:rPr>
              <a:t>ModelCheckpoint</a:t>
            </a:r>
            <a:r>
              <a:rPr lang="en-IN" sz="1400" dirty="0">
                <a:solidFill>
                  <a:schemeClr val="tx1"/>
                </a:solidFill>
                <a:latin typeface="Times New Roman" panose="02020603050405020304" pitchFamily="18" charset="0"/>
                <a:cs typeface="Times New Roman" panose="02020603050405020304" pitchFamily="18" charset="0"/>
              </a:rPr>
              <a:t>(f'{</a:t>
            </a:r>
            <a:r>
              <a:rPr lang="en-IN" sz="1400" dirty="0" err="1">
                <a:solidFill>
                  <a:schemeClr val="tx1"/>
                </a:solidFill>
                <a:latin typeface="Times New Roman" panose="02020603050405020304" pitchFamily="18" charset="0"/>
                <a:cs typeface="Times New Roman" panose="02020603050405020304" pitchFamily="18" charset="0"/>
              </a:rPr>
              <a:t>model_name</a:t>
            </a:r>
            <a:r>
              <a:rPr lang="en-IN" sz="1400" dirty="0">
                <a:solidFill>
                  <a:schemeClr val="tx1"/>
                </a:solidFill>
                <a:latin typeface="Times New Roman" panose="02020603050405020304" pitchFamily="18" charset="0"/>
                <a:cs typeface="Times New Roman" panose="02020603050405020304" pitchFamily="18" charset="0"/>
              </a:rPr>
              <a:t>}_</a:t>
            </a:r>
            <a:r>
              <a:rPr lang="en-IN" sz="1400" dirty="0" err="1">
                <a:solidFill>
                  <a:schemeClr val="tx1"/>
                </a:solidFill>
                <a:latin typeface="Times New Roman" panose="02020603050405020304" pitchFamily="18" charset="0"/>
                <a:cs typeface="Times New Roman" panose="02020603050405020304" pitchFamily="18" charset="0"/>
              </a:rPr>
              <a:t>best_model.keras</a:t>
            </a:r>
            <a:r>
              <a:rPr lang="en-IN" sz="1400" dirty="0">
                <a:solidFill>
                  <a:schemeClr val="tx1"/>
                </a:solidFill>
                <a:latin typeface="Times New Roman" panose="02020603050405020304" pitchFamily="18" charset="0"/>
                <a:cs typeface="Times New Roman" panose="02020603050405020304" pitchFamily="18" charset="0"/>
              </a:rPr>
              <a:t>', monitor='</a:t>
            </a:r>
            <a:r>
              <a:rPr lang="en-IN" sz="1400" dirty="0" err="1">
                <a:solidFill>
                  <a:schemeClr val="tx1"/>
                </a:solidFill>
                <a:latin typeface="Times New Roman" panose="02020603050405020304" pitchFamily="18" charset="0"/>
                <a:cs typeface="Times New Roman" panose="02020603050405020304" pitchFamily="18" charset="0"/>
              </a:rPr>
              <a:t>val_accuracy</a:t>
            </a:r>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a:solidFill>
                  <a:schemeClr val="tx1"/>
                </a:solidFill>
                <a:latin typeface="Times New Roman" panose="02020603050405020304" pitchFamily="18" charset="0"/>
                <a:cs typeface="Times New Roman" panose="02020603050405020304" pitchFamily="18" charset="0"/>
              </a:rPr>
              <a:t>save_best_only</a:t>
            </a:r>
            <a:r>
              <a:rPr lang="en-IN" sz="1400" dirty="0">
                <a:solidFill>
                  <a:schemeClr val="tx1"/>
                </a:solidFill>
                <a:latin typeface="Times New Roman" panose="02020603050405020304" pitchFamily="18" charset="0"/>
                <a:cs typeface="Times New Roman" panose="02020603050405020304" pitchFamily="18" charset="0"/>
              </a:rPr>
              <a:t>=True, mode='max')</a:t>
            </a:r>
          </a:p>
          <a:p>
            <a:pPr algn="l"/>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a:solidFill>
                  <a:schemeClr val="tx1"/>
                </a:solidFill>
                <a:latin typeface="Times New Roman" panose="02020603050405020304" pitchFamily="18" charset="0"/>
                <a:cs typeface="Times New Roman" panose="02020603050405020304" pitchFamily="18" charset="0"/>
              </a:rPr>
              <a:t>early_stopping</a:t>
            </a:r>
            <a:r>
              <a:rPr lang="en-IN" sz="1400" dirty="0">
                <a:solidFill>
                  <a:schemeClr val="tx1"/>
                </a:solidFill>
                <a:latin typeface="Times New Roman" panose="02020603050405020304" pitchFamily="18" charset="0"/>
                <a:cs typeface="Times New Roman" panose="02020603050405020304" pitchFamily="18" charset="0"/>
              </a:rPr>
              <a:t> = </a:t>
            </a:r>
            <a:r>
              <a:rPr lang="en-IN" sz="1400" dirty="0" err="1">
                <a:solidFill>
                  <a:schemeClr val="tx1"/>
                </a:solidFill>
                <a:latin typeface="Times New Roman" panose="02020603050405020304" pitchFamily="18" charset="0"/>
                <a:cs typeface="Times New Roman" panose="02020603050405020304" pitchFamily="18" charset="0"/>
              </a:rPr>
              <a:t>EarlyStopping</a:t>
            </a:r>
            <a:r>
              <a:rPr lang="en-IN" sz="1400" dirty="0">
                <a:solidFill>
                  <a:schemeClr val="tx1"/>
                </a:solidFill>
                <a:latin typeface="Times New Roman" panose="02020603050405020304" pitchFamily="18" charset="0"/>
                <a:cs typeface="Times New Roman" panose="02020603050405020304" pitchFamily="18" charset="0"/>
              </a:rPr>
              <a:t>(monitor='</a:t>
            </a:r>
            <a:r>
              <a:rPr lang="en-IN" sz="1400" dirty="0" err="1">
                <a:solidFill>
                  <a:schemeClr val="tx1"/>
                </a:solidFill>
                <a:latin typeface="Times New Roman" panose="02020603050405020304" pitchFamily="18" charset="0"/>
                <a:cs typeface="Times New Roman" panose="02020603050405020304" pitchFamily="18" charset="0"/>
              </a:rPr>
              <a:t>val_loss</a:t>
            </a:r>
            <a:r>
              <a:rPr lang="en-IN" sz="1400" dirty="0">
                <a:solidFill>
                  <a:schemeClr val="tx1"/>
                </a:solidFill>
                <a:latin typeface="Times New Roman" panose="02020603050405020304" pitchFamily="18" charset="0"/>
                <a:cs typeface="Times New Roman" panose="02020603050405020304" pitchFamily="18" charset="0"/>
              </a:rPr>
              <a:t>', patience=5, </a:t>
            </a:r>
            <a:r>
              <a:rPr lang="en-IN" sz="1400" dirty="0" err="1">
                <a:solidFill>
                  <a:schemeClr val="tx1"/>
                </a:solidFill>
                <a:latin typeface="Times New Roman" panose="02020603050405020304" pitchFamily="18" charset="0"/>
                <a:cs typeface="Times New Roman" panose="02020603050405020304" pitchFamily="18" charset="0"/>
              </a:rPr>
              <a:t>restore_best_weights</a:t>
            </a:r>
            <a:r>
              <a:rPr lang="en-IN" sz="1400" dirty="0">
                <a:solidFill>
                  <a:schemeClr val="tx1"/>
                </a:solidFill>
                <a:latin typeface="Times New Roman" panose="02020603050405020304" pitchFamily="18" charset="0"/>
                <a:cs typeface="Times New Roman" panose="02020603050405020304" pitchFamily="18" charset="0"/>
              </a:rPr>
              <a:t>=True)</a:t>
            </a:r>
          </a:p>
          <a:p>
            <a:pPr algn="l"/>
            <a:r>
              <a:rPr lang="en-IN" sz="1400" dirty="0">
                <a:solidFill>
                  <a:schemeClr val="tx1"/>
                </a:solidFill>
                <a:latin typeface="Times New Roman" panose="02020603050405020304" pitchFamily="18" charset="0"/>
                <a:cs typeface="Times New Roman" panose="02020603050405020304" pitchFamily="18" charset="0"/>
              </a:rPr>
              <a:t>    </a:t>
            </a:r>
          </a:p>
          <a:p>
            <a:pPr algn="l"/>
            <a:r>
              <a:rPr lang="en-IN" sz="1400" dirty="0">
                <a:solidFill>
                  <a:schemeClr val="tx1"/>
                </a:solidFill>
                <a:latin typeface="Times New Roman" panose="02020603050405020304" pitchFamily="18" charset="0"/>
                <a:cs typeface="Times New Roman" panose="02020603050405020304" pitchFamily="18" charset="0"/>
              </a:rPr>
              <a:t>    # Train the model</a:t>
            </a:r>
          </a:p>
          <a:p>
            <a:pPr algn="l"/>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a:solidFill>
                  <a:schemeClr val="tx1"/>
                </a:solidFill>
                <a:latin typeface="Times New Roman" panose="02020603050405020304" pitchFamily="18" charset="0"/>
                <a:cs typeface="Times New Roman" panose="02020603050405020304" pitchFamily="18" charset="0"/>
              </a:rPr>
              <a:t>model.fit</a:t>
            </a:r>
            <a:r>
              <a:rPr lang="en-IN" sz="1400" dirty="0">
                <a:solidFill>
                  <a:schemeClr val="tx1"/>
                </a:solidFill>
                <a:latin typeface="Times New Roman" panose="02020603050405020304" pitchFamily="18" charset="0"/>
                <a:cs typeface="Times New Roman" panose="02020603050405020304" pitchFamily="18" charset="0"/>
              </a:rPr>
              <a:t>(</a:t>
            </a:r>
          </a:p>
          <a:p>
            <a:pPr algn="l"/>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a:solidFill>
                  <a:schemeClr val="tx1"/>
                </a:solidFill>
                <a:latin typeface="Times New Roman" panose="02020603050405020304" pitchFamily="18" charset="0"/>
                <a:cs typeface="Times New Roman" panose="02020603050405020304" pitchFamily="18" charset="0"/>
              </a:rPr>
              <a:t>train_generator</a:t>
            </a:r>
            <a:r>
              <a:rPr lang="en-IN" sz="1400" dirty="0">
                <a:solidFill>
                  <a:schemeClr val="tx1"/>
                </a:solidFill>
                <a:latin typeface="Times New Roman" panose="02020603050405020304" pitchFamily="18" charset="0"/>
                <a:cs typeface="Times New Roman" panose="02020603050405020304" pitchFamily="18" charset="0"/>
              </a:rPr>
              <a:t>,</a:t>
            </a:r>
          </a:p>
          <a:p>
            <a:pPr algn="l"/>
            <a:r>
              <a:rPr lang="en-IN" sz="1400" dirty="0">
                <a:solidFill>
                  <a:schemeClr val="tx1"/>
                </a:solidFill>
                <a:latin typeface="Times New Roman" panose="02020603050405020304" pitchFamily="18" charset="0"/>
                <a:cs typeface="Times New Roman" panose="02020603050405020304" pitchFamily="18" charset="0"/>
              </a:rPr>
              <a:t>        epochs=20,</a:t>
            </a:r>
          </a:p>
          <a:p>
            <a:pPr algn="l"/>
            <a:r>
              <a:rPr lang="en-IN" sz="1400" dirty="0">
                <a:solidFill>
                  <a:schemeClr val="tx1"/>
                </a:solidFill>
                <a:latin typeface="Times New Roman" panose="02020603050405020304" pitchFamily="18" charset="0"/>
                <a:cs typeface="Times New Roman" panose="02020603050405020304" pitchFamily="18" charset="0"/>
              </a:rPr>
              <a:t>        callbacks=[checkpoint, </a:t>
            </a:r>
            <a:r>
              <a:rPr lang="en-IN" sz="1400" dirty="0" err="1">
                <a:solidFill>
                  <a:schemeClr val="tx1"/>
                </a:solidFill>
                <a:latin typeface="Times New Roman" panose="02020603050405020304" pitchFamily="18" charset="0"/>
                <a:cs typeface="Times New Roman" panose="02020603050405020304" pitchFamily="18" charset="0"/>
              </a:rPr>
              <a:t>early_stopping</a:t>
            </a:r>
            <a:r>
              <a:rPr lang="en-IN" sz="1400" dirty="0">
                <a:solidFill>
                  <a:schemeClr val="tx1"/>
                </a:solidFill>
                <a:latin typeface="Times New Roman" panose="02020603050405020304" pitchFamily="18" charset="0"/>
                <a:cs typeface="Times New Roman" panose="02020603050405020304" pitchFamily="18" charset="0"/>
              </a:rPr>
              <a:t>]</a:t>
            </a:r>
          </a:p>
          <a:p>
            <a:pPr algn="l"/>
            <a:r>
              <a:rPr lang="en-IN" sz="1400" dirty="0">
                <a:solidFill>
                  <a:schemeClr val="tx1"/>
                </a:solidFill>
                <a:latin typeface="Times New Roman" panose="02020603050405020304" pitchFamily="18" charset="0"/>
                <a:cs typeface="Times New Roman" panose="02020603050405020304" pitchFamily="18" charset="0"/>
              </a:rPr>
              <a:t>    )</a:t>
            </a:r>
          </a:p>
          <a:p>
            <a:pPr algn="l"/>
            <a:r>
              <a:rPr lang="en-IN" sz="1400" dirty="0" err="1">
                <a:solidFill>
                  <a:schemeClr val="tx1"/>
                </a:solidFill>
                <a:latin typeface="Times New Roman" panose="02020603050405020304" pitchFamily="18" charset="0"/>
                <a:cs typeface="Times New Roman" panose="02020603050405020304" pitchFamily="18" charset="0"/>
              </a:rPr>
              <a:t>xception_model</a:t>
            </a:r>
            <a:r>
              <a:rPr lang="en-IN" sz="1400" dirty="0">
                <a:solidFill>
                  <a:schemeClr val="tx1"/>
                </a:solidFill>
                <a:latin typeface="Times New Roman" panose="02020603050405020304" pitchFamily="18" charset="0"/>
                <a:cs typeface="Times New Roman" panose="02020603050405020304" pitchFamily="18" charset="0"/>
              </a:rPr>
              <a:t> = </a:t>
            </a:r>
            <a:r>
              <a:rPr lang="en-IN" sz="1400" dirty="0" err="1">
                <a:solidFill>
                  <a:schemeClr val="tx1"/>
                </a:solidFill>
                <a:latin typeface="Times New Roman" panose="02020603050405020304" pitchFamily="18" charset="0"/>
                <a:cs typeface="Times New Roman" panose="02020603050405020304" pitchFamily="18" charset="0"/>
              </a:rPr>
              <a:t>build_xception_model</a:t>
            </a:r>
            <a:r>
              <a:rPr lang="en-IN" sz="1400" dirty="0">
                <a:solidFill>
                  <a:schemeClr val="tx1"/>
                </a:solidFill>
                <a:latin typeface="Times New Roman" panose="02020603050405020304" pitchFamily="18" charset="0"/>
                <a:cs typeface="Times New Roman" panose="02020603050405020304" pitchFamily="18" charset="0"/>
              </a:rPr>
              <a:t>()</a:t>
            </a:r>
          </a:p>
          <a:p>
            <a:pPr algn="l"/>
            <a:r>
              <a:rPr lang="en-IN" sz="1400" dirty="0">
                <a:solidFill>
                  <a:schemeClr val="tx1"/>
                </a:solidFill>
                <a:latin typeface="Times New Roman" panose="02020603050405020304" pitchFamily="18" charset="0"/>
                <a:cs typeface="Times New Roman" panose="02020603050405020304" pitchFamily="18" charset="0"/>
              </a:rPr>
              <a:t>print("Training </a:t>
            </a:r>
            <a:r>
              <a:rPr lang="en-IN" sz="1400" dirty="0" err="1">
                <a:solidFill>
                  <a:schemeClr val="tx1"/>
                </a:solidFill>
                <a:latin typeface="Times New Roman" panose="02020603050405020304" pitchFamily="18" charset="0"/>
                <a:cs typeface="Times New Roman" panose="02020603050405020304" pitchFamily="18" charset="0"/>
              </a:rPr>
              <a:t>Xception</a:t>
            </a:r>
            <a:r>
              <a:rPr lang="en-IN" sz="1400" dirty="0">
                <a:solidFill>
                  <a:schemeClr val="tx1"/>
                </a:solidFill>
                <a:latin typeface="Times New Roman" panose="02020603050405020304" pitchFamily="18" charset="0"/>
                <a:cs typeface="Times New Roman" panose="02020603050405020304" pitchFamily="18" charset="0"/>
              </a:rPr>
              <a:t> Model...")</a:t>
            </a:r>
          </a:p>
          <a:p>
            <a:pPr algn="l"/>
            <a:r>
              <a:rPr lang="en-IN" sz="1400" dirty="0" err="1">
                <a:solidFill>
                  <a:schemeClr val="tx1"/>
                </a:solidFill>
                <a:latin typeface="Times New Roman" panose="02020603050405020304" pitchFamily="18" charset="0"/>
                <a:cs typeface="Times New Roman" panose="02020603050405020304" pitchFamily="18" charset="0"/>
              </a:rPr>
              <a:t>compile_and_train</a:t>
            </a:r>
            <a:r>
              <a:rPr lang="en-IN" sz="1400" dirty="0">
                <a:solidFill>
                  <a:schemeClr val="tx1"/>
                </a:solidFill>
                <a:latin typeface="Times New Roman" panose="02020603050405020304" pitchFamily="18" charset="0"/>
                <a:cs typeface="Times New Roman" panose="02020603050405020304" pitchFamily="18" charset="0"/>
              </a:rPr>
              <a:t>(</a:t>
            </a:r>
            <a:r>
              <a:rPr lang="en-IN" sz="1400" dirty="0" err="1">
                <a:solidFill>
                  <a:schemeClr val="tx1"/>
                </a:solidFill>
                <a:latin typeface="Times New Roman" panose="02020603050405020304" pitchFamily="18" charset="0"/>
                <a:cs typeface="Times New Roman" panose="02020603050405020304" pitchFamily="18" charset="0"/>
              </a:rPr>
              <a:t>xception_model</a:t>
            </a:r>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a:solidFill>
                  <a:schemeClr val="tx1"/>
                </a:solidFill>
                <a:latin typeface="Times New Roman" panose="02020603050405020304" pitchFamily="18" charset="0"/>
                <a:cs typeface="Times New Roman" panose="02020603050405020304" pitchFamily="18" charset="0"/>
              </a:rPr>
              <a:t>xception</a:t>
            </a:r>
            <a:r>
              <a:rPr lang="en-IN" sz="1400" dirty="0">
                <a:solidFill>
                  <a:schemeClr val="tx1"/>
                </a:solidFill>
                <a:latin typeface="Times New Roman" panose="02020603050405020304" pitchFamily="18" charset="0"/>
                <a:cs typeface="Times New Roman" panose="02020603050405020304" pitchFamily="18" charset="0"/>
              </a:rPr>
              <a:t>')</a:t>
            </a:r>
          </a:p>
          <a:p>
            <a:pPr algn="l"/>
            <a:endParaRPr lang="en-IN" sz="1600" dirty="0"/>
          </a:p>
        </p:txBody>
      </p:sp>
      <p:sp>
        <p:nvSpPr>
          <p:cNvPr id="4" name="Slide Number Placeholder 3">
            <a:extLst>
              <a:ext uri="{FF2B5EF4-FFF2-40B4-BE49-F238E27FC236}">
                <a16:creationId xmlns:a16="http://schemas.microsoft.com/office/drawing/2014/main" xmlns="" id="{A53A1A89-6D16-716F-48BC-387D0EBFAE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1316328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0A1D2D-EA1E-F14F-85A2-E0CAB7294704}"/>
              </a:ext>
            </a:extLst>
          </p:cNvPr>
          <p:cNvSpPr>
            <a:spLocks noGrp="1"/>
          </p:cNvSpPr>
          <p:nvPr>
            <p:ph type="ctrTitle"/>
          </p:nvPr>
        </p:nvSpPr>
        <p:spPr>
          <a:xfrm>
            <a:off x="311700" y="254573"/>
            <a:ext cx="8520600" cy="462845"/>
          </a:xfrm>
        </p:spPr>
        <p:txBody>
          <a:bodyPr>
            <a:normAutofit fontScale="90000"/>
          </a:bodyPr>
          <a:lstStyle/>
          <a:p>
            <a:pPr algn="ctr"/>
            <a:r>
              <a:rPr lang="en-IN" sz="2400" b="1" dirty="0">
                <a:latin typeface="Times New Roman" panose="02020603050405020304" pitchFamily="18" charset="0"/>
                <a:cs typeface="Times New Roman" panose="02020603050405020304" pitchFamily="18" charset="0"/>
              </a:rPr>
              <a:t>ABSTRACT</a:t>
            </a:r>
          </a:p>
        </p:txBody>
      </p:sp>
      <p:sp>
        <p:nvSpPr>
          <p:cNvPr id="3" name="Subtitle 2">
            <a:extLst>
              <a:ext uri="{FF2B5EF4-FFF2-40B4-BE49-F238E27FC236}">
                <a16:creationId xmlns:a16="http://schemas.microsoft.com/office/drawing/2014/main" xmlns="" id="{34075AC9-3BBF-177B-0662-8A89CAE0941C}"/>
              </a:ext>
            </a:extLst>
          </p:cNvPr>
          <p:cNvSpPr>
            <a:spLocks noGrp="1"/>
          </p:cNvSpPr>
          <p:nvPr>
            <p:ph type="subTitle" idx="1"/>
          </p:nvPr>
        </p:nvSpPr>
        <p:spPr>
          <a:xfrm>
            <a:off x="146756" y="880533"/>
            <a:ext cx="8520600" cy="4262967"/>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      Diabetic retinopathy (DR) is a </a:t>
            </a:r>
            <a:r>
              <a:rPr lang="en-US" sz="1800" b="1" dirty="0">
                <a:solidFill>
                  <a:schemeClr val="tx1"/>
                </a:solidFill>
                <a:latin typeface="Times New Roman" panose="02020603050405020304" pitchFamily="18" charset="0"/>
                <a:cs typeface="Times New Roman" panose="02020603050405020304" pitchFamily="18" charset="0"/>
              </a:rPr>
              <a:t>severe eye condition caused by prolonged high blood </a:t>
            </a:r>
            <a:r>
              <a:rPr lang="en-US" sz="1800" dirty="0">
                <a:solidFill>
                  <a:schemeClr val="tx1"/>
                </a:solidFill>
                <a:latin typeface="Times New Roman" panose="02020603050405020304" pitchFamily="18" charset="0"/>
                <a:cs typeface="Times New Roman" panose="02020603050405020304" pitchFamily="18" charset="0"/>
              </a:rPr>
              <a:t>sugar levels, leading to damage to the blood vessels in the retina and potentially resulting in </a:t>
            </a:r>
            <a:r>
              <a:rPr lang="en-US" sz="1800" b="1" dirty="0">
                <a:solidFill>
                  <a:schemeClr val="tx1"/>
                </a:solidFill>
                <a:latin typeface="Times New Roman" panose="02020603050405020304" pitchFamily="18" charset="0"/>
                <a:cs typeface="Times New Roman" panose="02020603050405020304" pitchFamily="18" charset="0"/>
              </a:rPr>
              <a:t>vision loss or blindness </a:t>
            </a:r>
            <a:r>
              <a:rPr lang="en-US" sz="1800" dirty="0">
                <a:solidFill>
                  <a:schemeClr val="tx1"/>
                </a:solidFill>
                <a:latin typeface="Times New Roman" panose="02020603050405020304" pitchFamily="18" charset="0"/>
                <a:cs typeface="Times New Roman" panose="02020603050405020304" pitchFamily="18" charset="0"/>
              </a:rPr>
              <a:t>if untreated. Early detection and treatment of DR are crucial in preventing vision impairment. This project aims to develop a deep learning model (</a:t>
            </a:r>
            <a:r>
              <a:rPr lang="en-US" sz="1800" dirty="0" err="1">
                <a:solidFill>
                  <a:schemeClr val="tx1"/>
                </a:solidFill>
                <a:latin typeface="Times New Roman" panose="02020603050405020304" pitchFamily="18" charset="0"/>
                <a:cs typeface="Times New Roman" panose="02020603050405020304" pitchFamily="18" charset="0"/>
              </a:rPr>
              <a:t>Xception</a:t>
            </a:r>
            <a:r>
              <a:rPr lang="en-US" sz="1800" dirty="0">
                <a:solidFill>
                  <a:schemeClr val="tx1"/>
                </a:solidFill>
                <a:latin typeface="Times New Roman" panose="02020603050405020304" pitchFamily="18" charset="0"/>
                <a:cs typeface="Times New Roman" panose="02020603050405020304" pitchFamily="18" charset="0"/>
              </a:rPr>
              <a:t>) for the </a:t>
            </a:r>
            <a:r>
              <a:rPr lang="en-US" sz="1800" b="1" dirty="0">
                <a:solidFill>
                  <a:schemeClr val="tx1"/>
                </a:solidFill>
                <a:latin typeface="Times New Roman" panose="02020603050405020304" pitchFamily="18" charset="0"/>
                <a:cs typeface="Times New Roman" panose="02020603050405020304" pitchFamily="18" charset="0"/>
              </a:rPr>
              <a:t>automated detection of diabetic retinopathy from retinal fundus images</a:t>
            </a:r>
            <a:r>
              <a:rPr lang="en-US" sz="1800" dirty="0">
                <a:solidFill>
                  <a:schemeClr val="tx1"/>
                </a:solidFill>
                <a:latin typeface="Times New Roman" panose="02020603050405020304" pitchFamily="18" charset="0"/>
                <a:cs typeface="Times New Roman" panose="02020603050405020304" pitchFamily="18" charset="0"/>
              </a:rPr>
              <a:t>. By utilizing a dataset of labeled eye images, the model is trained to identify and classify the presence and severity of diabetic retinopathy. The developed model offers </a:t>
            </a:r>
            <a:r>
              <a:rPr lang="en-US" sz="1800" b="1" dirty="0">
                <a:solidFill>
                  <a:schemeClr val="tx1"/>
                </a:solidFill>
                <a:latin typeface="Times New Roman" panose="02020603050405020304" pitchFamily="18" charset="0"/>
                <a:cs typeface="Times New Roman" panose="02020603050405020304" pitchFamily="18" charset="0"/>
              </a:rPr>
              <a:t>a non-invasive, cost-effective, and rapid screening tool </a:t>
            </a:r>
            <a:r>
              <a:rPr lang="en-US" sz="1800" dirty="0">
                <a:solidFill>
                  <a:schemeClr val="tx1"/>
                </a:solidFill>
                <a:latin typeface="Times New Roman" panose="02020603050405020304" pitchFamily="18" charset="0"/>
                <a:cs typeface="Times New Roman" panose="02020603050405020304" pitchFamily="18" charset="0"/>
              </a:rPr>
              <a:t>that can assist ophthalmologists in the early diagnosis of diabetic retinopathy, thereby facilitating timely treatment and management of the condition. This project demonstrates the </a:t>
            </a:r>
            <a:r>
              <a:rPr lang="en-US" sz="1800" b="1" dirty="0">
                <a:solidFill>
                  <a:schemeClr val="tx1"/>
                </a:solidFill>
                <a:latin typeface="Times New Roman" panose="02020603050405020304" pitchFamily="18" charset="0"/>
                <a:cs typeface="Times New Roman" panose="02020603050405020304" pitchFamily="18" charset="0"/>
              </a:rPr>
              <a:t>potential of deep learning in enhancing diagnostic accuracy and efficiency </a:t>
            </a:r>
            <a:r>
              <a:rPr lang="en-US" sz="1800" dirty="0">
                <a:solidFill>
                  <a:schemeClr val="tx1"/>
                </a:solidFill>
                <a:latin typeface="Times New Roman" panose="02020603050405020304" pitchFamily="18" charset="0"/>
                <a:cs typeface="Times New Roman" panose="02020603050405020304" pitchFamily="18" charset="0"/>
              </a:rPr>
              <a:t>in ophthalmology.</a:t>
            </a:r>
          </a:p>
          <a:p>
            <a:pPr algn="l"/>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B30A5B69-6EBF-9C1A-2F97-DC82307213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827981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7EF17A3-D2DB-9B91-8027-B002151033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4FF20B7A-AFF4-9BDF-711E-CDBEAD4FDB3B}"/>
              </a:ext>
            </a:extLst>
          </p:cNvPr>
          <p:cNvSpPr>
            <a:spLocks noGrp="1"/>
          </p:cNvSpPr>
          <p:nvPr>
            <p:ph type="ctrTitle"/>
          </p:nvPr>
        </p:nvSpPr>
        <p:spPr>
          <a:xfrm>
            <a:off x="311700" y="193373"/>
            <a:ext cx="8520600" cy="382555"/>
          </a:xfrm>
        </p:spPr>
        <p:txBody>
          <a:bodyPr>
            <a:noAutofit/>
          </a:bodyPr>
          <a:lstStyle/>
          <a:p>
            <a:r>
              <a:rPr lang="en-US" sz="2200" b="1" dirty="0">
                <a:latin typeface="Times New Roman" panose="02020603050405020304" pitchFamily="18" charset="0"/>
                <a:cs typeface="Times New Roman" panose="02020603050405020304" pitchFamily="18" charset="0"/>
              </a:rPr>
              <a:t>O</a:t>
            </a:r>
            <a:r>
              <a:rPr lang="en-IN" sz="2200" b="1" dirty="0">
                <a:latin typeface="Times New Roman" panose="02020603050405020304" pitchFamily="18" charset="0"/>
                <a:cs typeface="Times New Roman" panose="02020603050405020304" pitchFamily="18" charset="0"/>
              </a:rPr>
              <a:t>UTPUT</a:t>
            </a:r>
          </a:p>
        </p:txBody>
      </p:sp>
      <p:pic>
        <p:nvPicPr>
          <p:cNvPr id="5" name="Picture 4">
            <a:extLst>
              <a:ext uri="{FF2B5EF4-FFF2-40B4-BE49-F238E27FC236}">
                <a16:creationId xmlns:a16="http://schemas.microsoft.com/office/drawing/2014/main" xmlns="" id="{A4E1C6BC-32E5-27F9-1339-D94CE8049B9B}"/>
              </a:ext>
            </a:extLst>
          </p:cNvPr>
          <p:cNvPicPr>
            <a:picLocks noChangeAspect="1"/>
          </p:cNvPicPr>
          <p:nvPr/>
        </p:nvPicPr>
        <p:blipFill>
          <a:blip r:embed="rId2"/>
          <a:stretch>
            <a:fillRect/>
          </a:stretch>
        </p:blipFill>
        <p:spPr>
          <a:xfrm>
            <a:off x="536718" y="1015137"/>
            <a:ext cx="3802807" cy="2929179"/>
          </a:xfrm>
          <a:prstGeom prst="rect">
            <a:avLst/>
          </a:prstGeom>
        </p:spPr>
      </p:pic>
      <p:pic>
        <p:nvPicPr>
          <p:cNvPr id="7" name="Picture 6">
            <a:extLst>
              <a:ext uri="{FF2B5EF4-FFF2-40B4-BE49-F238E27FC236}">
                <a16:creationId xmlns:a16="http://schemas.microsoft.com/office/drawing/2014/main" xmlns="" id="{F0E00848-1669-40AF-FDDB-8CDC2C38DC97}"/>
              </a:ext>
            </a:extLst>
          </p:cNvPr>
          <p:cNvPicPr>
            <a:picLocks noChangeAspect="1"/>
          </p:cNvPicPr>
          <p:nvPr/>
        </p:nvPicPr>
        <p:blipFill>
          <a:blip r:embed="rId3"/>
          <a:stretch>
            <a:fillRect/>
          </a:stretch>
        </p:blipFill>
        <p:spPr>
          <a:xfrm>
            <a:off x="4737426" y="1015137"/>
            <a:ext cx="4094874" cy="2929178"/>
          </a:xfrm>
          <a:prstGeom prst="rect">
            <a:avLst/>
          </a:prstGeom>
        </p:spPr>
      </p:pic>
      <p:sp>
        <p:nvSpPr>
          <p:cNvPr id="8" name="Title 1">
            <a:extLst>
              <a:ext uri="{FF2B5EF4-FFF2-40B4-BE49-F238E27FC236}">
                <a16:creationId xmlns:a16="http://schemas.microsoft.com/office/drawing/2014/main" xmlns="" id="{422A6353-4B89-10B5-644B-6F3F8AF383B4}"/>
              </a:ext>
            </a:extLst>
          </p:cNvPr>
          <p:cNvSpPr txBox="1">
            <a:spLocks/>
          </p:cNvSpPr>
          <p:nvPr/>
        </p:nvSpPr>
        <p:spPr>
          <a:xfrm>
            <a:off x="-849236" y="4128363"/>
            <a:ext cx="6574713" cy="3825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2200" dirty="0">
                <a:latin typeface="Times New Roman" panose="02020603050405020304" pitchFamily="18" charset="0"/>
                <a:cs typeface="Times New Roman" panose="02020603050405020304" pitchFamily="18" charset="0"/>
              </a:rPr>
              <a:t>Training Model of 20 epoch </a:t>
            </a:r>
            <a:endParaRPr lang="en-IN" sz="2200"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xmlns="" id="{86C715FC-2CFF-0AC5-E5B7-EBEB1368A487}"/>
              </a:ext>
            </a:extLst>
          </p:cNvPr>
          <p:cNvSpPr txBox="1">
            <a:spLocks/>
          </p:cNvSpPr>
          <p:nvPr/>
        </p:nvSpPr>
        <p:spPr>
          <a:xfrm>
            <a:off x="4305974" y="4128362"/>
            <a:ext cx="4957778" cy="3825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2200" dirty="0">
                <a:latin typeface="Times New Roman" panose="02020603050405020304" pitchFamily="18" charset="0"/>
                <a:cs typeface="Times New Roman" panose="02020603050405020304" pitchFamily="18" charset="0"/>
              </a:rPr>
              <a:t>95.66% accuracy of final epoch</a:t>
            </a:r>
            <a:endParaRPr lang="en-IN" sz="2200" dirty="0">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xmlns="" id="{C6AF0271-8512-7F28-5635-A14F4287AA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1344501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2C1A28D-F56C-080C-1D90-40028AF6A6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D6EDC87-54EA-F427-6543-A259A302C5F1}"/>
              </a:ext>
            </a:extLst>
          </p:cNvPr>
          <p:cNvSpPr>
            <a:spLocks noGrp="1"/>
          </p:cNvSpPr>
          <p:nvPr>
            <p:ph type="ctrTitle"/>
          </p:nvPr>
        </p:nvSpPr>
        <p:spPr>
          <a:xfrm>
            <a:off x="311700" y="193373"/>
            <a:ext cx="8520600" cy="382555"/>
          </a:xfrm>
        </p:spPr>
        <p:txBody>
          <a:bodyPr>
            <a:noAutofit/>
          </a:bodyPr>
          <a:lstStyle/>
          <a:p>
            <a:r>
              <a:rPr lang="en-US" sz="2200" b="1" dirty="0">
                <a:latin typeface="Times New Roman" panose="02020603050405020304" pitchFamily="18" charset="0"/>
                <a:cs typeface="Times New Roman" panose="02020603050405020304" pitchFamily="18" charset="0"/>
              </a:rPr>
              <a:t>O</a:t>
            </a:r>
            <a:r>
              <a:rPr lang="en-IN" sz="2200" b="1" dirty="0">
                <a:latin typeface="Times New Roman" panose="02020603050405020304" pitchFamily="18" charset="0"/>
                <a:cs typeface="Times New Roman" panose="02020603050405020304" pitchFamily="18" charset="0"/>
              </a:rPr>
              <a:t>UTPUT</a:t>
            </a:r>
          </a:p>
        </p:txBody>
      </p:sp>
      <p:pic>
        <p:nvPicPr>
          <p:cNvPr id="4" name="Picture 3">
            <a:extLst>
              <a:ext uri="{FF2B5EF4-FFF2-40B4-BE49-F238E27FC236}">
                <a16:creationId xmlns:a16="http://schemas.microsoft.com/office/drawing/2014/main" xmlns="" id="{D4A53336-F3DA-08C6-DDF0-092A8FCA4300}"/>
              </a:ext>
            </a:extLst>
          </p:cNvPr>
          <p:cNvPicPr>
            <a:picLocks noChangeAspect="1"/>
          </p:cNvPicPr>
          <p:nvPr/>
        </p:nvPicPr>
        <p:blipFill>
          <a:blip r:embed="rId2"/>
          <a:stretch>
            <a:fillRect/>
          </a:stretch>
        </p:blipFill>
        <p:spPr>
          <a:xfrm>
            <a:off x="372970" y="883461"/>
            <a:ext cx="4130299" cy="3053109"/>
          </a:xfrm>
          <a:prstGeom prst="rect">
            <a:avLst/>
          </a:prstGeom>
        </p:spPr>
      </p:pic>
      <p:pic>
        <p:nvPicPr>
          <p:cNvPr id="8" name="Picture 7">
            <a:extLst>
              <a:ext uri="{FF2B5EF4-FFF2-40B4-BE49-F238E27FC236}">
                <a16:creationId xmlns:a16="http://schemas.microsoft.com/office/drawing/2014/main" xmlns="" id="{CDFC6C6E-898D-A358-FB20-6F9C7E75F930}"/>
              </a:ext>
            </a:extLst>
          </p:cNvPr>
          <p:cNvPicPr>
            <a:picLocks noChangeAspect="1"/>
          </p:cNvPicPr>
          <p:nvPr/>
        </p:nvPicPr>
        <p:blipFill>
          <a:blip r:embed="rId3"/>
          <a:stretch>
            <a:fillRect/>
          </a:stretch>
        </p:blipFill>
        <p:spPr>
          <a:xfrm>
            <a:off x="4731307" y="883460"/>
            <a:ext cx="4039723" cy="3053109"/>
          </a:xfrm>
          <a:prstGeom prst="rect">
            <a:avLst/>
          </a:prstGeom>
        </p:spPr>
      </p:pic>
      <p:sp>
        <p:nvSpPr>
          <p:cNvPr id="9" name="Title 1">
            <a:extLst>
              <a:ext uri="{FF2B5EF4-FFF2-40B4-BE49-F238E27FC236}">
                <a16:creationId xmlns:a16="http://schemas.microsoft.com/office/drawing/2014/main" xmlns="" id="{DACED5F8-A5B0-B285-2E9A-7F082CD1EA87}"/>
              </a:ext>
            </a:extLst>
          </p:cNvPr>
          <p:cNvSpPr txBox="1">
            <a:spLocks/>
          </p:cNvSpPr>
          <p:nvPr/>
        </p:nvSpPr>
        <p:spPr>
          <a:xfrm>
            <a:off x="-849236" y="4128363"/>
            <a:ext cx="6574713" cy="3825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2200" dirty="0">
                <a:latin typeface="Times New Roman" panose="02020603050405020304" pitchFamily="18" charset="0"/>
                <a:cs typeface="Times New Roman" panose="02020603050405020304" pitchFamily="18" charset="0"/>
              </a:rPr>
              <a:t>Direct Output</a:t>
            </a:r>
            <a:endParaRPr lang="en-IN" sz="2200"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xmlns="" id="{FCF4FC4D-514A-A794-4CE7-DE4330720BD9}"/>
              </a:ext>
            </a:extLst>
          </p:cNvPr>
          <p:cNvSpPr txBox="1">
            <a:spLocks/>
          </p:cNvSpPr>
          <p:nvPr/>
        </p:nvSpPr>
        <p:spPr>
          <a:xfrm>
            <a:off x="3525081" y="4063026"/>
            <a:ext cx="6574713" cy="3825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2200" dirty="0">
                <a:latin typeface="Times New Roman" panose="02020603050405020304" pitchFamily="18" charset="0"/>
                <a:cs typeface="Times New Roman" panose="02020603050405020304" pitchFamily="18" charset="0"/>
              </a:rPr>
              <a:t>Web Output</a:t>
            </a:r>
            <a:endParaRPr lang="en-IN" sz="2200"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xmlns="" id="{8DF50B1B-66D0-DF99-4118-8559FA962A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4065434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BA67754-F81B-3DCA-0176-AFBADE8EE8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1AB49E9-3808-3660-A144-2A53C1AEEB04}"/>
              </a:ext>
            </a:extLst>
          </p:cNvPr>
          <p:cNvSpPr>
            <a:spLocks noGrp="1"/>
          </p:cNvSpPr>
          <p:nvPr>
            <p:ph type="ctrTitle"/>
          </p:nvPr>
        </p:nvSpPr>
        <p:spPr>
          <a:xfrm>
            <a:off x="311700" y="193373"/>
            <a:ext cx="8520600" cy="382555"/>
          </a:xfrm>
        </p:spPr>
        <p:txBody>
          <a:bodyPr>
            <a:noAutofit/>
          </a:bodyPr>
          <a:lstStyle/>
          <a:p>
            <a:r>
              <a:rPr lang="en-US" sz="2200" b="1" dirty="0">
                <a:latin typeface="Times New Roman" panose="02020603050405020304" pitchFamily="18" charset="0"/>
                <a:cs typeface="Times New Roman" panose="02020603050405020304" pitchFamily="18" charset="0"/>
              </a:rPr>
              <a:t>O</a:t>
            </a:r>
            <a:r>
              <a:rPr lang="en-IN" sz="2200" b="1" dirty="0">
                <a:latin typeface="Times New Roman" panose="02020603050405020304" pitchFamily="18" charset="0"/>
                <a:cs typeface="Times New Roman" panose="02020603050405020304" pitchFamily="18" charset="0"/>
              </a:rPr>
              <a:t>UTPUT</a:t>
            </a:r>
          </a:p>
        </p:txBody>
      </p:sp>
      <p:pic>
        <p:nvPicPr>
          <p:cNvPr id="5" name="Picture 4">
            <a:extLst>
              <a:ext uri="{FF2B5EF4-FFF2-40B4-BE49-F238E27FC236}">
                <a16:creationId xmlns:a16="http://schemas.microsoft.com/office/drawing/2014/main" xmlns="" id="{16B0886D-093F-5E18-AD68-EE672A017933}"/>
              </a:ext>
            </a:extLst>
          </p:cNvPr>
          <p:cNvPicPr>
            <a:picLocks noChangeAspect="1"/>
          </p:cNvPicPr>
          <p:nvPr/>
        </p:nvPicPr>
        <p:blipFill>
          <a:blip r:embed="rId2"/>
          <a:stretch>
            <a:fillRect/>
          </a:stretch>
        </p:blipFill>
        <p:spPr>
          <a:xfrm>
            <a:off x="1815937" y="874222"/>
            <a:ext cx="5512124" cy="3090696"/>
          </a:xfrm>
          <a:prstGeom prst="rect">
            <a:avLst/>
          </a:prstGeom>
        </p:spPr>
      </p:pic>
      <p:sp>
        <p:nvSpPr>
          <p:cNvPr id="6" name="Title 1">
            <a:extLst>
              <a:ext uri="{FF2B5EF4-FFF2-40B4-BE49-F238E27FC236}">
                <a16:creationId xmlns:a16="http://schemas.microsoft.com/office/drawing/2014/main" xmlns="" id="{E960FB31-D194-F251-3103-2527464A3ED3}"/>
              </a:ext>
            </a:extLst>
          </p:cNvPr>
          <p:cNvSpPr txBox="1">
            <a:spLocks/>
          </p:cNvSpPr>
          <p:nvPr/>
        </p:nvSpPr>
        <p:spPr>
          <a:xfrm>
            <a:off x="1284643" y="4263212"/>
            <a:ext cx="6574713" cy="3825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2200" dirty="0">
                <a:latin typeface="Times New Roman" panose="02020603050405020304" pitchFamily="18" charset="0"/>
                <a:cs typeface="Times New Roman" panose="02020603050405020304" pitchFamily="18" charset="0"/>
              </a:rPr>
              <a:t>Web Output</a:t>
            </a:r>
            <a:endParaRPr lang="en-IN" sz="22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xmlns="" id="{DB46061A-40FB-D956-75E5-874AB58A4F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2070284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CA96A3-A6BB-741F-A37C-E55F01D4D697}"/>
              </a:ext>
            </a:extLst>
          </p:cNvPr>
          <p:cNvSpPr>
            <a:spLocks noGrp="1"/>
          </p:cNvSpPr>
          <p:nvPr>
            <p:ph type="title"/>
          </p:nvPr>
        </p:nvSpPr>
        <p:spPr>
          <a:xfrm>
            <a:off x="311708" y="216978"/>
            <a:ext cx="8520600" cy="508000"/>
          </a:xfrm>
        </p:spPr>
        <p:txBody>
          <a:bodyPr>
            <a:normAutofit fontScale="90000"/>
          </a:bodyPr>
          <a:lstStyle/>
          <a:p>
            <a:pPr algn="ctr"/>
            <a:r>
              <a:rPr lang="en-IN" sz="2200" b="1" dirty="0">
                <a:latin typeface="Times New Roman" panose="02020603050405020304" pitchFamily="18" charset="0"/>
                <a:cs typeface="Times New Roman" panose="02020603050405020304" pitchFamily="18" charset="0"/>
              </a:rPr>
              <a:t>CONCLUSION</a:t>
            </a:r>
          </a:p>
        </p:txBody>
      </p:sp>
      <p:sp>
        <p:nvSpPr>
          <p:cNvPr id="8" name="Subtitle 2">
            <a:extLst>
              <a:ext uri="{FF2B5EF4-FFF2-40B4-BE49-F238E27FC236}">
                <a16:creationId xmlns:a16="http://schemas.microsoft.com/office/drawing/2014/main" xmlns="" id="{FA1A28ED-05B8-61EB-ED9B-6204E5BB7C3B}"/>
              </a:ext>
            </a:extLst>
          </p:cNvPr>
          <p:cNvSpPr txBox="1">
            <a:spLocks/>
          </p:cNvSpPr>
          <p:nvPr/>
        </p:nvSpPr>
        <p:spPr>
          <a:xfrm>
            <a:off x="311708" y="790224"/>
            <a:ext cx="8188833" cy="435327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139700" indent="0" algn="just">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In this project, we developed a diabetic retinopathy prediction model using the </a:t>
            </a:r>
            <a:r>
              <a:rPr lang="en-US" sz="1600" dirty="0" err="1">
                <a:solidFill>
                  <a:schemeClr val="tx1"/>
                </a:solidFill>
                <a:latin typeface="Times New Roman" panose="02020603050405020304" pitchFamily="18" charset="0"/>
                <a:cs typeface="Times New Roman" panose="02020603050405020304" pitchFamily="18" charset="0"/>
              </a:rPr>
              <a:t>Xception</a:t>
            </a:r>
            <a:r>
              <a:rPr lang="en-US" sz="1600" dirty="0">
                <a:solidFill>
                  <a:schemeClr val="tx1"/>
                </a:solidFill>
                <a:latin typeface="Times New Roman" panose="02020603050405020304" pitchFamily="18" charset="0"/>
                <a:cs typeface="Times New Roman" panose="02020603050405020304" pitchFamily="18" charset="0"/>
              </a:rPr>
              <a:t> deep learning architecture, achieving an impressive accuracy of 95.66%. </a:t>
            </a:r>
            <a:r>
              <a:rPr lang="en-US" sz="1600" dirty="0" err="1">
                <a:solidFill>
                  <a:schemeClr val="tx1"/>
                </a:solidFill>
                <a:latin typeface="Times New Roman" panose="02020603050405020304" pitchFamily="18" charset="0"/>
                <a:cs typeface="Times New Roman" panose="02020603050405020304" pitchFamily="18" charset="0"/>
              </a:rPr>
              <a:t>Xception’s</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depthwise</a:t>
            </a:r>
            <a:r>
              <a:rPr lang="en-US" sz="1600" dirty="0">
                <a:solidFill>
                  <a:schemeClr val="tx1"/>
                </a:solidFill>
                <a:latin typeface="Times New Roman" panose="02020603050405020304" pitchFamily="18" charset="0"/>
                <a:cs typeface="Times New Roman" panose="02020603050405020304" pitchFamily="18" charset="0"/>
              </a:rPr>
              <a:t> separable convolutions enabled efficient, high-quality feature extraction from retinal fundus images with low computational costs. This high accuracy indicates the model’s effectiveness in identifying and classifying diabetic retinopathy stages, from no DR to proliferative DR, highlighting its potential as a valuable tool for early detection and diagnosis. By using transfer learning on a pre-trained </a:t>
            </a:r>
            <a:r>
              <a:rPr lang="en-US" sz="1600" dirty="0" err="1">
                <a:solidFill>
                  <a:schemeClr val="tx1"/>
                </a:solidFill>
                <a:latin typeface="Times New Roman" panose="02020603050405020304" pitchFamily="18" charset="0"/>
                <a:cs typeface="Times New Roman" panose="02020603050405020304" pitchFamily="18" charset="0"/>
              </a:rPr>
              <a:t>Xception</a:t>
            </a:r>
            <a:r>
              <a:rPr lang="en-US" sz="1600" dirty="0">
                <a:solidFill>
                  <a:schemeClr val="tx1"/>
                </a:solidFill>
                <a:latin typeface="Times New Roman" panose="02020603050405020304" pitchFamily="18" charset="0"/>
                <a:cs typeface="Times New Roman" panose="02020603050405020304" pitchFamily="18" charset="0"/>
              </a:rPr>
              <a:t> model, we accelerated training and improved performance, even with limited labeled data.</a:t>
            </a:r>
          </a:p>
        </p:txBody>
      </p:sp>
      <p:sp>
        <p:nvSpPr>
          <p:cNvPr id="3" name="Slide Number Placeholder 2">
            <a:extLst>
              <a:ext uri="{FF2B5EF4-FFF2-40B4-BE49-F238E27FC236}">
                <a16:creationId xmlns:a16="http://schemas.microsoft.com/office/drawing/2014/main" xmlns="" id="{57B300B2-3D4F-7953-DE8F-E44DF481CC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170209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3C6F77-B351-61C9-527C-64574B4F0661}"/>
              </a:ext>
            </a:extLst>
          </p:cNvPr>
          <p:cNvSpPr>
            <a:spLocks noGrp="1"/>
          </p:cNvSpPr>
          <p:nvPr>
            <p:ph type="ctrTitle"/>
          </p:nvPr>
        </p:nvSpPr>
        <p:spPr>
          <a:xfrm>
            <a:off x="311708" y="0"/>
            <a:ext cx="8520600" cy="496711"/>
          </a:xfrm>
        </p:spPr>
        <p:txBody>
          <a:bodyPr>
            <a:normAutofit fontScale="90000"/>
          </a:bodyPr>
          <a:lstStyle/>
          <a:p>
            <a:r>
              <a:rPr lang="en-IN" sz="2200" b="1" dirty="0">
                <a:latin typeface="Times New Roman" panose="02020603050405020304" pitchFamily="18" charset="0"/>
                <a:cs typeface="Times New Roman" panose="02020603050405020304" pitchFamily="18" charset="0"/>
              </a:rPr>
              <a:t>REFERENCES</a:t>
            </a:r>
          </a:p>
        </p:txBody>
      </p:sp>
      <p:sp>
        <p:nvSpPr>
          <p:cNvPr id="3" name="Subtitle 2">
            <a:extLst>
              <a:ext uri="{FF2B5EF4-FFF2-40B4-BE49-F238E27FC236}">
                <a16:creationId xmlns:a16="http://schemas.microsoft.com/office/drawing/2014/main" xmlns="" id="{9B22D2EC-6D2C-1B7C-51D3-84F2BAE4D653}"/>
              </a:ext>
            </a:extLst>
          </p:cNvPr>
          <p:cNvSpPr>
            <a:spLocks noGrp="1"/>
          </p:cNvSpPr>
          <p:nvPr>
            <p:ph type="subTitle" idx="1"/>
          </p:nvPr>
        </p:nvSpPr>
        <p:spPr>
          <a:xfrm>
            <a:off x="458456" y="605367"/>
            <a:ext cx="8520600" cy="4357510"/>
          </a:xfrm>
        </p:spPr>
        <p:txBody>
          <a:bodyPr>
            <a:normAutofit/>
          </a:bodyPr>
          <a:lstStyle/>
          <a:p>
            <a:pPr marL="114300" indent="0"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1.Prediction of Diabetic Retinopathy Based on Risk Factors using Machine Learning Algorithms/2023 4th International Conference on Artificial Intelligence and Data Sciences (AIDAS)/DOI: 10.1109/AIDAS60501.2023.10284646</a:t>
            </a:r>
          </a:p>
          <a:p>
            <a:pPr marL="114300" indent="0"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2. Diabetic Retinopathy Prediction based on CNN and Alex Net model/2024 14</a:t>
            </a:r>
            <a:r>
              <a:rPr lang="en-US" sz="1800" baseline="30000" dirty="0">
                <a:solidFill>
                  <a:schemeClr val="tx1"/>
                </a:solidFill>
                <a:latin typeface="Times New Roman" panose="02020603050405020304" pitchFamily="18" charset="0"/>
                <a:cs typeface="Times New Roman" panose="02020603050405020304" pitchFamily="18" charset="0"/>
              </a:rPr>
              <a:t>th</a:t>
            </a:r>
            <a:r>
              <a:rPr lang="en-US" sz="1800" dirty="0">
                <a:solidFill>
                  <a:schemeClr val="tx1"/>
                </a:solidFill>
                <a:latin typeface="Times New Roman" panose="02020603050405020304" pitchFamily="18" charset="0"/>
                <a:cs typeface="Times New Roman" panose="02020603050405020304" pitchFamily="18" charset="0"/>
              </a:rPr>
              <a:t> InternationalConferenceonCloudComputing,DataScience&amp;amp;Engineering(confluence)/DOI:10.1109/CONFLUENCE60223.2024.10463351</a:t>
            </a:r>
          </a:p>
          <a:p>
            <a:pPr marL="114300" indent="0"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3. Detection of Diabetic Retinopathy with Retinal Images using CNN/Sixth International Conference on Intelligent Computing and Control Systems (ICICCS 2022)/DOI:10.1109/ICICCS53718.2022.9788368</a:t>
            </a:r>
          </a:p>
        </p:txBody>
      </p:sp>
      <p:sp>
        <p:nvSpPr>
          <p:cNvPr id="4" name="Slide Number Placeholder 3">
            <a:extLst>
              <a:ext uri="{FF2B5EF4-FFF2-40B4-BE49-F238E27FC236}">
                <a16:creationId xmlns:a16="http://schemas.microsoft.com/office/drawing/2014/main" xmlns="" id="{7C3F89B6-DF00-D780-BD6B-8DB2CEA637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Tree>
    <p:extLst>
      <p:ext uri="{BB962C8B-B14F-4D97-AF65-F5344CB8AC3E}">
        <p14:creationId xmlns:p14="http://schemas.microsoft.com/office/powerpoint/2010/main" val="33678779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4FDDB0-2388-17CD-103D-537FC294BBAB}"/>
              </a:ext>
            </a:extLst>
          </p:cNvPr>
          <p:cNvSpPr>
            <a:spLocks noGrp="1"/>
          </p:cNvSpPr>
          <p:nvPr>
            <p:ph type="ctrTitle"/>
          </p:nvPr>
        </p:nvSpPr>
        <p:spPr>
          <a:xfrm>
            <a:off x="311708" y="1"/>
            <a:ext cx="8520600" cy="507999"/>
          </a:xfrm>
        </p:spPr>
        <p:txBody>
          <a:bodyPr>
            <a:normAutofit fontScale="90000"/>
          </a:bodyPr>
          <a:lstStyle/>
          <a:p>
            <a:r>
              <a:rPr lang="en-IN" sz="2200" b="1" dirty="0">
                <a:latin typeface="Times New Roman" panose="02020603050405020304" pitchFamily="18" charset="0"/>
                <a:cs typeface="Times New Roman" panose="02020603050405020304" pitchFamily="18" charset="0"/>
              </a:rPr>
              <a:t>REFERENCES</a:t>
            </a:r>
          </a:p>
        </p:txBody>
      </p:sp>
      <p:sp>
        <p:nvSpPr>
          <p:cNvPr id="3" name="Subtitle 2">
            <a:extLst>
              <a:ext uri="{FF2B5EF4-FFF2-40B4-BE49-F238E27FC236}">
                <a16:creationId xmlns:a16="http://schemas.microsoft.com/office/drawing/2014/main" xmlns="" id="{77F87DFC-AA3E-8B7A-E2B1-0D467EE6C840}"/>
              </a:ext>
            </a:extLst>
          </p:cNvPr>
          <p:cNvSpPr>
            <a:spLocks noGrp="1"/>
          </p:cNvSpPr>
          <p:nvPr>
            <p:ph type="subTitle" idx="1"/>
          </p:nvPr>
        </p:nvSpPr>
        <p:spPr>
          <a:xfrm>
            <a:off x="311700" y="632179"/>
            <a:ext cx="8520600" cy="3838221"/>
          </a:xfrm>
        </p:spPr>
        <p:txBody>
          <a:bodyPr>
            <a:normAutofit/>
          </a:bodyPr>
          <a:lstStyle/>
          <a:p>
            <a:pPr marL="114300" indent="0" algn="just">
              <a:lnSpc>
                <a:spcPct val="170000"/>
              </a:lnSpc>
            </a:pPr>
            <a:r>
              <a:rPr lang="en-US" sz="1800" dirty="0">
                <a:solidFill>
                  <a:schemeClr val="tx1"/>
                </a:solidFill>
                <a:latin typeface="Times New Roman" panose="02020603050405020304" pitchFamily="18" charset="0"/>
                <a:cs typeface="Times New Roman" panose="02020603050405020304" pitchFamily="18" charset="0"/>
              </a:rPr>
              <a:t>4.Detection and Classification of Diabetic Retinopathy using Pretrained Deep Neural Networks/2023 International Conference on Innovation in EngineeringandTechnology(ICIET)/DOI:10.1109/ICIET57285.2023.10220715</a:t>
            </a:r>
          </a:p>
          <a:p>
            <a:pPr marL="114300" indent="0" algn="just">
              <a:lnSpc>
                <a:spcPct val="170000"/>
              </a:lnSpc>
            </a:pPr>
            <a:r>
              <a:rPr lang="en-US" sz="1800" dirty="0">
                <a:solidFill>
                  <a:schemeClr val="tx1"/>
                </a:solidFill>
                <a:latin typeface="Times New Roman" panose="02020603050405020304" pitchFamily="18" charset="0"/>
                <a:cs typeface="Times New Roman" panose="02020603050405020304" pitchFamily="18" charset="0"/>
              </a:rPr>
              <a:t>5. Classification of Diabetic Retinopathy Using Image Pre-processing Techniques/</a:t>
            </a:r>
            <a:r>
              <a:rPr lang="fr-FR" sz="1800" dirty="0">
                <a:solidFill>
                  <a:schemeClr val="tx1"/>
                </a:solidFill>
                <a:latin typeface="Times New Roman" panose="02020603050405020304" pitchFamily="18" charset="0"/>
                <a:cs typeface="Times New Roman" panose="02020603050405020304" pitchFamily="18" charset="0"/>
              </a:rPr>
              <a:t>2023 3rd International Conférence on Intelligent Technologies (CONIT) /DOI:10.1 109/CONIT59222.2023.10205586</a:t>
            </a:r>
          </a:p>
          <a:p>
            <a:endParaRPr lang="en-IN" dirty="0">
              <a:solidFill>
                <a:schemeClr val="tx1"/>
              </a:solidFill>
            </a:endParaRPr>
          </a:p>
        </p:txBody>
      </p:sp>
      <p:sp>
        <p:nvSpPr>
          <p:cNvPr id="4" name="Slide Number Placeholder 3">
            <a:extLst>
              <a:ext uri="{FF2B5EF4-FFF2-40B4-BE49-F238E27FC236}">
                <a16:creationId xmlns:a16="http://schemas.microsoft.com/office/drawing/2014/main" xmlns="" id="{945012D4-214D-9A1A-2E99-3E4F90AB55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Tree>
    <p:extLst>
      <p:ext uri="{BB962C8B-B14F-4D97-AF65-F5344CB8AC3E}">
        <p14:creationId xmlns:p14="http://schemas.microsoft.com/office/powerpoint/2010/main" val="3548165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DCC4C0-22A5-180A-5C3F-0D6509CD1F19}"/>
              </a:ext>
            </a:extLst>
          </p:cNvPr>
          <p:cNvSpPr>
            <a:spLocks noGrp="1"/>
          </p:cNvSpPr>
          <p:nvPr>
            <p:ph type="ctrTitle"/>
          </p:nvPr>
        </p:nvSpPr>
        <p:spPr>
          <a:xfrm>
            <a:off x="311708" y="90310"/>
            <a:ext cx="8520600" cy="541867"/>
          </a:xfrm>
        </p:spPr>
        <p:txBody>
          <a:bodyPr>
            <a:normAutofit/>
          </a:bodyPr>
          <a:lstStyle/>
          <a:p>
            <a:r>
              <a:rPr lang="en-IN" sz="2200" b="1" dirty="0">
                <a:latin typeface="Times New Roman" panose="02020603050405020304" pitchFamily="18" charset="0"/>
                <a:cs typeface="Times New Roman" panose="02020603050405020304" pitchFamily="18" charset="0"/>
              </a:rPr>
              <a:t>PROBLEM STATEMENT</a:t>
            </a:r>
          </a:p>
        </p:txBody>
      </p:sp>
      <p:sp>
        <p:nvSpPr>
          <p:cNvPr id="3" name="Subtitle 2">
            <a:extLst>
              <a:ext uri="{FF2B5EF4-FFF2-40B4-BE49-F238E27FC236}">
                <a16:creationId xmlns:a16="http://schemas.microsoft.com/office/drawing/2014/main" xmlns="" id="{2B7F4FBD-67FF-5B79-B43B-A5C57F0EA7D2}"/>
              </a:ext>
            </a:extLst>
          </p:cNvPr>
          <p:cNvSpPr>
            <a:spLocks noGrp="1"/>
          </p:cNvSpPr>
          <p:nvPr>
            <p:ph type="subTitle" idx="1"/>
          </p:nvPr>
        </p:nvSpPr>
        <p:spPr>
          <a:xfrm>
            <a:off x="311708" y="658104"/>
            <a:ext cx="8245278" cy="4346222"/>
          </a:xfrm>
        </p:spPr>
        <p:txBody>
          <a:bodyPr>
            <a:normAutofit/>
          </a:bodyPr>
          <a:lstStyle/>
          <a:p>
            <a:pPr marL="400050" indent="-285750" algn="just">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Diabetic retinopathy (DR) is a leading cause of blindness among adults worldwide, primarily affecting individuals with diabetes. </a:t>
            </a:r>
          </a:p>
          <a:p>
            <a:pPr marL="400050" indent="-285750" algn="just">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The condition often progresses without noticeable symptoms until significant damage has occurred, making early detection vital to preventing irreversible vision loss. </a:t>
            </a:r>
          </a:p>
          <a:p>
            <a:pPr marL="400050" indent="-285750" algn="just">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This project aims to develop a Deep learning-based model capable of analyzing retinal fundus images to predict the presence and severity of diabetic retinopathy. </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5" name="Picture 4" descr="A diagram of blood vessels&#10;&#10;Description automatically generated">
            <a:extLst>
              <a:ext uri="{FF2B5EF4-FFF2-40B4-BE49-F238E27FC236}">
                <a16:creationId xmlns:a16="http://schemas.microsoft.com/office/drawing/2014/main" xmlns="" id="{DC449601-74D2-934A-C14D-9111AF945CBF}"/>
              </a:ext>
            </a:extLst>
          </p:cNvPr>
          <p:cNvPicPr>
            <a:picLocks noChangeAspect="1"/>
          </p:cNvPicPr>
          <p:nvPr/>
        </p:nvPicPr>
        <p:blipFill>
          <a:blip r:embed="rId2"/>
          <a:stretch>
            <a:fillRect/>
          </a:stretch>
        </p:blipFill>
        <p:spPr>
          <a:xfrm>
            <a:off x="2596452" y="3889172"/>
            <a:ext cx="3951112" cy="970845"/>
          </a:xfrm>
          <a:prstGeom prst="rect">
            <a:avLst/>
          </a:prstGeom>
        </p:spPr>
      </p:pic>
      <p:sp>
        <p:nvSpPr>
          <p:cNvPr id="4" name="Slide Number Placeholder 3">
            <a:extLst>
              <a:ext uri="{FF2B5EF4-FFF2-40B4-BE49-F238E27FC236}">
                <a16:creationId xmlns:a16="http://schemas.microsoft.com/office/drawing/2014/main" xmlns="" id="{19F4C237-0F94-ECE6-231B-843324649F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53177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8640C1-1998-2289-DCA0-EEAAF4A8CAAA}"/>
              </a:ext>
            </a:extLst>
          </p:cNvPr>
          <p:cNvSpPr>
            <a:spLocks noGrp="1"/>
          </p:cNvSpPr>
          <p:nvPr>
            <p:ph type="ctrTitle"/>
          </p:nvPr>
        </p:nvSpPr>
        <p:spPr>
          <a:xfrm>
            <a:off x="311700" y="282251"/>
            <a:ext cx="8520600" cy="363893"/>
          </a:xfrm>
        </p:spPr>
        <p:txBody>
          <a:bodyPr>
            <a:noAutofit/>
          </a:bodyPr>
          <a:lstStyle/>
          <a:p>
            <a:r>
              <a:rPr lang="en-IN" sz="2200" b="1" dirty="0">
                <a:latin typeface="Times New Roman" panose="02020603050405020304" pitchFamily="18" charset="0"/>
                <a:cs typeface="Times New Roman" panose="02020603050405020304" pitchFamily="18" charset="0"/>
              </a:rPr>
              <a:t>OBJECTIVE</a:t>
            </a:r>
          </a:p>
        </p:txBody>
      </p:sp>
      <p:sp>
        <p:nvSpPr>
          <p:cNvPr id="3" name="Subtitle 2">
            <a:extLst>
              <a:ext uri="{FF2B5EF4-FFF2-40B4-BE49-F238E27FC236}">
                <a16:creationId xmlns:a16="http://schemas.microsoft.com/office/drawing/2014/main" xmlns="" id="{97E8E6DE-EF4C-C5C5-9ED6-113C8AB3BBEB}"/>
              </a:ext>
            </a:extLst>
          </p:cNvPr>
          <p:cNvSpPr>
            <a:spLocks noGrp="1"/>
          </p:cNvSpPr>
          <p:nvPr>
            <p:ph type="subTitle" idx="1"/>
          </p:nvPr>
        </p:nvSpPr>
        <p:spPr>
          <a:xfrm>
            <a:off x="311700" y="587829"/>
            <a:ext cx="8520600" cy="4273420"/>
          </a:xfrm>
        </p:spPr>
        <p:txBody>
          <a:bodyPr>
            <a:normAutofit/>
          </a:bodyPr>
          <a:lstStyle/>
          <a:p>
            <a:pPr algn="just">
              <a:lnSpc>
                <a:spcPct val="150000"/>
              </a:lnSpc>
              <a:buFont typeface="Wingdings" panose="05000000000000000000" pitchFamily="2" charset="2"/>
              <a:buChar char="Ø"/>
            </a:pPr>
            <a:r>
              <a:rPr lang="en-US" sz="1900" dirty="0">
                <a:solidFill>
                  <a:schemeClr val="tx1"/>
                </a:solidFill>
                <a:latin typeface="Times New Roman" panose="02020603050405020304" pitchFamily="18" charset="0"/>
                <a:cs typeface="Times New Roman" panose="02020603050405020304" pitchFamily="18" charset="0"/>
              </a:rPr>
              <a:t>The objective of this project is to develop and implement a deep learning-based model for the automated detection and classification of diabetic retinopathy from retinal fundus images.</a:t>
            </a:r>
          </a:p>
          <a:p>
            <a:pPr algn="just">
              <a:lnSpc>
                <a:spcPct val="150000"/>
              </a:lnSpc>
              <a:buFont typeface="Wingdings" panose="05000000000000000000" pitchFamily="2" charset="2"/>
              <a:buChar char="Ø"/>
            </a:pPr>
            <a:r>
              <a:rPr lang="en-US" sz="1900" dirty="0">
                <a:solidFill>
                  <a:schemeClr val="tx1"/>
                </a:solidFill>
                <a:latin typeface="Times New Roman" panose="02020603050405020304" pitchFamily="18" charset="0"/>
                <a:cs typeface="Times New Roman" panose="02020603050405020304" pitchFamily="18" charset="0"/>
              </a:rPr>
              <a:t>This model aims to assist in early diagnosis by identifying the presence and severity of diabetic retinopathy, providing a non-invasive, cost-effective, and rapid screening tool. </a:t>
            </a:r>
          </a:p>
          <a:p>
            <a:pPr algn="just">
              <a:lnSpc>
                <a:spcPct val="150000"/>
              </a:lnSpc>
              <a:buFont typeface="Wingdings" panose="05000000000000000000" pitchFamily="2" charset="2"/>
              <a:buChar char="Ø"/>
            </a:pPr>
            <a:r>
              <a:rPr lang="en-US" sz="1900" dirty="0">
                <a:solidFill>
                  <a:schemeClr val="tx1"/>
                </a:solidFill>
                <a:latin typeface="Times New Roman" panose="02020603050405020304" pitchFamily="18" charset="0"/>
                <a:cs typeface="Times New Roman" panose="02020603050405020304" pitchFamily="18" charset="0"/>
              </a:rPr>
              <a:t>The goal is to enhance the diagnostic accuracy above 92% and efficiency in ophthalmology, supporting timely treatment and reducing the risk of vision loss in patients with diabetic retinopathy.</a:t>
            </a:r>
          </a:p>
        </p:txBody>
      </p:sp>
      <p:sp>
        <p:nvSpPr>
          <p:cNvPr id="4" name="Slide Number Placeholder 3">
            <a:extLst>
              <a:ext uri="{FF2B5EF4-FFF2-40B4-BE49-F238E27FC236}">
                <a16:creationId xmlns:a16="http://schemas.microsoft.com/office/drawing/2014/main" xmlns="" id="{5E6E26AC-7F48-C7AE-1D95-2495063B31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619214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DCC4C0-22A5-180A-5C3F-0D6509CD1F19}"/>
              </a:ext>
            </a:extLst>
          </p:cNvPr>
          <p:cNvSpPr>
            <a:spLocks noGrp="1"/>
          </p:cNvSpPr>
          <p:nvPr>
            <p:ph type="ctrTitle"/>
          </p:nvPr>
        </p:nvSpPr>
        <p:spPr>
          <a:xfrm>
            <a:off x="311708" y="0"/>
            <a:ext cx="8520600" cy="541867"/>
          </a:xfrm>
        </p:spPr>
        <p:txBody>
          <a:bodyPr>
            <a:normAutofit/>
          </a:bodyPr>
          <a:lstStyle/>
          <a:p>
            <a:r>
              <a:rPr lang="en-IN" sz="2200" b="1" dirty="0">
                <a:latin typeface="Times New Roman" panose="02020603050405020304" pitchFamily="18" charset="0"/>
                <a:cs typeface="Times New Roman" panose="02020603050405020304" pitchFamily="18" charset="0"/>
              </a:rPr>
              <a:t>LITERATURE REVIEW</a:t>
            </a:r>
          </a:p>
        </p:txBody>
      </p:sp>
      <p:graphicFrame>
        <p:nvGraphicFramePr>
          <p:cNvPr id="8" name="Table 7">
            <a:extLst>
              <a:ext uri="{FF2B5EF4-FFF2-40B4-BE49-F238E27FC236}">
                <a16:creationId xmlns:a16="http://schemas.microsoft.com/office/drawing/2014/main" xmlns="" id="{68163034-76E5-9C86-D927-9572FCFF9066}"/>
              </a:ext>
            </a:extLst>
          </p:cNvPr>
          <p:cNvGraphicFramePr>
            <a:graphicFrameLocks noGrp="1"/>
          </p:cNvGraphicFramePr>
          <p:nvPr>
            <p:extLst>
              <p:ext uri="{D42A27DB-BD31-4B8C-83A1-F6EECF244321}">
                <p14:modId xmlns:p14="http://schemas.microsoft.com/office/powerpoint/2010/main" val="3130627803"/>
              </p:ext>
            </p:extLst>
          </p:nvPr>
        </p:nvGraphicFramePr>
        <p:xfrm>
          <a:off x="496815" y="821410"/>
          <a:ext cx="8150370" cy="3419596"/>
        </p:xfrm>
        <a:graphic>
          <a:graphicData uri="http://schemas.openxmlformats.org/drawingml/2006/table">
            <a:tbl>
              <a:tblPr firstRow="1">
                <a:tableStyleId>{3B4B98B0-60AC-42C2-AFA5-B58CD77FA1E5}</a:tableStyleId>
              </a:tblPr>
              <a:tblGrid>
                <a:gridCol w="658679">
                  <a:extLst>
                    <a:ext uri="{9D8B030D-6E8A-4147-A177-3AD203B41FA5}">
                      <a16:colId xmlns:a16="http://schemas.microsoft.com/office/drawing/2014/main" xmlns="" val="580630675"/>
                    </a:ext>
                  </a:extLst>
                </a:gridCol>
                <a:gridCol w="1177872">
                  <a:extLst>
                    <a:ext uri="{9D8B030D-6E8A-4147-A177-3AD203B41FA5}">
                      <a16:colId xmlns:a16="http://schemas.microsoft.com/office/drawing/2014/main" xmlns="" val="2482416136"/>
                    </a:ext>
                  </a:extLst>
                </a:gridCol>
                <a:gridCol w="1255362">
                  <a:extLst>
                    <a:ext uri="{9D8B030D-6E8A-4147-A177-3AD203B41FA5}">
                      <a16:colId xmlns:a16="http://schemas.microsoft.com/office/drawing/2014/main" xmlns="" val="1083997327"/>
                    </a:ext>
                  </a:extLst>
                </a:gridCol>
                <a:gridCol w="1641950">
                  <a:extLst>
                    <a:ext uri="{9D8B030D-6E8A-4147-A177-3AD203B41FA5}">
                      <a16:colId xmlns:a16="http://schemas.microsoft.com/office/drawing/2014/main" xmlns="" val="1136025601"/>
                    </a:ext>
                  </a:extLst>
                </a:gridCol>
                <a:gridCol w="1766807">
                  <a:extLst>
                    <a:ext uri="{9D8B030D-6E8A-4147-A177-3AD203B41FA5}">
                      <a16:colId xmlns:a16="http://schemas.microsoft.com/office/drawing/2014/main" xmlns="" val="566135897"/>
                    </a:ext>
                  </a:extLst>
                </a:gridCol>
                <a:gridCol w="1649700">
                  <a:extLst>
                    <a:ext uri="{9D8B030D-6E8A-4147-A177-3AD203B41FA5}">
                      <a16:colId xmlns:a16="http://schemas.microsoft.com/office/drawing/2014/main" xmlns="" val="1857902698"/>
                    </a:ext>
                  </a:extLst>
                </a:gridCol>
              </a:tblGrid>
              <a:tr h="767836">
                <a:tc>
                  <a:txBody>
                    <a:bodyPr/>
                    <a:lstStyle/>
                    <a:p>
                      <a:pPr algn="ctr"/>
                      <a:r>
                        <a:rPr lang="en-IN" dirty="0">
                          <a:latin typeface="Times New Roman" panose="02020603050405020304" pitchFamily="18" charset="0"/>
                          <a:cs typeface="Times New Roman" panose="02020603050405020304" pitchFamily="18" charset="0"/>
                        </a:rPr>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latin typeface="Times New Roman" panose="02020603050405020304" pitchFamily="18" charset="0"/>
                          <a:cs typeface="Times New Roman" panose="02020603050405020304" pitchFamily="18" charset="0"/>
                        </a:rPr>
                        <a:t>TECHNIQUES USED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DRAWBACKS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987955188"/>
                  </a:ext>
                </a:extLst>
              </a:tr>
              <a:tr h="1747089">
                <a:tc>
                  <a:txBody>
                    <a:bodyPr/>
                    <a:lstStyle/>
                    <a:p>
                      <a:pPr algn="ctr"/>
                      <a:r>
                        <a:rPr lang="en-IN"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latin typeface="Times New Roman" panose="02020603050405020304" pitchFamily="18" charset="0"/>
                          <a:cs typeface="Times New Roman" panose="02020603050405020304" pitchFamily="18" charset="0"/>
                        </a:rPr>
                        <a:t>Diabetic Retinopathy Prediction based on CNN and </a:t>
                      </a:r>
                      <a:r>
                        <a:rPr lang="en-US" dirty="0" err="1">
                          <a:latin typeface="Times New Roman" panose="02020603050405020304" pitchFamily="18" charset="0"/>
                          <a:cs typeface="Times New Roman" panose="02020603050405020304" pitchFamily="18" charset="0"/>
                        </a:rPr>
                        <a:t>AlexNet</a:t>
                      </a:r>
                      <a:r>
                        <a:rPr lang="en-US" dirty="0">
                          <a:latin typeface="Times New Roman" panose="02020603050405020304" pitchFamily="18" charset="0"/>
                          <a:cs typeface="Times New Roman" panose="02020603050405020304" pitchFamily="18" charset="0"/>
                        </a:rPr>
                        <a:t> model</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Ritesh Chandra, Sadhana Tiwari, Shashi Shekhar Kumar, Sonali Agarwal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CNN &amp; </a:t>
                      </a:r>
                      <a:r>
                        <a:rPr lang="en-IN" dirty="0" err="1">
                          <a:latin typeface="Times New Roman" panose="02020603050405020304" pitchFamily="18" charset="0"/>
                          <a:cs typeface="Times New Roman" panose="02020603050405020304" pitchFamily="18" charset="0"/>
                        </a:rPr>
                        <a:t>AlexNet</a:t>
                      </a:r>
                      <a:r>
                        <a:rPr lang="en-IN" dirty="0">
                          <a:latin typeface="Times New Roman" panose="02020603050405020304" pitchFamily="18" charset="0"/>
                          <a:cs typeface="Times New Roman" panose="02020603050405020304" pitchFamily="18" charset="0"/>
                        </a:rPr>
                        <a:t>, APTOS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latin typeface="Times New Roman" panose="02020603050405020304" pitchFamily="18" charset="0"/>
                          <a:cs typeface="Times New Roman" panose="02020603050405020304" pitchFamily="18" charset="0"/>
                        </a:rPr>
                        <a:t>Limited Generalizability</a:t>
                      </a:r>
                      <a:r>
                        <a:rPr lang="en-US" dirty="0">
                          <a:latin typeface="Times New Roman" panose="02020603050405020304" pitchFamily="18" charset="0"/>
                          <a:cs typeface="Times New Roman" panose="02020603050405020304" pitchFamily="18" charset="0"/>
                        </a:rPr>
                        <a:t>: Models may not perform well on other datasets or in real-world scenarios.</a:t>
                      </a:r>
                    </a:p>
                    <a:p>
                      <a:r>
                        <a:rPr lang="en-US" b="1" dirty="0">
                          <a:latin typeface="Times New Roman" panose="02020603050405020304" pitchFamily="18" charset="0"/>
                          <a:cs typeface="Times New Roman" panose="02020603050405020304" pitchFamily="18" charset="0"/>
                        </a:rPr>
                        <a:t>Interpretability</a:t>
                      </a:r>
                      <a:r>
                        <a:rPr lang="en-US" dirty="0">
                          <a:latin typeface="Times New Roman" panose="02020603050405020304" pitchFamily="18" charset="0"/>
                          <a:cs typeface="Times New Roman" panose="02020603050405020304" pitchFamily="18" charset="0"/>
                        </a:rPr>
                        <a:t>: Deep learning models are often "black boxes" and lack transparency..</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38886055"/>
                  </a:ext>
                </a:extLst>
              </a:tr>
            </a:tbl>
          </a:graphicData>
        </a:graphic>
      </p:graphicFrame>
      <p:sp>
        <p:nvSpPr>
          <p:cNvPr id="3" name="Slide Number Placeholder 2">
            <a:extLst>
              <a:ext uri="{FF2B5EF4-FFF2-40B4-BE49-F238E27FC236}">
                <a16:creationId xmlns:a16="http://schemas.microsoft.com/office/drawing/2014/main" xmlns="" id="{C346FE7F-B4D7-7A28-8D73-645497FB0A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666438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DCC4C0-22A5-180A-5C3F-0D6509CD1F19}"/>
              </a:ext>
            </a:extLst>
          </p:cNvPr>
          <p:cNvSpPr>
            <a:spLocks noGrp="1"/>
          </p:cNvSpPr>
          <p:nvPr>
            <p:ph type="ctrTitle"/>
          </p:nvPr>
        </p:nvSpPr>
        <p:spPr>
          <a:xfrm>
            <a:off x="311708" y="0"/>
            <a:ext cx="8520600" cy="541867"/>
          </a:xfrm>
        </p:spPr>
        <p:txBody>
          <a:bodyPr>
            <a:normAutofit/>
          </a:bodyPr>
          <a:lstStyle/>
          <a:p>
            <a:r>
              <a:rPr lang="en-IN" sz="2200" b="1" dirty="0">
                <a:latin typeface="Times New Roman" panose="02020603050405020304" pitchFamily="18" charset="0"/>
                <a:cs typeface="Times New Roman" panose="02020603050405020304" pitchFamily="18" charset="0"/>
              </a:rPr>
              <a:t>LITERATURE REVIEW</a:t>
            </a:r>
          </a:p>
        </p:txBody>
      </p:sp>
      <p:graphicFrame>
        <p:nvGraphicFramePr>
          <p:cNvPr id="8" name="Table 7">
            <a:extLst>
              <a:ext uri="{FF2B5EF4-FFF2-40B4-BE49-F238E27FC236}">
                <a16:creationId xmlns:a16="http://schemas.microsoft.com/office/drawing/2014/main" xmlns="" id="{68163034-76E5-9C86-D927-9572FCFF9066}"/>
              </a:ext>
            </a:extLst>
          </p:cNvPr>
          <p:cNvGraphicFramePr>
            <a:graphicFrameLocks noGrp="1"/>
          </p:cNvGraphicFramePr>
          <p:nvPr>
            <p:extLst>
              <p:ext uri="{D42A27DB-BD31-4B8C-83A1-F6EECF244321}">
                <p14:modId xmlns:p14="http://schemas.microsoft.com/office/powerpoint/2010/main" val="1024348374"/>
              </p:ext>
            </p:extLst>
          </p:nvPr>
        </p:nvGraphicFramePr>
        <p:xfrm>
          <a:off x="311708" y="680670"/>
          <a:ext cx="8390590" cy="4123805"/>
        </p:xfrm>
        <a:graphic>
          <a:graphicData uri="http://schemas.openxmlformats.org/drawingml/2006/table">
            <a:tbl>
              <a:tblPr firstRow="1">
                <a:tableStyleId>{3B4B98B0-60AC-42C2-AFA5-B58CD77FA1E5}</a:tableStyleId>
              </a:tblPr>
              <a:tblGrid>
                <a:gridCol w="844658">
                  <a:extLst>
                    <a:ext uri="{9D8B030D-6E8A-4147-A177-3AD203B41FA5}">
                      <a16:colId xmlns:a16="http://schemas.microsoft.com/office/drawing/2014/main" xmlns="" val="580630675"/>
                    </a:ext>
                  </a:extLst>
                </a:gridCol>
                <a:gridCol w="1015139">
                  <a:extLst>
                    <a:ext uri="{9D8B030D-6E8A-4147-A177-3AD203B41FA5}">
                      <a16:colId xmlns:a16="http://schemas.microsoft.com/office/drawing/2014/main" xmlns="" val="2482416136"/>
                    </a:ext>
                  </a:extLst>
                </a:gridCol>
                <a:gridCol w="1526583">
                  <a:extLst>
                    <a:ext uri="{9D8B030D-6E8A-4147-A177-3AD203B41FA5}">
                      <a16:colId xmlns:a16="http://schemas.microsoft.com/office/drawing/2014/main" xmlns="" val="1083997327"/>
                    </a:ext>
                  </a:extLst>
                </a:gridCol>
                <a:gridCol w="1340603">
                  <a:extLst>
                    <a:ext uri="{9D8B030D-6E8A-4147-A177-3AD203B41FA5}">
                      <a16:colId xmlns:a16="http://schemas.microsoft.com/office/drawing/2014/main" xmlns="" val="1136025601"/>
                    </a:ext>
                  </a:extLst>
                </a:gridCol>
                <a:gridCol w="1704814">
                  <a:extLst>
                    <a:ext uri="{9D8B030D-6E8A-4147-A177-3AD203B41FA5}">
                      <a16:colId xmlns:a16="http://schemas.microsoft.com/office/drawing/2014/main" xmlns="" val="566135897"/>
                    </a:ext>
                  </a:extLst>
                </a:gridCol>
                <a:gridCol w="1958793">
                  <a:extLst>
                    <a:ext uri="{9D8B030D-6E8A-4147-A177-3AD203B41FA5}">
                      <a16:colId xmlns:a16="http://schemas.microsoft.com/office/drawing/2014/main" xmlns="" val="1857902698"/>
                    </a:ext>
                  </a:extLst>
                </a:gridCol>
              </a:tblGrid>
              <a:tr h="644480">
                <a:tc>
                  <a:txBody>
                    <a:bodyPr/>
                    <a:lstStyle/>
                    <a:p>
                      <a:pPr algn="ctr"/>
                      <a:r>
                        <a:rPr lang="en-IN" dirty="0">
                          <a:latin typeface="Times New Roman" panose="02020603050405020304" pitchFamily="18" charset="0"/>
                          <a:cs typeface="Times New Roman" panose="02020603050405020304" pitchFamily="18" charset="0"/>
                        </a:rPr>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TECHNIQUES USED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DRAWBACKS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987955188"/>
                  </a:ext>
                </a:extLst>
              </a:tr>
              <a:tr h="3479325">
                <a:tc>
                  <a:txBody>
                    <a:bodyPr/>
                    <a:lstStyle/>
                    <a:p>
                      <a:pPr algn="ctr"/>
                      <a:r>
                        <a:rPr lang="en-IN"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Prediction of Diabetic Retinopathy Based on Risk Factors using Machine Learning Algorithms </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Nor Tasha Nadira Nor </a:t>
                      </a:r>
                      <a:r>
                        <a:rPr lang="en-US" dirty="0" err="1">
                          <a:latin typeface="Times New Roman" panose="02020603050405020304" pitchFamily="18" charset="0"/>
                          <a:cs typeface="Times New Roman" panose="02020603050405020304" pitchFamily="18" charset="0"/>
                        </a:rPr>
                        <a:t>Azamen</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Azliza</a:t>
                      </a:r>
                      <a:r>
                        <a:rPr lang="en-IN" dirty="0">
                          <a:latin typeface="Times New Roman" panose="02020603050405020304" pitchFamily="18" charset="0"/>
                          <a:cs typeface="Times New Roman" panose="02020603050405020304" pitchFamily="18" charset="0"/>
                        </a:rPr>
                        <a:t> Mohd Ali, </a:t>
                      </a:r>
                    </a:p>
                    <a:p>
                      <a:r>
                        <a:rPr lang="en-IN" dirty="0">
                          <a:latin typeface="Times New Roman" panose="02020603050405020304" pitchFamily="18" charset="0"/>
                          <a:cs typeface="Times New Roman" panose="02020603050405020304" pitchFamily="18" charset="0"/>
                        </a:rPr>
                        <a:t>Nor </a:t>
                      </a:r>
                      <a:r>
                        <a:rPr lang="en-IN" dirty="0" err="1">
                          <a:latin typeface="Times New Roman" panose="02020603050405020304" pitchFamily="18" charset="0"/>
                          <a:cs typeface="Times New Roman" panose="02020603050405020304" pitchFamily="18" charset="0"/>
                        </a:rPr>
                        <a:t>Azimah</a:t>
                      </a:r>
                      <a:r>
                        <a:rPr lang="en-IN" dirty="0">
                          <a:latin typeface="Times New Roman" panose="02020603050405020304" pitchFamily="18" charset="0"/>
                          <a:cs typeface="Times New Roman" panose="02020603050405020304" pitchFamily="18" charset="0"/>
                        </a:rPr>
                        <a:t> Abd Aziz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a:latin typeface="Times New Roman" panose="02020603050405020304" pitchFamily="18" charset="0"/>
                          <a:cs typeface="Times New Roman" panose="02020603050405020304" pitchFamily="18" charset="0"/>
                        </a:rPr>
                        <a:t>Logistic Regression (LR), Support Vector Machine (SVM), and K-Nearest Neighbors (KNN)</a:t>
                      </a:r>
                      <a:endParaRPr lang="en-IN"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latin typeface="Times New Roman" panose="02020603050405020304" pitchFamily="18" charset="0"/>
                          <a:cs typeface="Times New Roman" panose="02020603050405020304" pitchFamily="18" charset="0"/>
                        </a:rPr>
                        <a:t>Small Dataset</a:t>
                      </a:r>
                      <a:r>
                        <a:rPr lang="en-US" dirty="0">
                          <a:latin typeface="Times New Roman" panose="02020603050405020304" pitchFamily="18" charset="0"/>
                          <a:cs typeface="Times New Roman" panose="02020603050405020304" pitchFamily="18" charset="0"/>
                        </a:rPr>
                        <a:t>: Limited data (361 instances) restricts the model's ability to generalize well to larger populations.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Model Performance</a:t>
                      </a:r>
                      <a:r>
                        <a:rPr lang="en-US" dirty="0">
                          <a:latin typeface="Times New Roman" panose="02020603050405020304" pitchFamily="18" charset="0"/>
                          <a:cs typeface="Times New Roman" panose="02020603050405020304" pitchFamily="18" charset="0"/>
                        </a:rPr>
                        <a:t>: SVM had relatively low accuracy (</a:t>
                      </a:r>
                      <a:r>
                        <a:rPr lang="en-US" b="1" dirty="0">
                          <a:latin typeface="Times New Roman" panose="02020603050405020304" pitchFamily="18" charset="0"/>
                          <a:cs typeface="Times New Roman" panose="02020603050405020304" pitchFamily="18" charset="0"/>
                        </a:rPr>
                        <a:t>70.27%</a:t>
                      </a:r>
                      <a:r>
                        <a:rPr lang="en-US" dirty="0">
                          <a:latin typeface="Times New Roman" panose="02020603050405020304" pitchFamily="18" charset="0"/>
                          <a:cs typeface="Times New Roman" panose="02020603050405020304" pitchFamily="18" charset="0"/>
                        </a:rPr>
                        <a:t>) and recall, showing the model's struggle with complex, non-linear relationships.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38886055"/>
                  </a:ext>
                </a:extLst>
              </a:tr>
            </a:tbl>
          </a:graphicData>
        </a:graphic>
      </p:graphicFrame>
      <p:sp>
        <p:nvSpPr>
          <p:cNvPr id="3" name="Slide Number Placeholder 2">
            <a:extLst>
              <a:ext uri="{FF2B5EF4-FFF2-40B4-BE49-F238E27FC236}">
                <a16:creationId xmlns:a16="http://schemas.microsoft.com/office/drawing/2014/main" xmlns="" id="{A048516F-B194-09D0-B15E-BC710704D5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40147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DCC4C0-22A5-180A-5C3F-0D6509CD1F19}"/>
              </a:ext>
            </a:extLst>
          </p:cNvPr>
          <p:cNvSpPr>
            <a:spLocks noGrp="1"/>
          </p:cNvSpPr>
          <p:nvPr>
            <p:ph type="ctrTitle"/>
          </p:nvPr>
        </p:nvSpPr>
        <p:spPr>
          <a:xfrm>
            <a:off x="311708" y="0"/>
            <a:ext cx="8520600" cy="541867"/>
          </a:xfrm>
        </p:spPr>
        <p:txBody>
          <a:bodyPr>
            <a:normAutofit/>
          </a:bodyPr>
          <a:lstStyle/>
          <a:p>
            <a:r>
              <a:rPr lang="en-IN" sz="2200" b="1" dirty="0">
                <a:latin typeface="Times New Roman" panose="02020603050405020304" pitchFamily="18" charset="0"/>
                <a:cs typeface="Times New Roman" panose="02020603050405020304" pitchFamily="18" charset="0"/>
              </a:rPr>
              <a:t>LITERATURE REVIEW</a:t>
            </a:r>
          </a:p>
        </p:txBody>
      </p:sp>
      <p:graphicFrame>
        <p:nvGraphicFramePr>
          <p:cNvPr id="4" name="Table 3">
            <a:extLst>
              <a:ext uri="{FF2B5EF4-FFF2-40B4-BE49-F238E27FC236}">
                <a16:creationId xmlns:a16="http://schemas.microsoft.com/office/drawing/2014/main" xmlns="" id="{24E17554-606E-F969-8446-AFE671E7569C}"/>
              </a:ext>
            </a:extLst>
          </p:cNvPr>
          <p:cNvGraphicFramePr>
            <a:graphicFrameLocks noGrp="1"/>
          </p:cNvGraphicFramePr>
          <p:nvPr>
            <p:extLst>
              <p:ext uri="{D42A27DB-BD31-4B8C-83A1-F6EECF244321}">
                <p14:modId xmlns:p14="http://schemas.microsoft.com/office/powerpoint/2010/main" val="959829149"/>
              </p:ext>
            </p:extLst>
          </p:nvPr>
        </p:nvGraphicFramePr>
        <p:xfrm>
          <a:off x="496814" y="643468"/>
          <a:ext cx="8240785" cy="4042832"/>
        </p:xfrm>
        <a:graphic>
          <a:graphicData uri="http://schemas.openxmlformats.org/drawingml/2006/table">
            <a:tbl>
              <a:tblPr firstRow="1">
                <a:tableStyleId>{3B4B98B0-60AC-42C2-AFA5-B58CD77FA1E5}</a:tableStyleId>
              </a:tblPr>
              <a:tblGrid>
                <a:gridCol w="665986">
                  <a:extLst>
                    <a:ext uri="{9D8B030D-6E8A-4147-A177-3AD203B41FA5}">
                      <a16:colId xmlns:a16="http://schemas.microsoft.com/office/drawing/2014/main" xmlns="" val="580630675"/>
                    </a:ext>
                  </a:extLst>
                </a:gridCol>
                <a:gridCol w="1190938">
                  <a:extLst>
                    <a:ext uri="{9D8B030D-6E8A-4147-A177-3AD203B41FA5}">
                      <a16:colId xmlns:a16="http://schemas.microsoft.com/office/drawing/2014/main" xmlns="" val="2482416136"/>
                    </a:ext>
                  </a:extLst>
                </a:gridCol>
                <a:gridCol w="1269288">
                  <a:extLst>
                    <a:ext uri="{9D8B030D-6E8A-4147-A177-3AD203B41FA5}">
                      <a16:colId xmlns:a16="http://schemas.microsoft.com/office/drawing/2014/main" xmlns="" val="1083997327"/>
                    </a:ext>
                  </a:extLst>
                </a:gridCol>
                <a:gridCol w="1299750">
                  <a:extLst>
                    <a:ext uri="{9D8B030D-6E8A-4147-A177-3AD203B41FA5}">
                      <a16:colId xmlns:a16="http://schemas.microsoft.com/office/drawing/2014/main" xmlns="" val="1136025601"/>
                    </a:ext>
                  </a:extLst>
                </a:gridCol>
                <a:gridCol w="2060636">
                  <a:extLst>
                    <a:ext uri="{9D8B030D-6E8A-4147-A177-3AD203B41FA5}">
                      <a16:colId xmlns:a16="http://schemas.microsoft.com/office/drawing/2014/main" xmlns="" val="566135897"/>
                    </a:ext>
                  </a:extLst>
                </a:gridCol>
                <a:gridCol w="1754187">
                  <a:extLst>
                    <a:ext uri="{9D8B030D-6E8A-4147-A177-3AD203B41FA5}">
                      <a16:colId xmlns:a16="http://schemas.microsoft.com/office/drawing/2014/main" xmlns="" val="1857902698"/>
                    </a:ext>
                  </a:extLst>
                </a:gridCol>
              </a:tblGrid>
              <a:tr h="581905">
                <a:tc>
                  <a:txBody>
                    <a:bodyPr/>
                    <a:lstStyle/>
                    <a:p>
                      <a:pPr algn="ctr"/>
                      <a:r>
                        <a:rPr lang="en-IN" dirty="0">
                          <a:latin typeface="Times New Roman" panose="02020603050405020304" pitchFamily="18" charset="0"/>
                          <a:cs typeface="Times New Roman" panose="02020603050405020304" pitchFamily="18" charset="0"/>
                        </a:rPr>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latin typeface="Times New Roman" panose="02020603050405020304" pitchFamily="18" charset="0"/>
                          <a:cs typeface="Times New Roman" panose="02020603050405020304" pitchFamily="18" charset="0"/>
                        </a:rPr>
                        <a:t>TECHNIQUES USED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DRAWBACKS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987955188"/>
                  </a:ext>
                </a:extLst>
              </a:tr>
              <a:tr h="3460927">
                <a:tc>
                  <a:txBody>
                    <a:bodyPr/>
                    <a:lstStyle/>
                    <a:p>
                      <a:pPr algn="ctr"/>
                      <a:r>
                        <a:rPr lang="en-IN"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Classification of Diabetic Retinopathy Using Image Pre-processing Techniques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Kavya </a:t>
                      </a:r>
                      <a:r>
                        <a:rPr lang="en-IN" dirty="0" err="1">
                          <a:latin typeface="Times New Roman" panose="02020603050405020304" pitchFamily="18" charset="0"/>
                          <a:cs typeface="Times New Roman" panose="02020603050405020304" pitchFamily="18" charset="0"/>
                        </a:rPr>
                        <a:t>Duvvuri</a:t>
                      </a:r>
                      <a:r>
                        <a:rPr lang="en-IN" dirty="0">
                          <a:latin typeface="Times New Roman" panose="02020603050405020304" pitchFamily="18" charset="0"/>
                          <a:cs typeface="Times New Roman" panose="02020603050405020304" pitchFamily="18" charset="0"/>
                        </a:rPr>
                        <a:t>, Harshitha </a:t>
                      </a:r>
                      <a:r>
                        <a:rPr lang="en-IN" dirty="0" err="1">
                          <a:latin typeface="Times New Roman" panose="02020603050405020304" pitchFamily="18" charset="0"/>
                          <a:cs typeface="Times New Roman" panose="02020603050405020304" pitchFamily="18" charset="0"/>
                        </a:rPr>
                        <a:t>Kanisettypalli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Masabattula</a:t>
                      </a:r>
                      <a:r>
                        <a:rPr lang="en-IN" dirty="0">
                          <a:latin typeface="Times New Roman" panose="02020603050405020304" pitchFamily="18" charset="0"/>
                          <a:cs typeface="Times New Roman" panose="02020603050405020304" pitchFamily="18" charset="0"/>
                        </a:rPr>
                        <a:t> Teja Nikhil, </a:t>
                      </a:r>
                      <a:r>
                        <a:rPr lang="en-IN" dirty="0" err="1">
                          <a:latin typeface="Times New Roman" panose="02020603050405020304" pitchFamily="18" charset="0"/>
                          <a:cs typeface="Times New Roman" panose="02020603050405020304" pitchFamily="18" charset="0"/>
                        </a:rPr>
                        <a:t>Suja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Palaniswamy</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single-layer Convolutional Neural Network (CNN) ,Grad-CAM (Gradient-weighted Class Activation Mapping),</a:t>
                      </a:r>
                    </a:p>
                    <a:p>
                      <a:r>
                        <a:rPr lang="en-IN" dirty="0">
                          <a:latin typeface="Times New Roman" panose="02020603050405020304" pitchFamily="18" charset="0"/>
                          <a:cs typeface="Times New Roman" panose="02020603050405020304" pitchFamily="18" charset="0"/>
                        </a:rPr>
                        <a:t>Erosion, Histogram Equalization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Without preprocessing, the model had lower accuracy.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single-layer CNN</a:t>
                      </a:r>
                      <a:r>
                        <a:rPr lang="en-US" dirty="0">
                          <a:latin typeface="Times New Roman" panose="02020603050405020304" pitchFamily="18" charset="0"/>
                          <a:cs typeface="Times New Roman" panose="02020603050405020304" pitchFamily="18" charset="0"/>
                        </a:rPr>
                        <a:t> may not be as effective as more complex models for larger datasets.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38886055"/>
                  </a:ext>
                </a:extLst>
              </a:tr>
            </a:tbl>
          </a:graphicData>
        </a:graphic>
      </p:graphicFrame>
      <p:sp>
        <p:nvSpPr>
          <p:cNvPr id="3" name="Slide Number Placeholder 2">
            <a:extLst>
              <a:ext uri="{FF2B5EF4-FFF2-40B4-BE49-F238E27FC236}">
                <a16:creationId xmlns:a16="http://schemas.microsoft.com/office/drawing/2014/main" xmlns="" id="{7081971E-27EC-8FCD-4AD8-2FB38086A8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286274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DCC4C0-22A5-180A-5C3F-0D6509CD1F19}"/>
              </a:ext>
            </a:extLst>
          </p:cNvPr>
          <p:cNvSpPr>
            <a:spLocks noGrp="1"/>
          </p:cNvSpPr>
          <p:nvPr>
            <p:ph type="ctrTitle"/>
          </p:nvPr>
        </p:nvSpPr>
        <p:spPr>
          <a:xfrm>
            <a:off x="311708" y="0"/>
            <a:ext cx="8520600" cy="541867"/>
          </a:xfrm>
        </p:spPr>
        <p:txBody>
          <a:bodyPr>
            <a:normAutofit/>
          </a:bodyPr>
          <a:lstStyle/>
          <a:p>
            <a:r>
              <a:rPr lang="en-IN" sz="2200" b="1" dirty="0">
                <a:latin typeface="Times New Roman" panose="02020603050405020304" pitchFamily="18" charset="0"/>
                <a:cs typeface="Times New Roman" panose="02020603050405020304" pitchFamily="18" charset="0"/>
              </a:rPr>
              <a:t>LITERATURE REVIEW</a:t>
            </a:r>
          </a:p>
        </p:txBody>
      </p:sp>
      <p:graphicFrame>
        <p:nvGraphicFramePr>
          <p:cNvPr id="3" name="Table 2">
            <a:extLst>
              <a:ext uri="{FF2B5EF4-FFF2-40B4-BE49-F238E27FC236}">
                <a16:creationId xmlns:a16="http://schemas.microsoft.com/office/drawing/2014/main" xmlns="" id="{572D5BAB-3648-AA10-F46B-12E386179567}"/>
              </a:ext>
            </a:extLst>
          </p:cNvPr>
          <p:cNvGraphicFramePr>
            <a:graphicFrameLocks noGrp="1"/>
          </p:cNvGraphicFramePr>
          <p:nvPr>
            <p:extLst>
              <p:ext uri="{D42A27DB-BD31-4B8C-83A1-F6EECF244321}">
                <p14:modId xmlns:p14="http://schemas.microsoft.com/office/powerpoint/2010/main" val="2421749330"/>
              </p:ext>
            </p:extLst>
          </p:nvPr>
        </p:nvGraphicFramePr>
        <p:xfrm>
          <a:off x="311708" y="680670"/>
          <a:ext cx="8390590" cy="4123805"/>
        </p:xfrm>
        <a:graphic>
          <a:graphicData uri="http://schemas.openxmlformats.org/drawingml/2006/table">
            <a:tbl>
              <a:tblPr firstRow="1">
                <a:tableStyleId>{3B4B98B0-60AC-42C2-AFA5-B58CD77FA1E5}</a:tableStyleId>
              </a:tblPr>
              <a:tblGrid>
                <a:gridCol w="844658">
                  <a:extLst>
                    <a:ext uri="{9D8B030D-6E8A-4147-A177-3AD203B41FA5}">
                      <a16:colId xmlns:a16="http://schemas.microsoft.com/office/drawing/2014/main" xmlns="" val="580630675"/>
                    </a:ext>
                  </a:extLst>
                </a:gridCol>
                <a:gridCol w="1015139">
                  <a:extLst>
                    <a:ext uri="{9D8B030D-6E8A-4147-A177-3AD203B41FA5}">
                      <a16:colId xmlns:a16="http://schemas.microsoft.com/office/drawing/2014/main" xmlns="" val="2482416136"/>
                    </a:ext>
                  </a:extLst>
                </a:gridCol>
                <a:gridCol w="1526583">
                  <a:extLst>
                    <a:ext uri="{9D8B030D-6E8A-4147-A177-3AD203B41FA5}">
                      <a16:colId xmlns:a16="http://schemas.microsoft.com/office/drawing/2014/main" xmlns="" val="1083997327"/>
                    </a:ext>
                  </a:extLst>
                </a:gridCol>
                <a:gridCol w="1340603">
                  <a:extLst>
                    <a:ext uri="{9D8B030D-6E8A-4147-A177-3AD203B41FA5}">
                      <a16:colId xmlns:a16="http://schemas.microsoft.com/office/drawing/2014/main" xmlns="" val="1136025601"/>
                    </a:ext>
                  </a:extLst>
                </a:gridCol>
                <a:gridCol w="1704814">
                  <a:extLst>
                    <a:ext uri="{9D8B030D-6E8A-4147-A177-3AD203B41FA5}">
                      <a16:colId xmlns:a16="http://schemas.microsoft.com/office/drawing/2014/main" xmlns="" val="566135897"/>
                    </a:ext>
                  </a:extLst>
                </a:gridCol>
                <a:gridCol w="1958793">
                  <a:extLst>
                    <a:ext uri="{9D8B030D-6E8A-4147-A177-3AD203B41FA5}">
                      <a16:colId xmlns:a16="http://schemas.microsoft.com/office/drawing/2014/main" xmlns="" val="1857902698"/>
                    </a:ext>
                  </a:extLst>
                </a:gridCol>
              </a:tblGrid>
              <a:tr h="644480">
                <a:tc>
                  <a:txBody>
                    <a:bodyPr/>
                    <a:lstStyle/>
                    <a:p>
                      <a:pPr algn="ctr"/>
                      <a:r>
                        <a:rPr lang="en-IN" dirty="0">
                          <a:latin typeface="Times New Roman" panose="02020603050405020304" pitchFamily="18" charset="0"/>
                          <a:cs typeface="Times New Roman" panose="02020603050405020304" pitchFamily="18" charset="0"/>
                        </a:rPr>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TECHNIQUES USED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DRAWBACKS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987955188"/>
                  </a:ext>
                </a:extLst>
              </a:tr>
              <a:tr h="3479325">
                <a:tc>
                  <a:txBody>
                    <a:bodyPr/>
                    <a:lstStyle/>
                    <a:p>
                      <a:pPr algn="ctr"/>
                      <a:r>
                        <a:rPr lang="en-IN"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Detection and Classification of Diabetic Retinopathy using Pretrained Deep Neural Networks </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err="1">
                          <a:latin typeface="Times New Roman" panose="02020603050405020304" pitchFamily="18" charset="0"/>
                          <a:cs typeface="Times New Roman" panose="02020603050405020304" pitchFamily="18" charset="0"/>
                        </a:rPr>
                        <a:t>Abini</a:t>
                      </a:r>
                      <a:r>
                        <a:rPr lang="en-IN" dirty="0">
                          <a:latin typeface="Times New Roman" panose="02020603050405020304" pitchFamily="18" charset="0"/>
                          <a:cs typeface="Times New Roman" panose="02020603050405020304" pitchFamily="18" charset="0"/>
                        </a:rPr>
                        <a:t> M.A ,</a:t>
                      </a:r>
                    </a:p>
                    <a:p>
                      <a:r>
                        <a:rPr lang="en-IN" dirty="0">
                          <a:latin typeface="Times New Roman" panose="02020603050405020304" pitchFamily="18" charset="0"/>
                          <a:cs typeface="Times New Roman" panose="02020603050405020304" pitchFamily="18" charset="0"/>
                        </a:rPr>
                        <a:t>S. Sridevi Sathya Priya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b="0" dirty="0">
                          <a:latin typeface="Times New Roman" panose="02020603050405020304" pitchFamily="18" charset="0"/>
                          <a:cs typeface="Times New Roman" panose="02020603050405020304" pitchFamily="18" charset="0"/>
                        </a:rPr>
                        <a:t>APTOS 2019 dataset </a:t>
                      </a:r>
                      <a:r>
                        <a:rPr lang="en-IN" dirty="0">
                          <a:latin typeface="Times New Roman" panose="02020603050405020304" pitchFamily="18" charset="0"/>
                          <a:cs typeface="Times New Roman" panose="02020603050405020304" pitchFamily="18" charset="0"/>
                        </a:rPr>
                        <a:t>from Kaggle, VGG-16,</a:t>
                      </a:r>
                    </a:p>
                    <a:p>
                      <a:r>
                        <a:rPr lang="en-IN" dirty="0">
                          <a:latin typeface="Times New Roman" panose="02020603050405020304" pitchFamily="18" charset="0"/>
                          <a:cs typeface="Times New Roman" panose="02020603050405020304" pitchFamily="18" charset="0"/>
                        </a:rPr>
                        <a:t>MobileNetV2</a:t>
                      </a:r>
                      <a:endParaRPr lang="en-IN"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latin typeface="Times New Roman" panose="02020603050405020304" pitchFamily="18" charset="0"/>
                          <a:cs typeface="Times New Roman" panose="02020603050405020304" pitchFamily="18" charset="0"/>
                        </a:rPr>
                        <a:t>Early DR stages</a:t>
                      </a:r>
                      <a:r>
                        <a:rPr lang="en-US" dirty="0">
                          <a:latin typeface="Times New Roman" panose="02020603050405020304" pitchFamily="18" charset="0"/>
                          <a:cs typeface="Times New Roman" panose="02020603050405020304" pitchFamily="18" charset="0"/>
                        </a:rPr>
                        <a:t> (like Mild DR) are harder to detect accurately, especially in VGG-16, as shown by its confusion matrix.</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Variability in image quality</a:t>
                      </a:r>
                      <a:r>
                        <a:rPr lang="en-US" dirty="0">
                          <a:latin typeface="Times New Roman" panose="02020603050405020304" pitchFamily="18" charset="0"/>
                          <a:cs typeface="Times New Roman" panose="02020603050405020304" pitchFamily="18" charset="0"/>
                        </a:rPr>
                        <a:t> (e.g., noise, out-of-focus areas) from different camera models affected classification performance</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38886055"/>
                  </a:ext>
                </a:extLst>
              </a:tr>
            </a:tbl>
          </a:graphicData>
        </a:graphic>
      </p:graphicFrame>
      <p:sp>
        <p:nvSpPr>
          <p:cNvPr id="4" name="Slide Number Placeholder 3">
            <a:extLst>
              <a:ext uri="{FF2B5EF4-FFF2-40B4-BE49-F238E27FC236}">
                <a16:creationId xmlns:a16="http://schemas.microsoft.com/office/drawing/2014/main" xmlns="" id="{92370F80-A64E-C635-CA9E-CC0E9DD4C7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168269492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29114903BF740439A8FC3B55942A4A5" ma:contentTypeVersion="4" ma:contentTypeDescription="Create a new document." ma:contentTypeScope="" ma:versionID="80d42739242b07c7f8bff1de355ec12f">
  <xsd:schema xmlns:xsd="http://www.w3.org/2001/XMLSchema" xmlns:xs="http://www.w3.org/2001/XMLSchema" xmlns:p="http://schemas.microsoft.com/office/2006/metadata/properties" xmlns:ns3="32bec33e-1087-4dd7-9bae-9da065673ca9" targetNamespace="http://schemas.microsoft.com/office/2006/metadata/properties" ma:root="true" ma:fieldsID="2121d36e279fd7b0db0154d2cee61d92" ns3:_="">
    <xsd:import namespace="32bec33e-1087-4dd7-9bae-9da065673ca9"/>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bec33e-1087-4dd7-9bae-9da065673c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B158DC2-9453-4526-BA86-DE9F83B188E3}">
  <ds:schemaRefs>
    <ds:schemaRef ds:uri="http://schemas.microsoft.com/office/2006/documentManagement/types"/>
    <ds:schemaRef ds:uri="http://purl.org/dc/dcmitype/"/>
    <ds:schemaRef ds:uri="http://purl.org/dc/terms/"/>
    <ds:schemaRef ds:uri="http://schemas.microsoft.com/office/infopath/2007/PartnerControls"/>
    <ds:schemaRef ds:uri="http://purl.org/dc/elements/1.1/"/>
    <ds:schemaRef ds:uri="http://schemas.openxmlformats.org/package/2006/metadata/core-properties"/>
    <ds:schemaRef ds:uri="32bec33e-1087-4dd7-9bae-9da065673ca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D4A35C1-7428-4646-9CD7-D558EB9C3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bec33e-1087-4dd7-9bae-9da065673ca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F2F180-6FDB-4CD6-9CA6-EF170FBC51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2281</TotalTime>
  <Words>2372</Words>
  <Application>Microsoft Office PowerPoint</Application>
  <PresentationFormat>On-screen Show (16:9)</PresentationFormat>
  <Paragraphs>316</Paragraphs>
  <Slides>35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Times New Roman</vt:lpstr>
      <vt:lpstr>Wingdings</vt:lpstr>
      <vt:lpstr>Simple Light</vt:lpstr>
      <vt:lpstr>PROJECT TITLE: DIABETIC RETINOPATHY PREDICTION USING XCEPTION (DEEP LEARNING APPROACH)      </vt:lpstr>
      <vt:lpstr>Index</vt:lpstr>
      <vt:lpstr>ABSTRACT</vt:lpstr>
      <vt:lpstr>PROBLEM STATEMENT</vt:lpstr>
      <vt:lpstr>OBJECTIVE</vt:lpstr>
      <vt:lpstr>LITERATURE REVIEW</vt:lpstr>
      <vt:lpstr>LITERATURE REVIEW</vt:lpstr>
      <vt:lpstr>LITERATURE REVIEW</vt:lpstr>
      <vt:lpstr>LITERATURE REVIEW</vt:lpstr>
      <vt:lpstr>LITERATURE REVIEW</vt:lpstr>
      <vt:lpstr> EXISTING SYSTEM</vt:lpstr>
      <vt:lpstr>PowerPoint Presentation</vt:lpstr>
      <vt:lpstr>PowerPoint Presentation</vt:lpstr>
      <vt:lpstr>PROPOSED SYSTEM</vt:lpstr>
      <vt:lpstr>ARCHITECTURE DIAGRAM</vt:lpstr>
      <vt:lpstr>ARCHITECTURE DIAGRAM</vt:lpstr>
      <vt:lpstr>MODULES</vt:lpstr>
      <vt:lpstr>MODULES</vt:lpstr>
      <vt:lpstr>MODULES</vt:lpstr>
      <vt:lpstr>MODULES</vt:lpstr>
      <vt:lpstr>PowerPoint Presentation</vt:lpstr>
      <vt:lpstr>PowerPoint Presentation</vt:lpstr>
      <vt:lpstr>PowerPoint Presentation</vt:lpstr>
      <vt:lpstr>PowerPoint Presentation</vt:lpstr>
      <vt:lpstr>PowerPoint Presentation</vt:lpstr>
      <vt:lpstr>SAMPLE CODING</vt:lpstr>
      <vt:lpstr>SAMPLE CODING</vt:lpstr>
      <vt:lpstr>SAMPLE CODING</vt:lpstr>
      <vt:lpstr>SAMPLE CODING</vt:lpstr>
      <vt:lpstr>OUTPUT</vt:lpstr>
      <vt:lpstr>OUTPUT</vt:lpstr>
      <vt:lpstr>OUTPUT</vt:lpstr>
      <vt:lpstr>CONCLUSION</vt:lpstr>
      <vt:lpstr>REFERENCES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Vigneshwar Senthil</dc:creator>
  <cp:lastModifiedBy>Acer</cp:lastModifiedBy>
  <cp:revision>59</cp:revision>
  <dcterms:modified xsi:type="dcterms:W3CDTF">2024-12-02T06:21:14Z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0x010100C29114903BF740439A8FC3B55942A4A5</vt:lpwstr>
  </property>
</Properties>
</file>