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5" r:id="rId3"/>
    <p:sldId id="268" r:id="rId4"/>
    <p:sldId id="266" r:id="rId5"/>
    <p:sldId id="267" r:id="rId6"/>
    <p:sldId id="269" r:id="rId7"/>
    <p:sldId id="270" r:id="rId8"/>
    <p:sldId id="271" r:id="rId9"/>
    <p:sldId id="272" r:id="rId10"/>
    <p:sldId id="278" r:id="rId11"/>
    <p:sldId id="285" r:id="rId12"/>
    <p:sldId id="279" r:id="rId13"/>
    <p:sldId id="286" r:id="rId14"/>
    <p:sldId id="277" r:id="rId15"/>
    <p:sldId id="280" r:id="rId16"/>
    <p:sldId id="281" r:id="rId17"/>
    <p:sldId id="282" r:id="rId18"/>
    <p:sldId id="283" r:id="rId19"/>
    <p:sldId id="284" r:id="rId20"/>
    <p:sldId id="288" r:id="rId21"/>
    <p:sldId id="289" r:id="rId22"/>
    <p:sldId id="287"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72" d="100"/>
          <a:sy n="72" d="100"/>
        </p:scale>
        <p:origin x="1260" y="78"/>
      </p:cViewPr>
      <p:guideLst>
        <p:guide orient="horz" pos="2160"/>
        <p:guide pos="3840"/>
      </p:guideLst>
    </p:cSldViewPr>
  </p:slideViewPr>
  <p:outlineViewPr>
    <p:cViewPr>
      <p:scale>
        <a:sx n="33" d="100"/>
        <a:sy n="33" d="100"/>
      </p:scale>
      <p:origin x="0" y="289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213522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406129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378598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325196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138553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261518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105885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29582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47887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28831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02CDC6-A11C-430C-9A98-A3A62F70A023}" type="datetimeFigureOut">
              <a:rPr lang="en-IN" smtClean="0"/>
              <a:pPr/>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FCEE7-FCFE-4425-AB8E-4C03257CD5C8}" type="slidenum">
              <a:rPr lang="en-IN" smtClean="0"/>
              <a:pPr/>
              <a:t>‹#›</a:t>
            </a:fld>
            <a:endParaRPr lang="en-IN"/>
          </a:p>
        </p:txBody>
      </p:sp>
    </p:spTree>
    <p:extLst>
      <p:ext uri="{BB962C8B-B14F-4D97-AF65-F5344CB8AC3E}">
        <p14:creationId xmlns:p14="http://schemas.microsoft.com/office/powerpoint/2010/main" val="226512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2CDC6-A11C-430C-9A98-A3A62F70A023}" type="datetimeFigureOut">
              <a:rPr lang="en-IN" smtClean="0"/>
              <a:pPr/>
              <a:t>10-05-2024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FCEE7-FCFE-4425-AB8E-4C03257CD5C8}" type="slidenum">
              <a:rPr lang="en-IN" smtClean="0"/>
              <a:pPr/>
              <a:t>‹#›</a:t>
            </a:fld>
            <a:endParaRPr lang="en-IN"/>
          </a:p>
        </p:txBody>
      </p:sp>
    </p:spTree>
    <p:extLst>
      <p:ext uri="{BB962C8B-B14F-4D97-AF65-F5344CB8AC3E}">
        <p14:creationId xmlns:p14="http://schemas.microsoft.com/office/powerpoint/2010/main" val="9109297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09/RMKMATE59243.2023.10369484" TargetMode="External"/><Relationship Id="rId2" Type="http://schemas.openxmlformats.org/officeDocument/2006/relationships/hyperlink" Target="https://doi.org/10.1109/ICIRCA51532.2021.954506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109/ICIRCA51532.2021.954506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09/RMKMATE59243.2023.1036948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5;p14"/>
          <p:cNvPicPr preferRelativeResize="0"/>
          <p:nvPr/>
        </p:nvPicPr>
        <p:blipFill>
          <a:blip r:embed="rId2">
            <a:alphaModFix/>
          </a:blip>
          <a:stretch>
            <a:fillRect/>
          </a:stretch>
        </p:blipFill>
        <p:spPr>
          <a:xfrm>
            <a:off x="1620506" y="419098"/>
            <a:ext cx="9042532" cy="1293933"/>
          </a:xfrm>
          <a:prstGeom prst="rect">
            <a:avLst/>
          </a:prstGeom>
          <a:noFill/>
          <a:ln>
            <a:noFill/>
          </a:ln>
        </p:spPr>
      </p:pic>
      <p:sp>
        <p:nvSpPr>
          <p:cNvPr id="5" name="Google Shape;67;p14"/>
          <p:cNvSpPr txBox="1">
            <a:spLocks noGrp="1"/>
          </p:cNvSpPr>
          <p:nvPr>
            <p:ph type="ctrTitle"/>
          </p:nvPr>
        </p:nvSpPr>
        <p:spPr>
          <a:xfrm>
            <a:off x="1444869" y="1849258"/>
            <a:ext cx="9144000" cy="1449667"/>
          </a:xfrm>
          <a:prstGeom prst="rect">
            <a:avLst/>
          </a:prstGeom>
          <a:noFill/>
          <a:ln>
            <a:noFill/>
          </a:ln>
        </p:spPr>
        <p:txBody>
          <a:bodyPr spcFirstLastPara="1" vert="horz" wrap="square" lIns="0" tIns="18200" rIns="0" bIns="0" rtlCol="0" anchor="t" anchorCtr="0">
            <a:spAutoFit/>
          </a:bodyPr>
          <a:lstStyle/>
          <a:p>
            <a:pPr>
              <a:buClr>
                <a:srgbClr val="000000"/>
              </a:buClr>
              <a:buSzPts val="1200"/>
            </a:pPr>
            <a:r>
              <a:rPr lang="en" sz="2267" b="1" dirty="0"/>
              <a:t>Mini Project</a:t>
            </a:r>
            <a:br>
              <a:rPr lang="en-IN" sz="2267" b="1" dirty="0"/>
            </a:br>
            <a:br>
              <a:rPr lang="en-IN" sz="2267" b="1" dirty="0"/>
            </a:br>
            <a:r>
              <a:rPr lang="en-US" sz="1800" dirty="0">
                <a:solidFill>
                  <a:srgbClr val="000000"/>
                </a:solidFill>
                <a:latin typeface="Times New Roman"/>
                <a:ea typeface="Times New Roman"/>
                <a:cs typeface="Times New Roman"/>
                <a:sym typeface="Times New Roman"/>
              </a:rPr>
              <a:t>Review </a:t>
            </a:r>
            <a:r>
              <a:rPr lang="en-US" sz="1800" dirty="0">
                <a:latin typeface="Times New Roman"/>
                <a:ea typeface="Times New Roman"/>
                <a:cs typeface="Times New Roman"/>
                <a:sym typeface="Times New Roman"/>
              </a:rPr>
              <a:t>-1</a:t>
            </a:r>
            <a:br>
              <a:rPr lang="en-US" sz="1800" dirty="0">
                <a:latin typeface="Times New Roman"/>
                <a:ea typeface="Times New Roman"/>
                <a:cs typeface="Times New Roman"/>
                <a:sym typeface="Times New Roman"/>
              </a:rPr>
            </a:br>
            <a:br>
              <a:rPr lang="en-US" sz="2000" b="1" dirty="0">
                <a:latin typeface="Times New Roman"/>
                <a:ea typeface="Times New Roman"/>
                <a:cs typeface="Times New Roman"/>
                <a:sym typeface="Times New Roman"/>
              </a:rPr>
            </a:br>
            <a:r>
              <a:rPr lang="en-US" sz="2000" b="1" u="sng" dirty="0">
                <a:latin typeface="Times New Roman"/>
                <a:ea typeface="Times New Roman"/>
                <a:cs typeface="Times New Roman"/>
                <a:sym typeface="Times New Roman"/>
              </a:rPr>
              <a:t>SUICIDE RATE PREDICTION AND ANALYSIS USING MACHINE LEARNING</a:t>
            </a:r>
            <a:endParaRPr sz="2000" b="1" u="sng" dirty="0"/>
          </a:p>
        </p:txBody>
      </p:sp>
      <p:sp>
        <p:nvSpPr>
          <p:cNvPr id="7" name="Google Shape;61;p14"/>
          <p:cNvSpPr txBox="1">
            <a:spLocks noGrp="1"/>
          </p:cNvSpPr>
          <p:nvPr>
            <p:ph type="subTitle" idx="1"/>
          </p:nvPr>
        </p:nvSpPr>
        <p:spPr>
          <a:xfrm>
            <a:off x="-2753532" y="3891765"/>
            <a:ext cx="9144000" cy="402354"/>
          </a:xfrm>
          <a:prstGeom prst="rect">
            <a:avLst/>
          </a:prstGeom>
          <a:noFill/>
          <a:ln>
            <a:noFill/>
          </a:ln>
        </p:spPr>
        <p:txBody>
          <a:bodyPr spcFirstLastPara="1" wrap="square" lIns="0" tIns="15367" rIns="0" bIns="0" anchor="t" anchorCtr="0">
            <a:spAutoFit/>
          </a:bodyPr>
          <a:lstStyle/>
          <a:p>
            <a:pPr marL="16933">
              <a:buClr>
                <a:srgbClr val="000000"/>
              </a:buClr>
              <a:buSzPts val="1400"/>
            </a:pPr>
            <a:r>
              <a:rPr lang="en" sz="1867" b="1" dirty="0">
                <a:solidFill>
                  <a:srgbClr val="000000"/>
                </a:solidFill>
                <a:latin typeface="Times New Roman"/>
                <a:ea typeface="Times New Roman"/>
                <a:cs typeface="Times New Roman"/>
                <a:sym typeface="Times New Roman"/>
              </a:rPr>
              <a:t>Project Members:</a:t>
            </a:r>
            <a:endParaRPr sz="1867" dirty="0">
              <a:solidFill>
                <a:srgbClr val="000000"/>
              </a:solidFill>
              <a:latin typeface="Times New Roman"/>
              <a:ea typeface="Times New Roman"/>
              <a:cs typeface="Times New Roman"/>
              <a:sym typeface="Times New Roman"/>
            </a:endParaRPr>
          </a:p>
        </p:txBody>
      </p:sp>
      <p:sp>
        <p:nvSpPr>
          <p:cNvPr id="8" name="Rectangle 7"/>
          <p:cNvSpPr/>
          <p:nvPr/>
        </p:nvSpPr>
        <p:spPr>
          <a:xfrm>
            <a:off x="791694" y="4566573"/>
            <a:ext cx="6096000" cy="1341393"/>
          </a:xfrm>
          <a:prstGeom prst="rect">
            <a:avLst/>
          </a:prstGeom>
        </p:spPr>
        <p:txBody>
          <a:bodyPr>
            <a:spAutoFit/>
          </a:bodyPr>
          <a:lstStyle/>
          <a:p>
            <a:pPr marL="16933">
              <a:buClr>
                <a:srgbClr val="000000"/>
              </a:buClr>
              <a:buSzPts val="1200"/>
            </a:pPr>
            <a:r>
              <a:rPr lang="en" dirty="0">
                <a:solidFill>
                  <a:srgbClr val="000000"/>
                </a:solidFill>
                <a:latin typeface="Times New Roman"/>
                <a:ea typeface="Times New Roman"/>
                <a:cs typeface="Times New Roman"/>
                <a:sym typeface="Times New Roman"/>
              </a:rPr>
              <a:t>SUBASH M            (142221104134)</a:t>
            </a:r>
          </a:p>
          <a:p>
            <a:pPr marL="16933">
              <a:buClr>
                <a:srgbClr val="000000"/>
              </a:buClr>
              <a:buSzPts val="1200"/>
            </a:pPr>
            <a:r>
              <a:rPr lang="en" dirty="0">
                <a:solidFill>
                  <a:srgbClr val="000000"/>
                </a:solidFill>
                <a:latin typeface="Times New Roman"/>
                <a:ea typeface="Times New Roman"/>
                <a:cs typeface="Times New Roman"/>
                <a:sym typeface="Times New Roman"/>
              </a:rPr>
              <a:t>VIGNESHWAR S  (142221104156)</a:t>
            </a:r>
            <a:endParaRPr lang="en-US" dirty="0">
              <a:solidFill>
                <a:srgbClr val="000000"/>
              </a:solidFill>
              <a:latin typeface="Times New Roman"/>
              <a:ea typeface="Times New Roman"/>
              <a:cs typeface="Times New Roman"/>
              <a:sym typeface="Times New Roman"/>
            </a:endParaRPr>
          </a:p>
          <a:p>
            <a:pPr marL="16933">
              <a:buClr>
                <a:srgbClr val="000000"/>
              </a:buClr>
              <a:buSzPts val="1200"/>
            </a:pPr>
            <a:r>
              <a:rPr lang="en-US" dirty="0">
                <a:solidFill>
                  <a:srgbClr val="000000"/>
                </a:solidFill>
                <a:latin typeface="Times New Roman"/>
                <a:ea typeface="Times New Roman"/>
                <a:cs typeface="Times New Roman"/>
                <a:sym typeface="Times New Roman"/>
              </a:rPr>
              <a:t>VISHWA M            (142221104161)</a:t>
            </a:r>
          </a:p>
          <a:p>
            <a:pPr marL="16933">
              <a:spcBef>
                <a:spcPts val="1067"/>
              </a:spcBef>
              <a:buClr>
                <a:srgbClr val="000000"/>
              </a:buClr>
              <a:buSzPts val="1200"/>
            </a:pPr>
            <a:endParaRPr lang="en-IN" dirty="0"/>
          </a:p>
        </p:txBody>
      </p:sp>
      <p:sp>
        <p:nvSpPr>
          <p:cNvPr id="2" name="TextBox 1">
            <a:extLst>
              <a:ext uri="{FF2B5EF4-FFF2-40B4-BE49-F238E27FC236}">
                <a16:creationId xmlns:a16="http://schemas.microsoft.com/office/drawing/2014/main" id="{34E24A70-60B6-D6B9-141F-8119268DD6EF}"/>
              </a:ext>
            </a:extLst>
          </p:cNvPr>
          <p:cNvSpPr txBox="1"/>
          <p:nvPr/>
        </p:nvSpPr>
        <p:spPr>
          <a:xfrm>
            <a:off x="8130666" y="3966409"/>
            <a:ext cx="2805383"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Project Investigator:</a:t>
            </a:r>
          </a:p>
          <a:p>
            <a:endParaRPr lang="en-US" b="1" u="sng" dirty="0"/>
          </a:p>
          <a:p>
            <a:r>
              <a:rPr lang="en-US" dirty="0">
                <a:latin typeface="Times New Roman" panose="02020603050405020304" pitchFamily="18" charset="0"/>
                <a:cs typeface="Times New Roman" panose="02020603050405020304" pitchFamily="18" charset="0"/>
              </a:rPr>
              <a:t>Dr. M. MAYURANATHAN</a:t>
            </a:r>
          </a:p>
          <a:p>
            <a:r>
              <a:rPr lang="en-US" dirty="0">
                <a:latin typeface="Times New Roman" panose="02020603050405020304" pitchFamily="18" charset="0"/>
                <a:cs typeface="Times New Roman" panose="02020603050405020304" pitchFamily="18" charset="0"/>
              </a:rPr>
              <a:t>Assistant Professor-</a:t>
            </a:r>
            <a:r>
              <a:rPr lang="en-US" dirty="0" err="1">
                <a:latin typeface="Times New Roman" panose="02020603050405020304" pitchFamily="18" charset="0"/>
                <a:cs typeface="Times New Roman" panose="02020603050405020304" pitchFamily="18" charset="0"/>
              </a:rPr>
              <a:t>Sel.G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40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4935"/>
          </a:xfrm>
        </p:spPr>
        <p:txBody>
          <a:bodyPr/>
          <a:lstStyle/>
          <a:p>
            <a:pPr algn="ctr"/>
            <a:r>
              <a:rPr lang="en-US" u="sng"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838200" y="1397479"/>
            <a:ext cx="10515600" cy="4779484"/>
          </a:xfrm>
        </p:spPr>
        <p:txBody>
          <a:bodyPr>
            <a:normAutofit/>
          </a:bodyPr>
          <a:lstStyle/>
          <a:p>
            <a:r>
              <a:rPr lang="en-US" sz="2200" b="1" i="0" dirty="0">
                <a:solidFill>
                  <a:srgbClr val="0D0D0D"/>
                </a:solidFill>
                <a:effectLst/>
              </a:rPr>
              <a:t>Statistical Models</a:t>
            </a:r>
            <a:r>
              <a:rPr lang="en-US" sz="2200" b="0" i="0" dirty="0">
                <a:solidFill>
                  <a:srgbClr val="0D0D0D"/>
                </a:solidFill>
                <a:effectLst/>
              </a:rPr>
              <a:t>: Many existing systems rely on statistical models to analyze historical suicide data. These models often include time series analysis to identify trends and patterns over time</a:t>
            </a:r>
            <a:r>
              <a:rPr lang="en-US" sz="1400" b="0" i="0" dirty="0">
                <a:solidFill>
                  <a:srgbClr val="0D0D0D"/>
                </a:solidFill>
                <a:effectLst/>
                <a:latin typeface="Söhne"/>
              </a:rPr>
              <a:t>.</a:t>
            </a:r>
          </a:p>
          <a:p>
            <a:r>
              <a:rPr lang="en-US" sz="2400" b="1" i="0" dirty="0">
                <a:solidFill>
                  <a:srgbClr val="0D0D0D"/>
                </a:solidFill>
                <a:effectLst/>
              </a:rPr>
              <a:t>Demographic Analysis</a:t>
            </a:r>
            <a:r>
              <a:rPr lang="en-US" sz="2400" b="0" i="0" dirty="0">
                <a:solidFill>
                  <a:srgbClr val="0D0D0D"/>
                </a:solidFill>
                <a:effectLst/>
              </a:rPr>
              <a:t>: They incorporate demographic data such as age, gender, race, and socioeconomic status to understand the groups most at risk.</a:t>
            </a:r>
          </a:p>
          <a:p>
            <a:r>
              <a:rPr lang="en-US" sz="2400" b="1" i="0" dirty="0">
                <a:solidFill>
                  <a:srgbClr val="0D0D0D"/>
                </a:solidFill>
                <a:effectLst/>
              </a:rPr>
              <a:t>Geospatial Analysis</a:t>
            </a:r>
            <a:r>
              <a:rPr lang="en-US" sz="2400" b="0" i="0" dirty="0">
                <a:solidFill>
                  <a:srgbClr val="0D0D0D"/>
                </a:solidFill>
                <a:effectLst/>
              </a:rPr>
              <a:t>: Some systems use geospatial analysis to identify geographic clusters of high suicide rates and target interventions accordingly.</a:t>
            </a:r>
          </a:p>
          <a:p>
            <a:r>
              <a:rPr lang="en-US" sz="2200" b="1" i="0" dirty="0">
                <a:solidFill>
                  <a:srgbClr val="0D0D0D"/>
                </a:solidFill>
                <a:effectLst/>
              </a:rPr>
              <a:t>Predictive Modeling</a:t>
            </a:r>
            <a:r>
              <a:rPr lang="en-US" sz="2200" b="0" i="0" dirty="0">
                <a:solidFill>
                  <a:srgbClr val="0D0D0D"/>
                </a:solidFill>
                <a:effectLst/>
              </a:rPr>
              <a:t>: They develop predictive models that forecast future suicide rates based on historical trends and identified risk factors.</a:t>
            </a:r>
          </a:p>
          <a:p>
            <a:r>
              <a:rPr lang="en-US" sz="2200" b="1" i="0" dirty="0">
                <a:solidFill>
                  <a:srgbClr val="0D0D0D"/>
                </a:solidFill>
                <a:effectLst/>
              </a:rPr>
              <a:t>Visualization Tools</a:t>
            </a:r>
            <a:r>
              <a:rPr lang="en-US" sz="2200" b="0" i="0" dirty="0">
                <a:solidFill>
                  <a:srgbClr val="0D0D0D"/>
                </a:solidFill>
                <a:effectLst/>
              </a:rPr>
              <a:t>: Many systems include visualization tools such as dashboards and interactive maps to communicate insights effectively to policymakers and healthcare professionals.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663F86-2014-1C0E-6290-B3F364A554E1}"/>
              </a:ext>
            </a:extLst>
          </p:cNvPr>
          <p:cNvSpPr txBox="1"/>
          <p:nvPr/>
        </p:nvSpPr>
        <p:spPr>
          <a:xfrm>
            <a:off x="747963" y="1254565"/>
            <a:ext cx="10696074" cy="4832092"/>
          </a:xfrm>
          <a:prstGeom prst="rect">
            <a:avLst/>
          </a:prstGeom>
          <a:noFill/>
        </p:spPr>
        <p:txBody>
          <a:bodyPr wrap="square">
            <a:spAutoFit/>
          </a:bodyPr>
          <a:lstStyle/>
          <a:p>
            <a:pPr marL="285750" indent="-285750">
              <a:buFont typeface="Arial" panose="020B0604020202020204" pitchFamily="34" charset="0"/>
              <a:buChar char="•"/>
            </a:pPr>
            <a:r>
              <a:rPr lang="en-US" sz="2200" dirty="0"/>
              <a:t>Firstly, data quality issues, such as missing or inaccurate data entries, can undermine the reliability of predictive models.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Secondly, the choice of features may not encompass all relevant factors contributing to suicide rates, potentially leading to incomplete or biased predictions.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Moreover, model interpretability remains a crucial concern, as complex machine learning algorithms often lack transparency, hindering stakeholders' understanding and trust in the predictions.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By actively addressing these challenges and incorporating lessons learned from previous projects, future endeavors in suicide rate prediction and analysis can strive for greater accuracy, transparency, and societal impact. </a:t>
            </a:r>
            <a:br>
              <a:rPr lang="en-US" sz="2200" dirty="0"/>
            </a:br>
            <a:endParaRPr lang="en-US" sz="2200" dirty="0"/>
          </a:p>
        </p:txBody>
      </p:sp>
      <p:sp>
        <p:nvSpPr>
          <p:cNvPr id="7" name="TextBox 6">
            <a:extLst>
              <a:ext uri="{FF2B5EF4-FFF2-40B4-BE49-F238E27FC236}">
                <a16:creationId xmlns:a16="http://schemas.microsoft.com/office/drawing/2014/main" id="{1CC2EF7B-2C34-A934-E367-569DB42CD3F7}"/>
              </a:ext>
            </a:extLst>
          </p:cNvPr>
          <p:cNvSpPr txBox="1"/>
          <p:nvPr/>
        </p:nvSpPr>
        <p:spPr>
          <a:xfrm>
            <a:off x="0" y="288757"/>
            <a:ext cx="12192000" cy="769441"/>
          </a:xfrm>
          <a:prstGeom prst="rect">
            <a:avLst/>
          </a:prstGeom>
          <a:noFill/>
        </p:spPr>
        <p:txBody>
          <a:bodyPr wrap="square">
            <a:spAutoFit/>
          </a:bodyPr>
          <a:lstStyle/>
          <a:p>
            <a:pPr algn="ctr"/>
            <a:r>
              <a:rPr lang="en-US" sz="4400" u="sng" dirty="0">
                <a:latin typeface="Times New Roman" panose="02020603050405020304" pitchFamily="18" charset="0"/>
                <a:cs typeface="Times New Roman" panose="02020603050405020304" pitchFamily="18" charset="0"/>
              </a:rPr>
              <a:t>PROBLEMS IN EXISTING SYSTEM</a:t>
            </a:r>
            <a:endParaRPr lang="en-IN" sz="4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57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67" y="0"/>
            <a:ext cx="10515600" cy="1069675"/>
          </a:xfrm>
        </p:spPr>
        <p:txBody>
          <a:bodyPr/>
          <a:lstStyle/>
          <a:p>
            <a:pPr algn="ctr"/>
            <a:r>
              <a:rPr lang="en-US" u="sng"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705444" y="1083570"/>
            <a:ext cx="10515600" cy="5774430"/>
          </a:xfrm>
        </p:spPr>
        <p:txBody>
          <a:bodyPr>
            <a:noAutofit/>
          </a:bodyPr>
          <a:lstStyle/>
          <a:p>
            <a:pPr marL="0" indent="0" algn="l">
              <a:buNone/>
            </a:pPr>
            <a:r>
              <a:rPr lang="en-US" sz="2200" b="1" i="0" dirty="0">
                <a:solidFill>
                  <a:srgbClr val="0D0D0D"/>
                </a:solidFill>
                <a:effectLst/>
              </a:rPr>
              <a:t>1. Data Collection and Preprocessing</a:t>
            </a:r>
            <a:r>
              <a:rPr lang="en-US" sz="2200" b="0" i="0" dirty="0">
                <a:solidFill>
                  <a:srgbClr val="0D0D0D"/>
                </a:solidFill>
                <a:effectLst/>
              </a:rPr>
              <a:t>:</a:t>
            </a:r>
          </a:p>
          <a:p>
            <a:pPr algn="l">
              <a:buFont typeface="Arial" panose="020B0604020202020204" pitchFamily="34" charset="0"/>
              <a:buChar char="•"/>
            </a:pPr>
            <a:r>
              <a:rPr lang="en-US" sz="2200" b="0" i="0" dirty="0">
                <a:solidFill>
                  <a:srgbClr val="0D0D0D"/>
                </a:solidFill>
                <a:effectLst/>
              </a:rPr>
              <a:t>Gather diverse datasets containing demographic, socio-economic, mental health, and historical suicide rate data from reliable sources.</a:t>
            </a:r>
          </a:p>
          <a:p>
            <a:pPr algn="l">
              <a:buFont typeface="Arial" panose="020B0604020202020204" pitchFamily="34" charset="0"/>
              <a:buChar char="•"/>
            </a:pPr>
            <a:r>
              <a:rPr lang="en-US" sz="2200" b="0" i="0" dirty="0">
                <a:solidFill>
                  <a:srgbClr val="0D0D0D"/>
                </a:solidFill>
                <a:effectLst/>
              </a:rPr>
              <a:t>Clean and preprocess the data to handle missing values, outliers, and inconsistencies.</a:t>
            </a:r>
          </a:p>
          <a:p>
            <a:pPr marL="0" indent="0" algn="l">
              <a:buNone/>
            </a:pPr>
            <a:r>
              <a:rPr lang="en-US" sz="2200" dirty="0">
                <a:solidFill>
                  <a:srgbClr val="0D0D0D"/>
                </a:solidFill>
              </a:rPr>
              <a:t>2. </a:t>
            </a:r>
            <a:r>
              <a:rPr lang="en-US" sz="2200" b="1" i="0" dirty="0">
                <a:solidFill>
                  <a:srgbClr val="0D0D0D"/>
                </a:solidFill>
                <a:effectLst/>
              </a:rPr>
              <a:t>Exploratory Data Analysis (EDA)</a:t>
            </a:r>
            <a:r>
              <a:rPr lang="en-US" sz="2200" b="0" i="0" dirty="0">
                <a:solidFill>
                  <a:srgbClr val="0D0D0D"/>
                </a:solidFill>
                <a:effectLst/>
              </a:rPr>
              <a:t>:</a:t>
            </a:r>
          </a:p>
          <a:p>
            <a:pPr algn="l">
              <a:buFont typeface="Arial" panose="020B0604020202020204" pitchFamily="34" charset="0"/>
              <a:buChar char="•"/>
            </a:pPr>
            <a:r>
              <a:rPr lang="en-US" sz="2200" b="0" i="0" dirty="0">
                <a:solidFill>
                  <a:srgbClr val="0D0D0D"/>
                </a:solidFill>
                <a:effectLst/>
              </a:rPr>
              <a:t>Conduct exploratory data analysis to understand the distribution and relationships between different variables.</a:t>
            </a:r>
          </a:p>
          <a:p>
            <a:pPr algn="l">
              <a:buFont typeface="Arial" panose="020B0604020202020204" pitchFamily="34" charset="0"/>
              <a:buChar char="•"/>
            </a:pPr>
            <a:r>
              <a:rPr lang="en-US" sz="2200" b="0" i="0" dirty="0">
                <a:solidFill>
                  <a:srgbClr val="0D0D0D"/>
                </a:solidFill>
                <a:effectLst/>
              </a:rPr>
              <a:t>Identify correlations, trends, and patterns within the dataset.</a:t>
            </a:r>
          </a:p>
          <a:p>
            <a:pPr marL="0" indent="0" algn="l">
              <a:buNone/>
            </a:pPr>
            <a:r>
              <a:rPr lang="en-US" sz="2200" b="1" i="0" dirty="0">
                <a:solidFill>
                  <a:srgbClr val="0D0D0D"/>
                </a:solidFill>
                <a:effectLst/>
              </a:rPr>
              <a:t>3. Feature Engineering</a:t>
            </a:r>
            <a:r>
              <a:rPr lang="en-US" sz="2200" b="0" i="0" dirty="0">
                <a:solidFill>
                  <a:srgbClr val="0D0D0D"/>
                </a:solidFill>
                <a:effectLst/>
              </a:rPr>
              <a:t>:</a:t>
            </a:r>
          </a:p>
          <a:p>
            <a:pPr algn="l">
              <a:buFont typeface="Arial" panose="020B0604020202020204" pitchFamily="34" charset="0"/>
              <a:buChar char="•"/>
            </a:pPr>
            <a:r>
              <a:rPr lang="en-US" sz="2200" b="0" i="0" dirty="0">
                <a:solidFill>
                  <a:srgbClr val="0D0D0D"/>
                </a:solidFill>
                <a:effectLst/>
              </a:rPr>
              <a:t>Extract relevant features from the dataset that are likely to influence suicide rates, such as socio-economic indicators, mental health statistics, and environmental factors.</a:t>
            </a:r>
          </a:p>
          <a:p>
            <a:pPr algn="l">
              <a:buFont typeface="Arial" panose="020B0604020202020204" pitchFamily="34" charset="0"/>
              <a:buChar char="•"/>
            </a:pPr>
            <a:r>
              <a:rPr lang="en-US" sz="2200" b="0" i="0" dirty="0">
                <a:solidFill>
                  <a:srgbClr val="0D0D0D"/>
                </a:solidFill>
                <a:effectLst/>
              </a:rPr>
              <a:t>Utilize techniques like dimensionality reduction and feature scaling to prepare the data for modeling.</a:t>
            </a:r>
          </a:p>
          <a:p>
            <a:pPr marL="0" indent="0">
              <a:buNone/>
            </a:pP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E2BD94-9416-A5F3-001C-B42CFB28D353}"/>
              </a:ext>
            </a:extLst>
          </p:cNvPr>
          <p:cNvSpPr txBox="1"/>
          <p:nvPr/>
        </p:nvSpPr>
        <p:spPr>
          <a:xfrm>
            <a:off x="806116" y="259857"/>
            <a:ext cx="10898204" cy="6370975"/>
          </a:xfrm>
          <a:prstGeom prst="rect">
            <a:avLst/>
          </a:prstGeom>
          <a:noFill/>
        </p:spPr>
        <p:txBody>
          <a:bodyPr wrap="square">
            <a:spAutoFit/>
          </a:bodyPr>
          <a:lstStyle/>
          <a:p>
            <a:pPr marL="0" indent="0" algn="l">
              <a:buNone/>
            </a:pPr>
            <a:r>
              <a:rPr lang="en-US" sz="2200" dirty="0">
                <a:solidFill>
                  <a:srgbClr val="0D0D0D"/>
                </a:solidFill>
              </a:rPr>
              <a:t>4. </a:t>
            </a:r>
            <a:r>
              <a:rPr lang="en-US" sz="2200" b="1" i="0" dirty="0">
                <a:solidFill>
                  <a:srgbClr val="0D0D0D"/>
                </a:solidFill>
                <a:effectLst/>
              </a:rPr>
              <a:t>Model Evaluation and Interpretation</a:t>
            </a:r>
            <a:r>
              <a:rPr lang="en-US" sz="2200" b="0" i="0" dirty="0">
                <a:solidFill>
                  <a:srgbClr val="0D0D0D"/>
                </a:solidFill>
                <a:effectLst/>
              </a:rPr>
              <a:t>:</a:t>
            </a:r>
          </a:p>
          <a:p>
            <a:pPr algn="l">
              <a:buFont typeface="Arial" panose="020B0604020202020204" pitchFamily="34" charset="0"/>
              <a:buChar char="•"/>
            </a:pPr>
            <a:r>
              <a:rPr lang="en-US" sz="2200" b="0" i="0" dirty="0">
                <a:solidFill>
                  <a:srgbClr val="0D0D0D"/>
                </a:solidFill>
                <a:effectLst/>
              </a:rPr>
              <a:t>Evaluate the performance of developed models using appropriate evaluation metrics, such as accuracy, precision, recall, and F1-score.</a:t>
            </a:r>
          </a:p>
          <a:p>
            <a:pPr algn="l">
              <a:buFont typeface="Arial" panose="020B0604020202020204" pitchFamily="34" charset="0"/>
              <a:buChar char="•"/>
            </a:pPr>
            <a:endParaRPr lang="en-US" sz="2200" b="0" i="0" dirty="0">
              <a:solidFill>
                <a:srgbClr val="0D0D0D"/>
              </a:solidFill>
              <a:effectLst/>
            </a:endParaRPr>
          </a:p>
          <a:p>
            <a:pPr algn="l">
              <a:buFont typeface="Arial" panose="020B0604020202020204" pitchFamily="34" charset="0"/>
              <a:buChar char="•"/>
            </a:pPr>
            <a:r>
              <a:rPr lang="en-US" sz="2200" b="0" i="0" dirty="0">
                <a:solidFill>
                  <a:srgbClr val="0D0D0D"/>
                </a:solidFill>
                <a:effectLst/>
              </a:rPr>
              <a:t>Interpret the results to understand the significance of different features and their impact on predicting suicide rates.</a:t>
            </a:r>
          </a:p>
          <a:p>
            <a:pPr algn="l"/>
            <a:endParaRPr lang="en-US" sz="2200" b="0" i="0" dirty="0">
              <a:solidFill>
                <a:srgbClr val="0D0D0D"/>
              </a:solidFill>
              <a:effectLst/>
            </a:endParaRPr>
          </a:p>
          <a:p>
            <a:pPr algn="l"/>
            <a:r>
              <a:rPr lang="en-US" sz="2200" b="1" i="0" dirty="0">
                <a:solidFill>
                  <a:srgbClr val="0D0D0D"/>
                </a:solidFill>
                <a:effectLst/>
              </a:rPr>
              <a:t>5. Visualization and Presentation</a:t>
            </a:r>
            <a:r>
              <a:rPr lang="en-US" sz="2200" b="0" i="0" dirty="0">
                <a:solidFill>
                  <a:srgbClr val="0D0D0D"/>
                </a:solidFill>
                <a:effectLst/>
              </a:rPr>
              <a:t>:</a:t>
            </a:r>
          </a:p>
          <a:p>
            <a:pPr algn="l">
              <a:buFont typeface="Arial" panose="020B0604020202020204" pitchFamily="34" charset="0"/>
              <a:buChar char="•"/>
            </a:pPr>
            <a:r>
              <a:rPr lang="en-US" sz="2200" b="0" i="0" dirty="0">
                <a:solidFill>
                  <a:srgbClr val="0D0D0D"/>
                </a:solidFill>
                <a:effectLst/>
              </a:rPr>
              <a:t>Develop visualizations such as line charts, bar graphs, heatmaps, and geographical maps to present insights effectively.</a:t>
            </a:r>
          </a:p>
          <a:p>
            <a:pPr algn="l">
              <a:buFont typeface="Arial" panose="020B0604020202020204" pitchFamily="34" charset="0"/>
              <a:buChar char="•"/>
            </a:pPr>
            <a:endParaRPr lang="en-US" sz="2200" b="0" i="0" dirty="0">
              <a:solidFill>
                <a:srgbClr val="0D0D0D"/>
              </a:solidFill>
              <a:effectLst/>
            </a:endParaRPr>
          </a:p>
          <a:p>
            <a:pPr algn="l">
              <a:buFont typeface="Arial" panose="020B0604020202020204" pitchFamily="34" charset="0"/>
              <a:buChar char="•"/>
            </a:pPr>
            <a:r>
              <a:rPr lang="en-US" sz="2200" b="0" i="0" dirty="0">
                <a:solidFill>
                  <a:srgbClr val="0D0D0D"/>
                </a:solidFill>
                <a:effectLst/>
              </a:rPr>
              <a:t>Provide interactive dashboards and tools for stakeholders to explore and interact with the data and model predictions.</a:t>
            </a:r>
          </a:p>
          <a:p>
            <a:pPr algn="l">
              <a:buFont typeface="Arial" panose="020B0604020202020204" pitchFamily="34" charset="0"/>
              <a:buChar char="•"/>
            </a:pPr>
            <a:endParaRPr lang="en-US" sz="2200" b="0" i="0" dirty="0">
              <a:solidFill>
                <a:srgbClr val="0D0D0D"/>
              </a:solidFill>
              <a:effectLst/>
            </a:endParaRPr>
          </a:p>
          <a:p>
            <a:pPr algn="l">
              <a:buFont typeface="Arial" panose="020B0604020202020204" pitchFamily="34" charset="0"/>
              <a:buChar char="•"/>
            </a:pPr>
            <a:r>
              <a:rPr lang="en-US" sz="2200" b="0" i="0" dirty="0">
                <a:solidFill>
                  <a:srgbClr val="0D0D0D"/>
                </a:solidFill>
                <a:effectLst/>
              </a:rPr>
              <a:t>By implementing these components, the proposed system aims to provide valuable insights into the complex issue of suicide rates and empower stakeholders to develop targeted interventions and prevention strategies effectively. </a:t>
            </a:r>
          </a:p>
          <a:p>
            <a:pPr algn="l"/>
            <a:endParaRPr lang="en-US" sz="2200" b="0" i="0" dirty="0">
              <a:solidFill>
                <a:srgbClr val="0D0D0D"/>
              </a:solidFill>
              <a:effectLst/>
            </a:endParaRPr>
          </a:p>
          <a:p>
            <a:pPr marL="0" indent="0" algn="l">
              <a:buNone/>
            </a:pPr>
            <a:endParaRPr lang="en-US" sz="1200" b="0" i="0" dirty="0">
              <a:solidFill>
                <a:srgbClr val="0D0D0D"/>
              </a:solidFill>
              <a:effectLst/>
              <a:latin typeface="Söhne"/>
            </a:endParaRPr>
          </a:p>
        </p:txBody>
      </p:sp>
    </p:spTree>
    <p:extLst>
      <p:ext uri="{BB962C8B-B14F-4D97-AF65-F5344CB8AC3E}">
        <p14:creationId xmlns:p14="http://schemas.microsoft.com/office/powerpoint/2010/main" val="214417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771" y="241540"/>
            <a:ext cx="11602528" cy="769441"/>
          </a:xfrm>
          <a:prstGeom prst="rect">
            <a:avLst/>
          </a:prstGeom>
        </p:spPr>
        <p:txBody>
          <a:bodyPr wrap="square">
            <a:spAutoFit/>
          </a:bodyPr>
          <a:lstStyle/>
          <a:p>
            <a:pPr algn="ctr"/>
            <a:r>
              <a:rPr lang="en-US" sz="4400" u="sng" dirty="0">
                <a:latin typeface="Times New Roman" panose="02020603050405020304" pitchFamily="18" charset="0"/>
                <a:cs typeface="Times New Roman" panose="02020603050405020304" pitchFamily="18" charset="0"/>
              </a:rPr>
              <a:t>SYSTEM ARCHITECTURE</a:t>
            </a:r>
            <a:endParaRPr lang="en-US" sz="4400" dirty="0"/>
          </a:p>
        </p:txBody>
      </p:sp>
      <p:pic>
        <p:nvPicPr>
          <p:cNvPr id="6" name="Picture 5" descr="IMG-20240209-WA0000-x70U5sdQk-transformed.jpeg"/>
          <p:cNvPicPr>
            <a:picLocks noChangeAspect="1"/>
          </p:cNvPicPr>
          <p:nvPr/>
        </p:nvPicPr>
        <p:blipFill>
          <a:blip r:embed="rId2"/>
          <a:stretch>
            <a:fillRect/>
          </a:stretch>
        </p:blipFill>
        <p:spPr>
          <a:xfrm>
            <a:off x="0" y="1905000"/>
            <a:ext cx="12192000" cy="304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13" y="0"/>
            <a:ext cx="10515600" cy="810883"/>
          </a:xfrm>
        </p:spPr>
        <p:txBody>
          <a:bodyPr/>
          <a:lstStyle/>
          <a:p>
            <a:pPr algn="ctr"/>
            <a:r>
              <a:rPr lang="en-US" u="sng" dirty="0">
                <a:latin typeface="Times New Roman" pitchFamily="18" charset="0"/>
                <a:cs typeface="Times New Roman" pitchFamily="18" charset="0"/>
              </a:rPr>
              <a:t>MODULE</a:t>
            </a:r>
          </a:p>
        </p:txBody>
      </p:sp>
      <p:sp>
        <p:nvSpPr>
          <p:cNvPr id="3" name="Content Placeholder 2"/>
          <p:cNvSpPr>
            <a:spLocks noGrp="1"/>
          </p:cNvSpPr>
          <p:nvPr>
            <p:ph idx="1"/>
          </p:nvPr>
        </p:nvSpPr>
        <p:spPr>
          <a:xfrm>
            <a:off x="589210" y="799732"/>
            <a:ext cx="11171223" cy="3141922"/>
          </a:xfrm>
        </p:spPr>
        <p:txBody>
          <a:bodyPr>
            <a:normAutofit lnSpcReduction="10000"/>
          </a:bodyPr>
          <a:lstStyle/>
          <a:p>
            <a:pPr>
              <a:buNone/>
            </a:pPr>
            <a:r>
              <a:rPr lang="en-US" sz="2400" dirty="0">
                <a:cs typeface="Times New Roman" pitchFamily="18" charset="0"/>
              </a:rPr>
              <a:t>MODULE 1:(</a:t>
            </a:r>
            <a:r>
              <a:rPr lang="en-US" sz="2400" b="1" dirty="0"/>
              <a:t>Data Collection and Preprocessing Module</a:t>
            </a:r>
            <a:r>
              <a:rPr lang="en-US" sz="2400" dirty="0">
                <a:sym typeface="Wingdings" pitchFamily="2" charset="2"/>
              </a:rPr>
              <a:t>)</a:t>
            </a:r>
            <a:endParaRPr lang="en-US" sz="2400" dirty="0">
              <a:cs typeface="Times New Roman" pitchFamily="18" charset="0"/>
            </a:endParaRPr>
          </a:p>
          <a:p>
            <a:r>
              <a:rPr lang="en-US" sz="2200" dirty="0"/>
              <a:t>Gathers data from multiple sources including government databases, research papers, and surveys.</a:t>
            </a:r>
          </a:p>
          <a:p>
            <a:r>
              <a:rPr lang="en-US" sz="2200" dirty="0"/>
              <a:t>Cleans the data by removing duplicates and irrelevant entries.</a:t>
            </a:r>
          </a:p>
          <a:p>
            <a:r>
              <a:rPr lang="en-US" sz="2200" dirty="0"/>
              <a:t>Handles missing values through imputation techniques.</a:t>
            </a:r>
          </a:p>
          <a:p>
            <a:r>
              <a:rPr lang="en-US" sz="2200" dirty="0"/>
              <a:t>Addresses outliers by detecting and either correcting or removing them.</a:t>
            </a:r>
          </a:p>
          <a:p>
            <a:r>
              <a:rPr lang="en-US" sz="2200" dirty="0"/>
              <a:t>Performs normalization to scale features to a standard range.</a:t>
            </a:r>
          </a:p>
          <a:p>
            <a:r>
              <a:rPr lang="en-US" sz="2200" dirty="0"/>
              <a:t>Encodes categorical variables into numerical format.</a:t>
            </a:r>
          </a:p>
          <a:p>
            <a:endParaRPr lang="en-US" sz="2200" dirty="0"/>
          </a:p>
        </p:txBody>
      </p:sp>
      <p:pic>
        <p:nvPicPr>
          <p:cNvPr id="2050" name="Picture 2" descr="Data preprocessing stages">
            <a:extLst>
              <a:ext uri="{FF2B5EF4-FFF2-40B4-BE49-F238E27FC236}">
                <a16:creationId xmlns:a16="http://schemas.microsoft.com/office/drawing/2014/main" id="{CEB54BFE-9E39-910E-76AD-F6AF912FC1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686" y="3941654"/>
            <a:ext cx="3670246" cy="2691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7079"/>
          </a:xfrm>
        </p:spPr>
        <p:txBody>
          <a:bodyPr/>
          <a:lstStyle/>
          <a:p>
            <a:pPr algn="ctr"/>
            <a:r>
              <a:rPr lang="en-US" u="sng" dirty="0">
                <a:latin typeface="Times New Roman" pitchFamily="18" charset="0"/>
                <a:cs typeface="Times New Roman" pitchFamily="18" charset="0"/>
              </a:rPr>
              <a:t>MODULE(Continued)</a:t>
            </a:r>
            <a:endParaRPr lang="en-US" dirty="0"/>
          </a:p>
        </p:txBody>
      </p:sp>
      <p:sp>
        <p:nvSpPr>
          <p:cNvPr id="3" name="Content Placeholder 2"/>
          <p:cNvSpPr>
            <a:spLocks noGrp="1"/>
          </p:cNvSpPr>
          <p:nvPr>
            <p:ph idx="1"/>
          </p:nvPr>
        </p:nvSpPr>
        <p:spPr>
          <a:xfrm>
            <a:off x="838200" y="1253331"/>
            <a:ext cx="10515600" cy="4351338"/>
          </a:xfrm>
        </p:spPr>
        <p:txBody>
          <a:bodyPr>
            <a:normAutofit fontScale="92500" lnSpcReduction="20000"/>
          </a:bodyPr>
          <a:lstStyle/>
          <a:p>
            <a:pPr>
              <a:buNone/>
            </a:pPr>
            <a:r>
              <a:rPr lang="en-US" sz="2600" dirty="0">
                <a:cs typeface="Times New Roman" pitchFamily="18" charset="0"/>
              </a:rPr>
              <a:t>MODULE 2:</a:t>
            </a:r>
            <a:r>
              <a:rPr lang="en-US" sz="2600" b="1" dirty="0">
                <a:cs typeface="Times New Roman" pitchFamily="18" charset="0"/>
              </a:rPr>
              <a:t>(</a:t>
            </a:r>
            <a:r>
              <a:rPr lang="en-US" sz="2600" b="1" dirty="0"/>
              <a:t>Feature Engineering Module)</a:t>
            </a:r>
          </a:p>
          <a:p>
            <a:pPr>
              <a:buNone/>
            </a:pPr>
            <a:endParaRPr lang="en-US" sz="2400" b="1" dirty="0"/>
          </a:p>
          <a:p>
            <a:r>
              <a:rPr lang="en-US" sz="2400" dirty="0"/>
              <a:t>Selects features based on their relevance to suicide rate prediction.</a:t>
            </a:r>
          </a:p>
          <a:p>
            <a:endParaRPr lang="en-US" sz="2400" dirty="0"/>
          </a:p>
          <a:p>
            <a:r>
              <a:rPr lang="en-US" sz="2400" dirty="0"/>
              <a:t>Creates new features by combining or transforming existing ones.</a:t>
            </a:r>
          </a:p>
          <a:p>
            <a:endParaRPr lang="en-US" sz="2400" dirty="0"/>
          </a:p>
          <a:p>
            <a:r>
              <a:rPr lang="en-US" sz="2400" dirty="0"/>
              <a:t>Conducts feature scaling to ensure all features have equal importance.</a:t>
            </a:r>
          </a:p>
          <a:p>
            <a:endParaRPr lang="en-US" sz="2400" dirty="0"/>
          </a:p>
          <a:p>
            <a:r>
              <a:rPr lang="en-US" sz="2400" dirty="0"/>
              <a:t>Removes irrelevant or redundant features through feature selection techniques.</a:t>
            </a:r>
          </a:p>
          <a:p>
            <a:endParaRPr lang="en-US" sz="2400" dirty="0"/>
          </a:p>
          <a:p>
            <a:r>
              <a:rPr lang="en-US" sz="2400" dirty="0"/>
              <a:t>Applies domain-specific knowledge to engineer features that capture socio-economic, demographic, and mental health-related factors.</a:t>
            </a:r>
          </a:p>
          <a:p>
            <a:endParaRPr lang="en-US"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4" y="1"/>
            <a:ext cx="10515600" cy="992038"/>
          </a:xfrm>
        </p:spPr>
        <p:txBody>
          <a:bodyPr/>
          <a:lstStyle/>
          <a:p>
            <a:pPr algn="ctr"/>
            <a:r>
              <a:rPr lang="en-US" u="sng" dirty="0">
                <a:latin typeface="Times New Roman" pitchFamily="18" charset="0"/>
                <a:cs typeface="Times New Roman" pitchFamily="18" charset="0"/>
              </a:rPr>
              <a:t>MODULE(Continued)</a:t>
            </a:r>
            <a:endParaRPr lang="en-US" dirty="0"/>
          </a:p>
        </p:txBody>
      </p:sp>
      <p:sp>
        <p:nvSpPr>
          <p:cNvPr id="3" name="Content Placeholder 2"/>
          <p:cNvSpPr>
            <a:spLocks noGrp="1"/>
          </p:cNvSpPr>
          <p:nvPr>
            <p:ph idx="1"/>
          </p:nvPr>
        </p:nvSpPr>
        <p:spPr>
          <a:xfrm>
            <a:off x="838200" y="992039"/>
            <a:ext cx="10515600" cy="4351338"/>
          </a:xfrm>
        </p:spPr>
        <p:txBody>
          <a:bodyPr>
            <a:normAutofit/>
          </a:bodyPr>
          <a:lstStyle/>
          <a:p>
            <a:pPr>
              <a:buNone/>
            </a:pPr>
            <a:r>
              <a:rPr lang="en-US" sz="2400" dirty="0">
                <a:latin typeface="Times New Roman" pitchFamily="18" charset="0"/>
                <a:cs typeface="Times New Roman" pitchFamily="18" charset="0"/>
              </a:rPr>
              <a:t>MODULE 3:</a:t>
            </a:r>
            <a:r>
              <a:rPr lang="en-US" sz="2400" b="1" dirty="0">
                <a:latin typeface="Times New Roman" pitchFamily="18" charset="0"/>
                <a:cs typeface="Times New Roman" pitchFamily="18" charset="0"/>
              </a:rPr>
              <a:t>(</a:t>
            </a:r>
            <a:r>
              <a:rPr lang="en-US" sz="2400" b="1" dirty="0"/>
              <a:t>Machine Learning Model Development Module)</a:t>
            </a:r>
          </a:p>
          <a:p>
            <a:r>
              <a:rPr lang="en-US" sz="2200" dirty="0"/>
              <a:t>Implements various machine learning algorithms such as regression and Gradient Boosting.</a:t>
            </a:r>
          </a:p>
          <a:p>
            <a:r>
              <a:rPr lang="en-US" sz="2200" dirty="0"/>
              <a:t>Trains models on the preprocessed dataset.</a:t>
            </a:r>
          </a:p>
          <a:p>
            <a:r>
              <a:rPr lang="en-US" sz="2200" dirty="0"/>
              <a:t>Evaluates model performance using metrics like accuracy, precision, recall, and F1-score.</a:t>
            </a:r>
          </a:p>
          <a:p>
            <a:r>
              <a:rPr lang="en-US" sz="2200" dirty="0"/>
              <a:t>Optimizes model hyperparameters through techniques like grid search or random search.</a:t>
            </a:r>
          </a:p>
          <a:p>
            <a:r>
              <a:rPr lang="en-US" sz="2200" dirty="0"/>
              <a:t>Conducts cross-validation to ensure the models generalize well to unseen data.</a:t>
            </a:r>
          </a:p>
          <a:p>
            <a:endParaRPr lang="en-US" b="1" dirty="0"/>
          </a:p>
          <a:p>
            <a:endParaRPr lang="en-US" dirty="0"/>
          </a:p>
        </p:txBody>
      </p:sp>
      <p:pic>
        <p:nvPicPr>
          <p:cNvPr id="4" name="Picture 3">
            <a:extLst>
              <a:ext uri="{FF2B5EF4-FFF2-40B4-BE49-F238E27FC236}">
                <a16:creationId xmlns:a16="http://schemas.microsoft.com/office/drawing/2014/main" id="{0DC315E5-063B-0B15-03B9-4C44B926D972}"/>
              </a:ext>
            </a:extLst>
          </p:cNvPr>
          <p:cNvPicPr>
            <a:picLocks noChangeAspect="1"/>
          </p:cNvPicPr>
          <p:nvPr/>
        </p:nvPicPr>
        <p:blipFill>
          <a:blip r:embed="rId2" cstate="print"/>
          <a:stretch>
            <a:fillRect/>
          </a:stretch>
        </p:blipFill>
        <p:spPr>
          <a:xfrm>
            <a:off x="2518599" y="3978621"/>
            <a:ext cx="6010507" cy="27295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74" y="-143833"/>
            <a:ext cx="10515600" cy="1187629"/>
          </a:xfrm>
        </p:spPr>
        <p:txBody>
          <a:bodyPr/>
          <a:lstStyle/>
          <a:p>
            <a:pPr algn="ctr"/>
            <a:r>
              <a:rPr lang="en-US" u="sng" dirty="0">
                <a:latin typeface="Times New Roman" pitchFamily="18" charset="0"/>
                <a:cs typeface="Times New Roman" pitchFamily="18" charset="0"/>
              </a:rPr>
              <a:t>MODULE(Continued)</a:t>
            </a:r>
            <a:endParaRPr lang="en-US" dirty="0"/>
          </a:p>
        </p:txBody>
      </p:sp>
      <p:sp>
        <p:nvSpPr>
          <p:cNvPr id="3" name="Content Placeholder 2"/>
          <p:cNvSpPr>
            <a:spLocks noGrp="1"/>
          </p:cNvSpPr>
          <p:nvPr>
            <p:ph idx="1"/>
          </p:nvPr>
        </p:nvSpPr>
        <p:spPr>
          <a:xfrm>
            <a:off x="803695" y="1239028"/>
            <a:ext cx="10515600" cy="4351338"/>
          </a:xfrm>
        </p:spPr>
        <p:txBody>
          <a:bodyPr>
            <a:normAutofit lnSpcReduction="10000"/>
          </a:bodyPr>
          <a:lstStyle/>
          <a:p>
            <a:pPr>
              <a:buNone/>
            </a:pPr>
            <a:r>
              <a:rPr lang="en-US" sz="2400" dirty="0">
                <a:latin typeface="Times New Roman" pitchFamily="18" charset="0"/>
                <a:cs typeface="Times New Roman" pitchFamily="18" charset="0"/>
              </a:rPr>
              <a:t>MODULE 4:</a:t>
            </a:r>
            <a:r>
              <a:rPr lang="en-US" sz="2400" b="1" dirty="0">
                <a:latin typeface="Times New Roman" pitchFamily="18" charset="0"/>
                <a:cs typeface="Times New Roman" pitchFamily="18" charset="0"/>
              </a:rPr>
              <a:t>(</a:t>
            </a:r>
            <a:r>
              <a:rPr lang="en-US" sz="2400" b="1" dirty="0"/>
              <a:t>Model Evaluation and Interpretation Module)</a:t>
            </a:r>
          </a:p>
          <a:p>
            <a:pPr>
              <a:buNone/>
            </a:pPr>
            <a:endParaRPr lang="en-US" sz="2400" b="1" dirty="0"/>
          </a:p>
          <a:p>
            <a:r>
              <a:rPr lang="en-US" sz="2200" dirty="0"/>
              <a:t>Visualizes model performance using plots such as ROC curves or precision-recall curves.</a:t>
            </a:r>
          </a:p>
          <a:p>
            <a:endParaRPr lang="en-US" sz="2200" dirty="0"/>
          </a:p>
          <a:p>
            <a:r>
              <a:rPr lang="en-US" sz="2200" dirty="0"/>
              <a:t>Identifies the most important features contributing to model predictions using techniques like permutation importance.</a:t>
            </a:r>
          </a:p>
          <a:p>
            <a:endParaRPr lang="en-US" sz="2200" dirty="0"/>
          </a:p>
          <a:p>
            <a:r>
              <a:rPr lang="en-US" sz="2200" dirty="0"/>
              <a:t>Provides explanations for individual predictions through methods like LIME (Local Interpretable Model-agnostic Explanations).</a:t>
            </a:r>
          </a:p>
          <a:p>
            <a:endParaRPr lang="en-US" sz="2200" dirty="0"/>
          </a:p>
          <a:p>
            <a:r>
              <a:rPr lang="en-US" sz="2200" dirty="0"/>
              <a:t>Presents insights and findings in a clear and understandable manner to stakeholders.</a:t>
            </a:r>
          </a:p>
          <a:p>
            <a:endParaRPr lang="en-US" b="1"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1"/>
            <a:ext cx="10515600" cy="1130060"/>
          </a:xfrm>
        </p:spPr>
        <p:txBody>
          <a:bodyPr/>
          <a:lstStyle/>
          <a:p>
            <a:pPr algn="ctr"/>
            <a:r>
              <a:rPr lang="en-US" u="sng" dirty="0">
                <a:latin typeface="Times New Roman" pitchFamily="18" charset="0"/>
                <a:cs typeface="Times New Roman" pitchFamily="18" charset="0"/>
              </a:rPr>
              <a:t>MODULE(Continued)</a:t>
            </a:r>
            <a:endParaRPr lang="en-US" dirty="0"/>
          </a:p>
        </p:txBody>
      </p:sp>
      <p:sp>
        <p:nvSpPr>
          <p:cNvPr id="3" name="Content Placeholder 2"/>
          <p:cNvSpPr>
            <a:spLocks noGrp="1"/>
          </p:cNvSpPr>
          <p:nvPr>
            <p:ph idx="1"/>
          </p:nvPr>
        </p:nvSpPr>
        <p:spPr>
          <a:xfrm>
            <a:off x="829573" y="1299412"/>
            <a:ext cx="10515600" cy="4894353"/>
          </a:xfrm>
        </p:spPr>
        <p:txBody>
          <a:bodyPr>
            <a:normAutofit lnSpcReduction="10000"/>
          </a:bodyPr>
          <a:lstStyle/>
          <a:p>
            <a:pPr>
              <a:buNone/>
            </a:pPr>
            <a:r>
              <a:rPr lang="en-US" sz="2400" dirty="0">
                <a:latin typeface="Times New Roman" pitchFamily="18" charset="0"/>
                <a:cs typeface="Times New Roman" pitchFamily="18" charset="0"/>
              </a:rPr>
              <a:t>MODULE 5:</a:t>
            </a:r>
            <a:r>
              <a:rPr lang="en-US" sz="2400" b="1" dirty="0">
                <a:latin typeface="Times New Roman" pitchFamily="18" charset="0"/>
                <a:cs typeface="Times New Roman" pitchFamily="18" charset="0"/>
              </a:rPr>
              <a:t>(</a:t>
            </a:r>
            <a:r>
              <a:rPr lang="en-US" sz="2400" b="1" dirty="0"/>
              <a:t>Deployment and Integration Module)</a:t>
            </a:r>
          </a:p>
          <a:p>
            <a:pPr>
              <a:buNone/>
            </a:pPr>
            <a:endParaRPr lang="en-US" sz="2400" b="1" dirty="0"/>
          </a:p>
          <a:p>
            <a:r>
              <a:rPr lang="en-US" sz="2200" dirty="0"/>
              <a:t>Integrates the trained models into a production environment or software application. </a:t>
            </a:r>
          </a:p>
          <a:p>
            <a:endParaRPr lang="en-US" sz="2200" dirty="0"/>
          </a:p>
          <a:p>
            <a:r>
              <a:rPr lang="en-US" sz="2200" dirty="0"/>
              <a:t>Provides APIs or interfaces for easy integration with other systems or platforms. </a:t>
            </a:r>
          </a:p>
          <a:p>
            <a:endParaRPr lang="en-US" sz="2200" dirty="0"/>
          </a:p>
          <a:p>
            <a:r>
              <a:rPr lang="en-US" sz="2200" dirty="0"/>
              <a:t>Monitors model performance in real-time and updates models as needed.</a:t>
            </a:r>
          </a:p>
          <a:p>
            <a:endParaRPr lang="en-US" sz="2200" dirty="0"/>
          </a:p>
          <a:p>
            <a:r>
              <a:rPr lang="en-US" sz="2200" dirty="0"/>
              <a:t>Ensures compliance with privacy regulations and ethical considerations in model deployment. </a:t>
            </a:r>
          </a:p>
          <a:p>
            <a:endParaRPr lang="en-US" sz="2200" dirty="0"/>
          </a:p>
          <a:p>
            <a:r>
              <a:rPr lang="en-US" sz="2200" dirty="0"/>
              <a:t>Collaborates with relevant stakeholders for effective utilization of the predictive models.</a:t>
            </a:r>
            <a:endParaRPr lang="en-US" sz="2200" b="1" dirty="0"/>
          </a:p>
          <a:p>
            <a:endParaRPr lang="en-US" b="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7404" cy="784945"/>
          </a:xfrm>
        </p:spPr>
        <p:txBody>
          <a:bodyPr/>
          <a:lstStyle/>
          <a:p>
            <a:pPr algn="ctr"/>
            <a:r>
              <a:rPr lang="en-US"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44005" y="1288624"/>
            <a:ext cx="11005794" cy="5084221"/>
          </a:xfrm>
        </p:spPr>
        <p:txBody>
          <a:bodyPr>
            <a:noAutofit/>
          </a:bodyPr>
          <a:lstStyle/>
          <a:p>
            <a:pPr algn="just"/>
            <a:r>
              <a:rPr lang="en-US" sz="2200" dirty="0"/>
              <a:t>This project focuses on analyzing suicide rates using machine learning techniques.</a:t>
            </a:r>
          </a:p>
          <a:p>
            <a:pPr algn="just"/>
            <a:endParaRPr lang="en-US" sz="2200" dirty="0"/>
          </a:p>
          <a:p>
            <a:pPr algn="just"/>
            <a:r>
              <a:rPr lang="en-US" sz="2200" dirty="0"/>
              <a:t>Data preprocessing steps such as cleaning, normalization, and feature engineering are performed to prepare the dataset for analysis.</a:t>
            </a:r>
          </a:p>
          <a:p>
            <a:pPr algn="just"/>
            <a:endParaRPr lang="en-US" sz="2200" dirty="0"/>
          </a:p>
          <a:p>
            <a:pPr algn="just"/>
            <a:r>
              <a:rPr lang="en-US" sz="2200" dirty="0"/>
              <a:t>Machine learning algorithms, including regression and classification models, are implemented to predict death rates.</a:t>
            </a:r>
          </a:p>
          <a:p>
            <a:pPr algn="just"/>
            <a:endParaRPr lang="en-US" sz="2200" dirty="0"/>
          </a:p>
          <a:p>
            <a:pPr algn="just"/>
            <a:r>
              <a:rPr lang="en-US" sz="2200" dirty="0"/>
              <a:t>Visualization techniques are employed to present the findings and interpret the results effectively.</a:t>
            </a:r>
          </a:p>
          <a:p>
            <a:pPr algn="just"/>
            <a:endParaRPr lang="en-US" sz="2200" dirty="0"/>
          </a:p>
          <a:p>
            <a:pPr algn="just"/>
            <a:r>
              <a:rPr lang="en-US" sz="2200" dirty="0"/>
              <a:t>This project serves as a valuable educational tool for exploring the intersection of machine learning and public health.</a:t>
            </a:r>
          </a:p>
        </p:txBody>
      </p:sp>
    </p:spTree>
    <p:extLst>
      <p:ext uri="{BB962C8B-B14F-4D97-AF65-F5344CB8AC3E}">
        <p14:creationId xmlns:p14="http://schemas.microsoft.com/office/powerpoint/2010/main" val="310324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F056-3AAF-A2C4-C6FC-16F46BAA7522}"/>
              </a:ext>
            </a:extLst>
          </p:cNvPr>
          <p:cNvSpPr>
            <a:spLocks noGrp="1"/>
          </p:cNvSpPr>
          <p:nvPr>
            <p:ph type="title"/>
          </p:nvPr>
        </p:nvSpPr>
        <p:spPr>
          <a:xfrm>
            <a:off x="732183" y="-138458"/>
            <a:ext cx="10515600" cy="1325563"/>
          </a:xfrm>
        </p:spPr>
        <p:txBody>
          <a:bodyPr/>
          <a:lstStyle/>
          <a:p>
            <a:pPr algn="ctr"/>
            <a:r>
              <a:rPr lang="en-US" u="sng" dirty="0">
                <a:latin typeface="Times New Roman" panose="02020603050405020304" pitchFamily="18" charset="0"/>
                <a:cs typeface="Times New Roman" panose="02020603050405020304" pitchFamily="18" charset="0"/>
              </a:rPr>
              <a:t>OUTPUT</a:t>
            </a:r>
            <a:endParaRPr lang="en-IN"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CFB678-43D9-79C4-F24A-1268AF44375B}"/>
              </a:ext>
            </a:extLst>
          </p:cNvPr>
          <p:cNvPicPr>
            <a:picLocks noChangeAspect="1"/>
          </p:cNvPicPr>
          <p:nvPr/>
        </p:nvPicPr>
        <p:blipFill>
          <a:blip r:embed="rId2"/>
          <a:stretch>
            <a:fillRect/>
          </a:stretch>
        </p:blipFill>
        <p:spPr>
          <a:xfrm>
            <a:off x="1262269" y="979633"/>
            <a:ext cx="3858163" cy="2838846"/>
          </a:xfrm>
          <a:prstGeom prst="rect">
            <a:avLst/>
          </a:prstGeom>
        </p:spPr>
      </p:pic>
      <p:pic>
        <p:nvPicPr>
          <p:cNvPr id="7" name="Picture 6">
            <a:extLst>
              <a:ext uri="{FF2B5EF4-FFF2-40B4-BE49-F238E27FC236}">
                <a16:creationId xmlns:a16="http://schemas.microsoft.com/office/drawing/2014/main" id="{76849408-CDB0-D059-8DC0-8A263B6079C9}"/>
              </a:ext>
            </a:extLst>
          </p:cNvPr>
          <p:cNvPicPr>
            <a:picLocks noChangeAspect="1"/>
          </p:cNvPicPr>
          <p:nvPr/>
        </p:nvPicPr>
        <p:blipFill>
          <a:blip r:embed="rId3"/>
          <a:stretch>
            <a:fillRect/>
          </a:stretch>
        </p:blipFill>
        <p:spPr>
          <a:xfrm>
            <a:off x="7071570" y="1032027"/>
            <a:ext cx="3734321" cy="2734057"/>
          </a:xfrm>
          <a:prstGeom prst="rect">
            <a:avLst/>
          </a:prstGeom>
        </p:spPr>
      </p:pic>
      <p:pic>
        <p:nvPicPr>
          <p:cNvPr id="9" name="Picture 8">
            <a:extLst>
              <a:ext uri="{FF2B5EF4-FFF2-40B4-BE49-F238E27FC236}">
                <a16:creationId xmlns:a16="http://schemas.microsoft.com/office/drawing/2014/main" id="{BB48B4E6-22D7-9E35-236B-B910FF7E3B83}"/>
              </a:ext>
            </a:extLst>
          </p:cNvPr>
          <p:cNvPicPr>
            <a:picLocks noChangeAspect="1"/>
          </p:cNvPicPr>
          <p:nvPr/>
        </p:nvPicPr>
        <p:blipFill>
          <a:blip r:embed="rId4"/>
          <a:stretch>
            <a:fillRect/>
          </a:stretch>
        </p:blipFill>
        <p:spPr>
          <a:xfrm>
            <a:off x="4060901" y="4018530"/>
            <a:ext cx="3858163" cy="2743583"/>
          </a:xfrm>
          <a:prstGeom prst="rect">
            <a:avLst/>
          </a:prstGeom>
        </p:spPr>
      </p:pic>
      <p:sp>
        <p:nvSpPr>
          <p:cNvPr id="11" name="Rectangle 10">
            <a:extLst>
              <a:ext uri="{FF2B5EF4-FFF2-40B4-BE49-F238E27FC236}">
                <a16:creationId xmlns:a16="http://schemas.microsoft.com/office/drawing/2014/main" id="{1AB30C8D-0AC8-C3E1-3988-9C5D149624FE}"/>
              </a:ext>
            </a:extLst>
          </p:cNvPr>
          <p:cNvSpPr/>
          <p:nvPr/>
        </p:nvSpPr>
        <p:spPr>
          <a:xfrm>
            <a:off x="1099930" y="1032027"/>
            <a:ext cx="3858163" cy="15507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13B307B-3251-CDFF-D9AD-63B1FA0A2689}"/>
              </a:ext>
            </a:extLst>
          </p:cNvPr>
          <p:cNvSpPr txBox="1"/>
          <p:nvPr/>
        </p:nvSpPr>
        <p:spPr>
          <a:xfrm>
            <a:off x="2321797" y="1010626"/>
            <a:ext cx="2798634" cy="523220"/>
          </a:xfrm>
          <a:prstGeom prst="rect">
            <a:avLst/>
          </a:prstGeom>
          <a:noFill/>
        </p:spPr>
        <p:txBody>
          <a:bodyPr wrap="square" rtlCol="0">
            <a:spAutoFit/>
          </a:bodyPr>
          <a:lstStyle/>
          <a:p>
            <a:r>
              <a:rPr lang="en-US" sz="1400" dirty="0"/>
              <a:t>K-nearest neighbor</a:t>
            </a:r>
          </a:p>
          <a:p>
            <a:endParaRPr lang="en-IN" sz="1400" dirty="0"/>
          </a:p>
        </p:txBody>
      </p:sp>
      <p:sp>
        <p:nvSpPr>
          <p:cNvPr id="13" name="Rectangle 12">
            <a:extLst>
              <a:ext uri="{FF2B5EF4-FFF2-40B4-BE49-F238E27FC236}">
                <a16:creationId xmlns:a16="http://schemas.microsoft.com/office/drawing/2014/main" id="{48088EDE-6B56-E208-2997-17F4CD202741}"/>
              </a:ext>
            </a:extLst>
          </p:cNvPr>
          <p:cNvSpPr/>
          <p:nvPr/>
        </p:nvSpPr>
        <p:spPr>
          <a:xfrm>
            <a:off x="6785113" y="1010626"/>
            <a:ext cx="3551583" cy="1764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BB61D82-73B3-D9CD-6C71-686B439B5918}"/>
              </a:ext>
            </a:extLst>
          </p:cNvPr>
          <p:cNvSpPr/>
          <p:nvPr/>
        </p:nvSpPr>
        <p:spPr>
          <a:xfrm>
            <a:off x="4060901" y="4018530"/>
            <a:ext cx="3551583" cy="1764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9E9E8EC-1963-531A-CABB-BFC22CF04497}"/>
              </a:ext>
            </a:extLst>
          </p:cNvPr>
          <p:cNvSpPr txBox="1"/>
          <p:nvPr/>
        </p:nvSpPr>
        <p:spPr>
          <a:xfrm>
            <a:off x="5385796" y="3999348"/>
            <a:ext cx="2798634" cy="523220"/>
          </a:xfrm>
          <a:prstGeom prst="rect">
            <a:avLst/>
          </a:prstGeom>
          <a:noFill/>
        </p:spPr>
        <p:txBody>
          <a:bodyPr wrap="square" rtlCol="0">
            <a:spAutoFit/>
          </a:bodyPr>
          <a:lstStyle/>
          <a:p>
            <a:r>
              <a:rPr lang="en-US" sz="1400" dirty="0"/>
              <a:t>Gradient boosting</a:t>
            </a:r>
          </a:p>
          <a:p>
            <a:endParaRPr lang="en-IN" sz="1400" dirty="0"/>
          </a:p>
        </p:txBody>
      </p:sp>
      <p:sp>
        <p:nvSpPr>
          <p:cNvPr id="19" name="TextBox 18">
            <a:extLst>
              <a:ext uri="{FF2B5EF4-FFF2-40B4-BE49-F238E27FC236}">
                <a16:creationId xmlns:a16="http://schemas.microsoft.com/office/drawing/2014/main" id="{7AC23D04-8D2A-806C-2C41-6F26C6D20392}"/>
              </a:ext>
            </a:extLst>
          </p:cNvPr>
          <p:cNvSpPr txBox="1"/>
          <p:nvPr/>
        </p:nvSpPr>
        <p:spPr>
          <a:xfrm>
            <a:off x="8433029" y="1010626"/>
            <a:ext cx="2798634" cy="523220"/>
          </a:xfrm>
          <a:prstGeom prst="rect">
            <a:avLst/>
          </a:prstGeom>
          <a:noFill/>
        </p:spPr>
        <p:txBody>
          <a:bodyPr wrap="square" rtlCol="0">
            <a:spAutoFit/>
          </a:bodyPr>
          <a:lstStyle/>
          <a:p>
            <a:r>
              <a:rPr lang="en-US" sz="1400" dirty="0"/>
              <a:t>Random forest</a:t>
            </a:r>
          </a:p>
          <a:p>
            <a:endParaRPr lang="en-IN" sz="1400" dirty="0"/>
          </a:p>
        </p:txBody>
      </p:sp>
    </p:spTree>
    <p:extLst>
      <p:ext uri="{BB962C8B-B14F-4D97-AF65-F5344CB8AC3E}">
        <p14:creationId xmlns:p14="http://schemas.microsoft.com/office/powerpoint/2010/main" val="80329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E7E9-0C55-CF7B-502B-8EA785175164}"/>
              </a:ext>
            </a:extLst>
          </p:cNvPr>
          <p:cNvSpPr>
            <a:spLocks noGrp="1"/>
          </p:cNvSpPr>
          <p:nvPr>
            <p:ph type="title"/>
          </p:nvPr>
        </p:nvSpPr>
        <p:spPr>
          <a:xfrm>
            <a:off x="745435" y="0"/>
            <a:ext cx="10515600" cy="1325563"/>
          </a:xfrm>
        </p:spPr>
        <p:txBody>
          <a:bodyPr/>
          <a:lstStyle/>
          <a:p>
            <a:pPr algn="ctr"/>
            <a:r>
              <a:rPr lang="en-US" u="sng" dirty="0">
                <a:latin typeface="Times New Roman" panose="02020603050405020304" pitchFamily="18" charset="0"/>
                <a:cs typeface="Times New Roman" panose="02020603050405020304" pitchFamily="18" charset="0"/>
              </a:rPr>
              <a:t>RESULT</a:t>
            </a:r>
            <a:endParaRPr lang="en-IN"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E8189D-BFDE-32CF-D4B5-CD1EE7AE8D64}"/>
              </a:ext>
            </a:extLst>
          </p:cNvPr>
          <p:cNvPicPr>
            <a:picLocks noChangeAspect="1"/>
          </p:cNvPicPr>
          <p:nvPr/>
        </p:nvPicPr>
        <p:blipFill>
          <a:blip r:embed="rId2"/>
          <a:stretch>
            <a:fillRect/>
          </a:stretch>
        </p:blipFill>
        <p:spPr>
          <a:xfrm>
            <a:off x="3280858" y="1325563"/>
            <a:ext cx="5444754" cy="2241958"/>
          </a:xfrm>
          <a:prstGeom prst="rect">
            <a:avLst/>
          </a:prstGeom>
        </p:spPr>
      </p:pic>
      <p:pic>
        <p:nvPicPr>
          <p:cNvPr id="7" name="Picture 6">
            <a:extLst>
              <a:ext uri="{FF2B5EF4-FFF2-40B4-BE49-F238E27FC236}">
                <a16:creationId xmlns:a16="http://schemas.microsoft.com/office/drawing/2014/main" id="{FA740F23-D39D-6C30-7B09-51D51EE3A395}"/>
              </a:ext>
            </a:extLst>
          </p:cNvPr>
          <p:cNvPicPr>
            <a:picLocks noChangeAspect="1"/>
          </p:cNvPicPr>
          <p:nvPr/>
        </p:nvPicPr>
        <p:blipFill>
          <a:blip r:embed="rId3"/>
          <a:stretch>
            <a:fillRect/>
          </a:stretch>
        </p:blipFill>
        <p:spPr>
          <a:xfrm>
            <a:off x="3280858" y="3567521"/>
            <a:ext cx="5444754" cy="3038670"/>
          </a:xfrm>
          <a:prstGeom prst="rect">
            <a:avLst/>
          </a:prstGeom>
        </p:spPr>
      </p:pic>
    </p:spTree>
    <p:extLst>
      <p:ext uri="{BB962C8B-B14F-4D97-AF65-F5344CB8AC3E}">
        <p14:creationId xmlns:p14="http://schemas.microsoft.com/office/powerpoint/2010/main" val="270565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6C11-23B1-D2B5-048F-3133CA4E7487}"/>
              </a:ext>
            </a:extLst>
          </p:cNvPr>
          <p:cNvSpPr>
            <a:spLocks noGrp="1"/>
          </p:cNvSpPr>
          <p:nvPr>
            <p:ph type="title"/>
          </p:nvPr>
        </p:nvSpPr>
        <p:spPr>
          <a:xfrm>
            <a:off x="838200" y="18255"/>
            <a:ext cx="10515600" cy="1325563"/>
          </a:xfrm>
        </p:spPr>
        <p:txBody>
          <a:bodyPr/>
          <a:lstStyle/>
          <a:p>
            <a:pPr algn="ctr"/>
            <a:r>
              <a:rPr lang="en-US" u="sng" dirty="0">
                <a:latin typeface="Times New Roman" panose="02020603050405020304" pitchFamily="18" charset="0"/>
                <a:cs typeface="Times New Roman" panose="02020603050405020304" pitchFamily="18" charset="0"/>
              </a:rPr>
              <a:t>REFERNCES</a:t>
            </a:r>
          </a:p>
        </p:txBody>
      </p:sp>
      <p:sp>
        <p:nvSpPr>
          <p:cNvPr id="3" name="Content Placeholder 2">
            <a:extLst>
              <a:ext uri="{FF2B5EF4-FFF2-40B4-BE49-F238E27FC236}">
                <a16:creationId xmlns:a16="http://schemas.microsoft.com/office/drawing/2014/main" id="{865D8591-0A41-FADB-BB6A-0DE83A12018E}"/>
              </a:ext>
            </a:extLst>
          </p:cNvPr>
          <p:cNvSpPr>
            <a:spLocks noGrp="1"/>
          </p:cNvSpPr>
          <p:nvPr>
            <p:ph idx="1"/>
          </p:nvPr>
        </p:nvSpPr>
        <p:spPr>
          <a:xfrm>
            <a:off x="838200" y="1441312"/>
            <a:ext cx="10515600" cy="4351338"/>
          </a:xfrm>
        </p:spPr>
        <p:txBody>
          <a:bodyPr>
            <a:normAutofit/>
          </a:bodyPr>
          <a:lstStyle/>
          <a:p>
            <a:r>
              <a:rPr lang="en-US" sz="2200" b="1" dirty="0"/>
              <a:t>1.</a:t>
            </a:r>
            <a:r>
              <a:rPr lang="en-US" sz="2200" dirty="0"/>
              <a:t> Mohd. Asif Ansari, </a:t>
            </a:r>
            <a:r>
              <a:rPr lang="en-US" sz="2200" dirty="0" err="1"/>
              <a:t>Shubh</a:t>
            </a:r>
            <a:r>
              <a:rPr lang="en-US" sz="2200" dirty="0"/>
              <a:t> </a:t>
            </a:r>
            <a:r>
              <a:rPr lang="en-US" sz="2200" dirty="0" err="1"/>
              <a:t>NarainTiwari</a:t>
            </a:r>
            <a:r>
              <a:rPr lang="en-US" sz="2200" dirty="0"/>
              <a:t>, Shivang </a:t>
            </a:r>
            <a:r>
              <a:rPr lang="en-US" sz="2200" dirty="0" err="1"/>
              <a:t>Gupta,</a:t>
            </a:r>
            <a:r>
              <a:rPr lang="en-US" sz="2200" b="1" dirty="0" err="1"/>
              <a:t>“Suicide</a:t>
            </a:r>
            <a:r>
              <a:rPr lang="en-US" sz="2200" b="1" dirty="0"/>
              <a:t> Rate Prediction Using Machine Learning”,</a:t>
            </a:r>
            <a:r>
              <a:rPr lang="en-US" sz="2200" dirty="0"/>
              <a:t> International Journal of Advances in Engineering and Management (IJAEM), Volume 4 (</a:t>
            </a:r>
            <a:r>
              <a:rPr lang="en-IN" sz="2200" dirty="0"/>
              <a:t>ISSN: 2395-5252</a:t>
            </a:r>
            <a:r>
              <a:rPr lang="en-US" sz="2200" dirty="0"/>
              <a:t>, pp: 2731-2737,year:2022,</a:t>
            </a:r>
            <a:r>
              <a:rPr lang="en-IN" sz="2200" dirty="0"/>
              <a:t>DOI: 10.35629/5252-040527312737).</a:t>
            </a:r>
          </a:p>
          <a:p>
            <a:r>
              <a:rPr lang="en-US" sz="2200" b="1" dirty="0">
                <a:solidFill>
                  <a:srgbClr val="374151"/>
                </a:solidFill>
              </a:rPr>
              <a:t>2. </a:t>
            </a:r>
            <a:r>
              <a:rPr lang="en-US" sz="2200" dirty="0">
                <a:solidFill>
                  <a:srgbClr val="374151"/>
                </a:solidFill>
              </a:rPr>
              <a:t>Priyank </a:t>
            </a:r>
            <a:r>
              <a:rPr lang="en-US" sz="2200" dirty="0" err="1">
                <a:solidFill>
                  <a:srgbClr val="374151"/>
                </a:solidFill>
              </a:rPr>
              <a:t>singh</a:t>
            </a:r>
            <a:r>
              <a:rPr lang="en-US" sz="2200" dirty="0">
                <a:solidFill>
                  <a:srgbClr val="374151"/>
                </a:solidFill>
              </a:rPr>
              <a:t> </a:t>
            </a:r>
            <a:r>
              <a:rPr lang="en-US" sz="2200" dirty="0" err="1">
                <a:solidFill>
                  <a:srgbClr val="374151"/>
                </a:solidFill>
              </a:rPr>
              <a:t>Hada,Horesh</a:t>
            </a:r>
            <a:r>
              <a:rPr lang="en-US" sz="2200" dirty="0">
                <a:solidFill>
                  <a:srgbClr val="374151"/>
                </a:solidFill>
              </a:rPr>
              <a:t> Kumar,”</a:t>
            </a:r>
            <a:r>
              <a:rPr lang="en-US" sz="2200" b="1" i="0" dirty="0">
                <a:solidFill>
                  <a:srgbClr val="333333"/>
                </a:solidFill>
                <a:effectLst/>
              </a:rPr>
              <a:t> Machine Learning Techniques for Prediction of Mental Health” </a:t>
            </a:r>
            <a:r>
              <a:rPr lang="en-US" sz="2200" i="0" dirty="0">
                <a:solidFill>
                  <a:srgbClr val="333333"/>
                </a:solidFill>
                <a:effectLst/>
              </a:rPr>
              <a:t>2021 3</a:t>
            </a:r>
            <a:r>
              <a:rPr lang="en-US" sz="2200" i="0" baseline="30000" dirty="0">
                <a:solidFill>
                  <a:srgbClr val="333333"/>
                </a:solidFill>
                <a:effectLst/>
              </a:rPr>
              <a:t>rd</a:t>
            </a:r>
            <a:r>
              <a:rPr lang="en-US" sz="2200" i="0" dirty="0">
                <a:solidFill>
                  <a:srgbClr val="333333"/>
                </a:solidFill>
                <a:effectLst/>
              </a:rPr>
              <a:t> International Conference on Inventive Research in Computing Applications </a:t>
            </a:r>
            <a:r>
              <a:rPr lang="en-US" sz="2200" i="1" dirty="0">
                <a:solidFill>
                  <a:srgbClr val="333333"/>
                </a:solidFill>
                <a:effectLst/>
              </a:rPr>
              <a:t>(ICIRCA) (</a:t>
            </a:r>
            <a:r>
              <a:rPr lang="en-US" sz="2200" i="0" dirty="0">
                <a:solidFill>
                  <a:srgbClr val="333333"/>
                </a:solidFill>
                <a:effectLst/>
              </a:rPr>
              <a:t>ISBN</a:t>
            </a:r>
            <a:r>
              <a:rPr lang="en-US" sz="2200" b="1" i="0" dirty="0">
                <a:solidFill>
                  <a:srgbClr val="333333"/>
                </a:solidFill>
                <a:effectLst/>
              </a:rPr>
              <a:t>:</a:t>
            </a:r>
            <a:r>
              <a:rPr lang="en-US" sz="2200" b="0" i="0" dirty="0">
                <a:solidFill>
                  <a:srgbClr val="333333"/>
                </a:solidFill>
                <a:effectLst/>
              </a:rPr>
              <a:t>978-1-6654-3877-3,</a:t>
            </a:r>
            <a:r>
              <a:rPr lang="en-US" sz="2200" b="1" i="0" dirty="0">
                <a:solidFill>
                  <a:srgbClr val="333333"/>
                </a:solidFill>
                <a:effectLst/>
              </a:rPr>
              <a:t> </a:t>
            </a:r>
            <a:r>
              <a:rPr lang="en-US" sz="2200" i="0" dirty="0">
                <a:solidFill>
                  <a:srgbClr val="333333"/>
                </a:solidFill>
                <a:effectLst/>
              </a:rPr>
              <a:t>Publisher</a:t>
            </a:r>
            <a:r>
              <a:rPr lang="en-US" sz="2200" b="1" i="0" dirty="0">
                <a:solidFill>
                  <a:srgbClr val="333333"/>
                </a:solidFill>
                <a:effectLst/>
              </a:rPr>
              <a:t>: </a:t>
            </a:r>
            <a:r>
              <a:rPr lang="en-US" sz="2200" b="0" i="0" dirty="0">
                <a:solidFill>
                  <a:srgbClr val="333333"/>
                </a:solidFill>
                <a:effectLst/>
              </a:rPr>
              <a:t>IEEE, </a:t>
            </a:r>
            <a:r>
              <a:rPr lang="en-US" sz="2200" i="0" dirty="0">
                <a:solidFill>
                  <a:srgbClr val="333333"/>
                </a:solidFill>
                <a:effectLst/>
              </a:rPr>
              <a:t>DOI</a:t>
            </a:r>
            <a:r>
              <a:rPr lang="en-US" sz="2200" b="1" i="0" dirty="0">
                <a:solidFill>
                  <a:srgbClr val="333333"/>
                </a:solidFill>
                <a:effectLst/>
              </a:rPr>
              <a:t>: </a:t>
            </a:r>
            <a:r>
              <a:rPr lang="en-US" sz="2200" b="0" i="0" u="none" strike="noStrike" dirty="0">
                <a:effectLst/>
                <a:hlinkClick r:id="rId2">
                  <a:extLst>
                    <a:ext uri="{A12FA001-AC4F-418D-AE19-62706E023703}">
                      <ahyp:hlinkClr xmlns:ahyp="http://schemas.microsoft.com/office/drawing/2018/hyperlinkcolor" val="tx"/>
                    </a:ext>
                  </a:extLst>
                </a:hlinkClick>
              </a:rPr>
              <a:t>10.1109/ICIRCA51532.2021.9545061</a:t>
            </a:r>
            <a:r>
              <a:rPr lang="en-US" sz="2200" b="0" i="0" u="none" strike="noStrike" dirty="0">
                <a:effectLst/>
              </a:rPr>
              <a:t>).</a:t>
            </a:r>
          </a:p>
          <a:p>
            <a:r>
              <a:rPr lang="en-US" sz="2200" b="1" dirty="0">
                <a:solidFill>
                  <a:srgbClr val="374151"/>
                </a:solidFill>
              </a:rPr>
              <a:t>3. </a:t>
            </a:r>
            <a:r>
              <a:rPr lang="en-US" sz="2200" dirty="0">
                <a:solidFill>
                  <a:srgbClr val="374151"/>
                </a:solidFill>
              </a:rPr>
              <a:t>Priyadarshini R, Beryl </a:t>
            </a:r>
            <a:r>
              <a:rPr lang="en-US" sz="2200" dirty="0" err="1">
                <a:solidFill>
                  <a:srgbClr val="374151"/>
                </a:solidFill>
              </a:rPr>
              <a:t>Abey</a:t>
            </a:r>
            <a:r>
              <a:rPr lang="en-US" sz="2200" dirty="0">
                <a:solidFill>
                  <a:srgbClr val="374151"/>
                </a:solidFill>
              </a:rPr>
              <a:t> </a:t>
            </a:r>
            <a:r>
              <a:rPr lang="en-US" sz="2200" dirty="0" err="1">
                <a:solidFill>
                  <a:srgbClr val="374151"/>
                </a:solidFill>
              </a:rPr>
              <a:t>Thomas,</a:t>
            </a:r>
            <a:r>
              <a:rPr lang="en-US" sz="2200" b="1" dirty="0" err="1">
                <a:solidFill>
                  <a:srgbClr val="374151"/>
                </a:solidFill>
              </a:rPr>
              <a:t>”</a:t>
            </a:r>
            <a:r>
              <a:rPr lang="en-US" sz="2200" b="1" i="0" dirty="0" err="1">
                <a:solidFill>
                  <a:srgbClr val="333333"/>
                </a:solidFill>
                <a:effectLst/>
              </a:rPr>
              <a:t>Suicide</a:t>
            </a:r>
            <a:r>
              <a:rPr lang="en-US" sz="2200" b="1" i="0" dirty="0">
                <a:solidFill>
                  <a:srgbClr val="333333"/>
                </a:solidFill>
                <a:effectLst/>
              </a:rPr>
              <a:t>: An Analysis and Prediction Using </a:t>
            </a:r>
            <a:r>
              <a:rPr lang="en-US" sz="2200" b="1" i="0" dirty="0" err="1">
                <a:solidFill>
                  <a:srgbClr val="333333"/>
                </a:solidFill>
                <a:effectLst/>
              </a:rPr>
              <a:t>Pyspark</a:t>
            </a:r>
            <a:r>
              <a:rPr lang="en-US" sz="2200" b="1" i="0" dirty="0">
                <a:solidFill>
                  <a:srgbClr val="333333"/>
                </a:solidFill>
                <a:effectLst/>
              </a:rPr>
              <a:t> and Machine Learning Models”</a:t>
            </a:r>
            <a:r>
              <a:rPr lang="en-US" sz="2200" i="0" dirty="0">
                <a:solidFill>
                  <a:srgbClr val="333333"/>
                </a:solidFill>
                <a:effectLst/>
              </a:rPr>
              <a:t>(2023 International Conference on Research Methodologies in Knowledge Management , Artificial Intelligence and Telecommunication Engineering(RMKMATE). </a:t>
            </a:r>
            <a:r>
              <a:rPr lang="en-US" sz="2200" dirty="0">
                <a:solidFill>
                  <a:srgbClr val="333333"/>
                </a:solidFill>
              </a:rPr>
              <a:t>(</a:t>
            </a:r>
            <a:r>
              <a:rPr lang="en-US" sz="2200" i="0" dirty="0">
                <a:solidFill>
                  <a:srgbClr val="333333"/>
                </a:solidFill>
                <a:effectLst/>
              </a:rPr>
              <a:t>ISBN</a:t>
            </a:r>
            <a:r>
              <a:rPr lang="en-US" sz="2200" i="0" dirty="0">
                <a:solidFill>
                  <a:srgbClr val="333333"/>
                </a:solidFill>
                <a:effectLst/>
                <a:latin typeface="HelveticaNeue Regular"/>
              </a:rPr>
              <a:t>:</a:t>
            </a:r>
            <a:r>
              <a:rPr lang="en-US" sz="2200" b="0" i="0" dirty="0">
                <a:solidFill>
                  <a:srgbClr val="333333"/>
                </a:solidFill>
                <a:effectLst/>
                <a:latin typeface="HelveticaNeue Regular"/>
              </a:rPr>
              <a:t>979-8-3503-0570-8</a:t>
            </a:r>
            <a:r>
              <a:rPr lang="en-US" sz="2200" b="0" i="0" dirty="0">
                <a:solidFill>
                  <a:srgbClr val="333333"/>
                </a:solidFill>
                <a:effectLst/>
              </a:rPr>
              <a:t>,</a:t>
            </a:r>
            <a:r>
              <a:rPr lang="en-US" sz="2200" b="1" i="0" dirty="0">
                <a:solidFill>
                  <a:srgbClr val="333333"/>
                </a:solidFill>
                <a:effectLst/>
              </a:rPr>
              <a:t> </a:t>
            </a:r>
            <a:r>
              <a:rPr lang="en-US" sz="2200" i="0" dirty="0">
                <a:solidFill>
                  <a:srgbClr val="333333"/>
                </a:solidFill>
                <a:effectLst/>
              </a:rPr>
              <a:t>Publisher</a:t>
            </a:r>
            <a:r>
              <a:rPr lang="en-US" sz="2200" b="1" i="0" dirty="0">
                <a:solidFill>
                  <a:srgbClr val="333333"/>
                </a:solidFill>
                <a:effectLst/>
              </a:rPr>
              <a:t>: </a:t>
            </a:r>
            <a:r>
              <a:rPr lang="en-US" sz="2200" b="0" i="0" dirty="0">
                <a:solidFill>
                  <a:srgbClr val="333333"/>
                </a:solidFill>
                <a:effectLst/>
              </a:rPr>
              <a:t>IEEE,</a:t>
            </a:r>
            <a:r>
              <a:rPr lang="en-US" sz="2200" b="1" i="0" dirty="0">
                <a:solidFill>
                  <a:srgbClr val="333333"/>
                </a:solidFill>
                <a:effectLst/>
                <a:latin typeface="HelveticaNeue Regular"/>
              </a:rPr>
              <a:t> </a:t>
            </a:r>
            <a:r>
              <a:rPr lang="en-US" sz="2200" i="0" dirty="0">
                <a:solidFill>
                  <a:srgbClr val="333333"/>
                </a:solidFill>
                <a:effectLst/>
              </a:rPr>
              <a:t>DOI: </a:t>
            </a:r>
            <a:r>
              <a:rPr lang="en-US" sz="2200" b="0" i="0" u="none" strike="noStrike" dirty="0">
                <a:effectLst/>
                <a:latin typeface="HelveticaNeue Regular"/>
                <a:hlinkClick r:id="rId3">
                  <a:extLst>
                    <a:ext uri="{A12FA001-AC4F-418D-AE19-62706E023703}">
                      <ahyp:hlinkClr xmlns:ahyp="http://schemas.microsoft.com/office/drawing/2018/hyperlinkcolor" val="tx"/>
                    </a:ext>
                  </a:extLst>
                </a:hlinkClick>
              </a:rPr>
              <a:t>10.1109/RMKMATE59243.2023.10369484</a:t>
            </a:r>
            <a:r>
              <a:rPr lang="en-US" sz="2200" b="0" i="0" u="none" strike="noStrike" dirty="0">
                <a:effectLst/>
                <a:latin typeface="HelveticaNeue Regular"/>
              </a:rPr>
              <a:t>)</a:t>
            </a:r>
            <a:endParaRPr lang="en-US" sz="2200" i="0" dirty="0">
              <a:effectLst/>
            </a:endParaRPr>
          </a:p>
          <a:p>
            <a:endParaRPr lang="en-US" sz="2200" b="1" dirty="0"/>
          </a:p>
          <a:p>
            <a:pPr algn="just"/>
            <a:endParaRPr lang="en-US" sz="2200" b="0" i="0" u="none" strike="noStrike" dirty="0">
              <a:effectLst/>
            </a:endParaRPr>
          </a:p>
          <a:p>
            <a:endParaRPr lang="en-US" sz="2200" b="0" i="0" u="none" strike="noStrike" dirty="0">
              <a:effectLst/>
            </a:endParaRPr>
          </a:p>
          <a:p>
            <a:endParaRPr lang="en-US" sz="2200" dirty="0"/>
          </a:p>
        </p:txBody>
      </p:sp>
    </p:spTree>
    <p:extLst>
      <p:ext uri="{BB962C8B-B14F-4D97-AF65-F5344CB8AC3E}">
        <p14:creationId xmlns:p14="http://schemas.microsoft.com/office/powerpoint/2010/main" val="40316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F3A9-43C3-5CBE-5DA4-249E44DD4EFA}"/>
              </a:ext>
            </a:extLst>
          </p:cNvPr>
          <p:cNvSpPr>
            <a:spLocks noGrp="1"/>
          </p:cNvSpPr>
          <p:nvPr>
            <p:ph type="title" idx="4294967295"/>
          </p:nvPr>
        </p:nvSpPr>
        <p:spPr>
          <a:xfrm>
            <a:off x="0" y="0"/>
            <a:ext cx="12192000" cy="6858000"/>
          </a:xfrm>
        </p:spPr>
        <p:txBody>
          <a:bodyPr/>
          <a:lstStyle/>
          <a:p>
            <a:pPr>
              <a:lnSpc>
                <a:spcPct val="100000"/>
              </a:lnSpc>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9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4336" y="212740"/>
            <a:ext cx="1847087" cy="769441"/>
          </a:xfrm>
          <a:prstGeom prst="rect">
            <a:avLst/>
          </a:prstGeom>
        </p:spPr>
        <p:txBody>
          <a:bodyPr wrap="square">
            <a:spAutoFit/>
          </a:bodyPr>
          <a:lstStyle/>
          <a:p>
            <a:r>
              <a:rPr lang="en-US" sz="4400" u="sng" dirty="0">
                <a:latin typeface="Times New Roman" panose="02020603050405020304" pitchFamily="18" charset="0"/>
                <a:cs typeface="Times New Roman" panose="02020603050405020304" pitchFamily="18" charset="0"/>
              </a:rPr>
              <a:t>AIM </a:t>
            </a:r>
          </a:p>
        </p:txBody>
      </p:sp>
      <p:sp>
        <p:nvSpPr>
          <p:cNvPr id="3" name="Rectangle 2"/>
          <p:cNvSpPr/>
          <p:nvPr/>
        </p:nvSpPr>
        <p:spPr>
          <a:xfrm>
            <a:off x="752856" y="1093148"/>
            <a:ext cx="11088624" cy="5509200"/>
          </a:xfrm>
          <a:prstGeom prst="rect">
            <a:avLst/>
          </a:prstGeom>
        </p:spPr>
        <p:txBody>
          <a:bodyPr wrap="square">
            <a:spAutoFit/>
          </a:bodyPr>
          <a:lstStyle/>
          <a:p>
            <a:pPr marL="342900" indent="-342900">
              <a:buFont typeface="Arial" panose="020B0604020202020204" pitchFamily="34" charset="0"/>
              <a:buChar char="•"/>
            </a:pPr>
            <a:r>
              <a:rPr lang="en-US" sz="2200" dirty="0"/>
              <a:t>The aim of the project "Suicide Rate Prediction with Machine Learning" is to predict suicide rates using machine learning algorithms.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0" i="0" dirty="0">
                <a:solidFill>
                  <a:srgbClr val="0D0D0D"/>
                </a:solidFill>
                <a:effectLst/>
              </a:rPr>
              <a:t>Gather diverse data on suicide rates, demographics, and socio-economic factors.</a:t>
            </a:r>
          </a:p>
          <a:p>
            <a:pPr marL="342900" indent="-342900">
              <a:buFont typeface="Arial" panose="020B0604020202020204" pitchFamily="34" charset="0"/>
              <a:buChar char="•"/>
            </a:pPr>
            <a:endParaRPr lang="en-US" sz="2200" b="0" i="0" dirty="0">
              <a:solidFill>
                <a:srgbClr val="0D0D0D"/>
              </a:solidFill>
              <a:effectLst/>
            </a:endParaRPr>
          </a:p>
          <a:p>
            <a:pPr marL="342900" indent="-342900">
              <a:buFont typeface="Arial" panose="020B0604020202020204" pitchFamily="34" charset="0"/>
              <a:buChar char="•"/>
            </a:pPr>
            <a:r>
              <a:rPr lang="en-US" sz="2200" b="0" i="0" dirty="0">
                <a:solidFill>
                  <a:srgbClr val="0D0D0D"/>
                </a:solidFill>
                <a:effectLst/>
              </a:rPr>
              <a:t>Analyze data to understand patterns and correlations influencing suicide rates</a:t>
            </a:r>
            <a:r>
              <a:rPr lang="en-US" sz="2200" dirty="0">
                <a:solidFill>
                  <a:srgbClr val="0D0D0D"/>
                </a:solidFill>
              </a:rPr>
              <a:t>.</a:t>
            </a:r>
          </a:p>
          <a:p>
            <a:pPr marL="342900" indent="-342900">
              <a:buFont typeface="Arial" panose="020B0604020202020204" pitchFamily="34" charset="0"/>
              <a:buChar char="•"/>
            </a:pPr>
            <a:endParaRPr lang="en-US" sz="2200" dirty="0">
              <a:solidFill>
                <a:srgbClr val="0D0D0D"/>
              </a:solidFill>
            </a:endParaRPr>
          </a:p>
          <a:p>
            <a:pPr marL="342900" indent="-342900">
              <a:buFont typeface="Arial" panose="020B0604020202020204" pitchFamily="34" charset="0"/>
              <a:buChar char="•"/>
            </a:pPr>
            <a:r>
              <a:rPr lang="en-US" sz="2200" b="0" i="0" dirty="0">
                <a:solidFill>
                  <a:srgbClr val="0D0D0D"/>
                </a:solidFill>
                <a:effectLst/>
              </a:rPr>
              <a:t>Develop predictive models using machine learning algorithms.</a:t>
            </a:r>
          </a:p>
          <a:p>
            <a:pPr marL="342900" indent="-342900">
              <a:buFont typeface="Arial" panose="020B0604020202020204" pitchFamily="34" charset="0"/>
              <a:buChar char="•"/>
            </a:pPr>
            <a:endParaRPr lang="en-US" sz="2200" b="0" i="0" dirty="0">
              <a:solidFill>
                <a:srgbClr val="0D0D0D"/>
              </a:solidFill>
              <a:effectLst/>
            </a:endParaRPr>
          </a:p>
          <a:p>
            <a:pPr marL="342900" indent="-342900">
              <a:buFont typeface="Arial" panose="020B0604020202020204" pitchFamily="34" charset="0"/>
              <a:buChar char="•"/>
            </a:pPr>
            <a:r>
              <a:rPr lang="en-US" sz="2200" b="0" i="0" dirty="0">
                <a:solidFill>
                  <a:srgbClr val="0D0D0D"/>
                </a:solidFill>
                <a:effectLst/>
              </a:rPr>
              <a:t>Evaluate model performance and interpret results for insights</a:t>
            </a:r>
            <a:r>
              <a:rPr lang="en-US" sz="2200" dirty="0">
                <a:solidFill>
                  <a:srgbClr val="0D0D0D"/>
                </a:solidFill>
              </a:rPr>
              <a:t>.</a:t>
            </a:r>
          </a:p>
          <a:p>
            <a:pPr marL="342900" indent="-342900">
              <a:buFont typeface="Arial" panose="020B0604020202020204" pitchFamily="34" charset="0"/>
              <a:buChar char="•"/>
            </a:pPr>
            <a:endParaRPr lang="en-US" sz="2200" dirty="0">
              <a:solidFill>
                <a:srgbClr val="0D0D0D"/>
              </a:solidFill>
            </a:endParaRPr>
          </a:p>
          <a:p>
            <a:pPr marL="342900" indent="-342900">
              <a:buFont typeface="Arial" panose="020B0604020202020204" pitchFamily="34" charset="0"/>
              <a:buChar char="•"/>
            </a:pPr>
            <a:r>
              <a:rPr lang="en-US" sz="2200" b="0" i="0" dirty="0">
                <a:solidFill>
                  <a:srgbClr val="0D0D0D"/>
                </a:solidFill>
                <a:effectLst/>
              </a:rPr>
              <a:t>Deploy user-friendly interface for stakeholders to access predictions.</a:t>
            </a:r>
          </a:p>
          <a:p>
            <a:pPr marL="342900" indent="-342900">
              <a:buFont typeface="Arial" panose="020B0604020202020204" pitchFamily="34" charset="0"/>
              <a:buChar char="•"/>
            </a:pPr>
            <a:endParaRPr lang="en-US" sz="2200" b="0" i="0" dirty="0">
              <a:solidFill>
                <a:srgbClr val="0D0D0D"/>
              </a:solidFill>
              <a:effectLst/>
            </a:endParaRPr>
          </a:p>
          <a:p>
            <a:pPr marL="342900" indent="-342900">
              <a:buFont typeface="Arial" panose="020B0604020202020204" pitchFamily="34" charset="0"/>
              <a:buChar char="•"/>
            </a:pPr>
            <a:r>
              <a:rPr lang="en-US" sz="2200" b="0" i="0" dirty="0">
                <a:solidFill>
                  <a:srgbClr val="0D0D0D"/>
                </a:solidFill>
                <a:effectLst/>
              </a:rPr>
              <a:t>Ensure ethical considerations are addressed throughout the project.</a:t>
            </a:r>
          </a:p>
          <a:p>
            <a:pPr marL="342900" indent="-342900">
              <a:buFont typeface="Arial" panose="020B0604020202020204" pitchFamily="34" charset="0"/>
              <a:buChar char="•"/>
            </a:pPr>
            <a:endParaRPr lang="en-US" sz="2200" dirty="0">
              <a:solidFill>
                <a:srgbClr val="0D0D0D"/>
              </a:solidFill>
            </a:endParaRPr>
          </a:p>
          <a:p>
            <a:pPr marL="342900" indent="-342900">
              <a:buFont typeface="Arial" panose="020B0604020202020204" pitchFamily="34" charset="0"/>
              <a:buChar char="•"/>
            </a:pPr>
            <a:endParaRPr lang="en-US" sz="2200" dirty="0"/>
          </a:p>
        </p:txBody>
      </p:sp>
      <p:sp>
        <p:nvSpPr>
          <p:cNvPr id="6" name="Rectangle 1">
            <a:extLst>
              <a:ext uri="{FF2B5EF4-FFF2-40B4-BE49-F238E27FC236}">
                <a16:creationId xmlns:a16="http://schemas.microsoft.com/office/drawing/2014/main" id="{4EE0388F-77FC-0C9D-EF1E-1F5E13CE929E}"/>
              </a:ext>
            </a:extLst>
          </p:cNvPr>
          <p:cNvSpPr>
            <a:spLocks noChangeArrowheads="1"/>
          </p:cNvSpPr>
          <p:nvPr/>
        </p:nvSpPr>
        <p:spPr bwMode="auto">
          <a:xfrm>
            <a:off x="308009" y="150375"/>
            <a:ext cx="6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7BB6252-F2EC-28CC-E1D8-F9AE2E9AA05F}"/>
              </a:ext>
            </a:extLst>
          </p:cNvPr>
          <p:cNvSpPr>
            <a:spLocks noChangeArrowheads="1"/>
          </p:cNvSpPr>
          <p:nvPr/>
        </p:nvSpPr>
        <p:spPr bwMode="auto">
          <a:xfrm>
            <a:off x="0" y="0"/>
            <a:ext cx="2622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7B837A6-B8C6-A3B0-B54E-4BFA19EF7178}"/>
              </a:ext>
            </a:extLst>
          </p:cNvPr>
          <p:cNvSpPr>
            <a:spLocks noChangeArrowheads="1"/>
          </p:cNvSpPr>
          <p:nvPr/>
        </p:nvSpPr>
        <p:spPr bwMode="auto">
          <a:xfrm>
            <a:off x="152400" y="75456"/>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p:txBody>
      </p:sp>
      <p:sp>
        <p:nvSpPr>
          <p:cNvPr id="9" name="Rectangle 4">
            <a:extLst>
              <a:ext uri="{FF2B5EF4-FFF2-40B4-BE49-F238E27FC236}">
                <a16:creationId xmlns:a16="http://schemas.microsoft.com/office/drawing/2014/main" id="{6A28C324-4422-2875-2E85-420543AEF00C}"/>
              </a:ext>
            </a:extLst>
          </p:cNvPr>
          <p:cNvSpPr>
            <a:spLocks noChangeArrowheads="1"/>
          </p:cNvSpPr>
          <p:nvPr/>
        </p:nvSpPr>
        <p:spPr bwMode="auto">
          <a:xfrm>
            <a:off x="152400" y="152400"/>
            <a:ext cx="2622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EDA8A1B-8A5E-1884-9803-E1B0CD15D713}"/>
              </a:ext>
            </a:extLst>
          </p:cNvPr>
          <p:cNvSpPr>
            <a:spLocks noChangeArrowheads="1"/>
          </p:cNvSpPr>
          <p:nvPr/>
        </p:nvSpPr>
        <p:spPr bwMode="auto">
          <a:xfrm>
            <a:off x="304800" y="89357"/>
            <a:ext cx="3206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B9C5A73-2D4F-D705-E31F-32373ED0DC22}"/>
              </a:ext>
            </a:extLst>
          </p:cNvPr>
          <p:cNvSpPr>
            <a:spLocks noChangeArrowheads="1"/>
          </p:cNvSpPr>
          <p:nvPr/>
        </p:nvSpPr>
        <p:spPr bwMode="auto">
          <a:xfrm>
            <a:off x="304800" y="304800"/>
            <a:ext cx="2622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7FF8E70-A94B-E46F-5626-07DA88F6D352}"/>
              </a:ext>
            </a:extLst>
          </p:cNvPr>
          <p:cNvSpPr>
            <a:spLocks noChangeArrowheads="1"/>
          </p:cNvSpPr>
          <p:nvPr/>
        </p:nvSpPr>
        <p:spPr bwMode="auto">
          <a:xfrm>
            <a:off x="457200" y="241757"/>
            <a:ext cx="3206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7B3EAFA4-1D1B-DB6F-11F1-7DE511CBD131}"/>
              </a:ext>
            </a:extLst>
          </p:cNvPr>
          <p:cNvSpPr>
            <a:spLocks noChangeArrowheads="1"/>
          </p:cNvSpPr>
          <p:nvPr/>
        </p:nvSpPr>
        <p:spPr bwMode="auto">
          <a:xfrm>
            <a:off x="457200" y="457200"/>
            <a:ext cx="2622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15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5175" y="1244906"/>
            <a:ext cx="10661650" cy="5464429"/>
          </a:xfrm>
        </p:spPr>
        <p:txBody>
          <a:bodyPr>
            <a:normAutofit fontScale="92500" lnSpcReduction="10000"/>
          </a:bodyPr>
          <a:lstStyle/>
          <a:p>
            <a:pPr marL="0" indent="0">
              <a:buNone/>
            </a:pPr>
            <a:r>
              <a:rPr lang="en-US" sz="2400" u="sng" dirty="0"/>
              <a:t>MACHINE LEARNING:</a:t>
            </a:r>
          </a:p>
          <a:p>
            <a:r>
              <a:rPr lang="en-US" sz="2400" dirty="0"/>
              <a:t> Machine learning is a subfield of artificial intelligence (AI) that focuses on the development of algorithms and models.</a:t>
            </a:r>
          </a:p>
          <a:p>
            <a:r>
              <a:rPr lang="en-US" sz="2400" dirty="0"/>
              <a:t>It enable computers to learn from data and make predictions or decisions without being explicitly programmed. </a:t>
            </a:r>
          </a:p>
          <a:p>
            <a:r>
              <a:rPr lang="en-US" sz="2400" dirty="0"/>
              <a:t>The core idea behind machine learning is to allow computers to learn from experience, identify patterns, and improve their performance over time.</a:t>
            </a:r>
          </a:p>
          <a:p>
            <a:pPr marL="0" indent="0">
              <a:buNone/>
            </a:pPr>
            <a:r>
              <a:rPr lang="en-US" sz="2400" u="sng" dirty="0"/>
              <a:t>PROBLEM:</a:t>
            </a:r>
          </a:p>
          <a:p>
            <a:pPr marL="0" indent="0">
              <a:buNone/>
            </a:pPr>
            <a:r>
              <a:rPr lang="en-US" sz="2400" b="1" dirty="0"/>
              <a:t>Data Quality Issues</a:t>
            </a:r>
            <a:r>
              <a:rPr lang="en-US" sz="2400" dirty="0"/>
              <a:t>: Poor quality or incomplete data can significantly impact the accuracy and reliability of the analysis. </a:t>
            </a:r>
          </a:p>
          <a:p>
            <a:r>
              <a:rPr lang="en-US" sz="2400" dirty="0"/>
              <a:t>Missing values, inconsistencies, and errors in the data may need to be addressed through data preprocessing techniques such as imputation, normalization, and outlier detection.</a:t>
            </a:r>
          </a:p>
          <a:p>
            <a:pPr marL="0" indent="0">
              <a:buNone/>
            </a:pPr>
            <a:r>
              <a:rPr lang="en-US" sz="2400" b="1" dirty="0"/>
              <a:t>Data Bias</a:t>
            </a:r>
            <a:r>
              <a:rPr lang="en-US" sz="2400" dirty="0"/>
              <a:t>: The dataset may suffer from bias, leading to skewed results and inaccurate predictions. </a:t>
            </a:r>
          </a:p>
          <a:p>
            <a:r>
              <a:rPr lang="en-US" sz="2400" dirty="0"/>
              <a:t>Bias can arise from various sources, including sampling bias, measurement bias, and societal biases.</a:t>
            </a:r>
          </a:p>
        </p:txBody>
      </p:sp>
      <p:sp>
        <p:nvSpPr>
          <p:cNvPr id="2" name="Title 1"/>
          <p:cNvSpPr>
            <a:spLocks noGrp="1"/>
          </p:cNvSpPr>
          <p:nvPr>
            <p:ph type="title" idx="4294967295"/>
          </p:nvPr>
        </p:nvSpPr>
        <p:spPr>
          <a:xfrm>
            <a:off x="0" y="136525"/>
            <a:ext cx="10515600" cy="1325563"/>
          </a:xfrm>
        </p:spPr>
        <p:txBody>
          <a:bodyPr/>
          <a:lstStyle/>
          <a:p>
            <a:pPr algn="ctr"/>
            <a:r>
              <a:rPr lang="en-US" u="sng" dirty="0">
                <a:latin typeface="Times New Roman" panose="02020603050405020304" pitchFamily="18" charset="0"/>
                <a:cs typeface="Times New Roman" panose="02020603050405020304" pitchFamily="18" charset="0"/>
              </a:rPr>
              <a:t>DOMAIN DESCRIPTION</a:t>
            </a:r>
          </a:p>
        </p:txBody>
      </p:sp>
    </p:spTree>
    <p:extLst>
      <p:ext uri="{BB962C8B-B14F-4D97-AF65-F5344CB8AC3E}">
        <p14:creationId xmlns:p14="http://schemas.microsoft.com/office/powerpoint/2010/main" val="35861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132" y="958507"/>
            <a:ext cx="11710416" cy="1785104"/>
          </a:xfrm>
          <a:prstGeom prst="rect">
            <a:avLst/>
          </a:prstGeom>
        </p:spPr>
        <p:txBody>
          <a:bodyPr wrap="square">
            <a:spAutoFit/>
          </a:bodyPr>
          <a:lstStyle/>
          <a:p>
            <a:r>
              <a:rPr lang="en-US" sz="2200" b="1" dirty="0"/>
              <a:t>Random Forest</a:t>
            </a:r>
            <a:r>
              <a:rPr lang="en-US" sz="2200" dirty="0"/>
              <a:t>: Random Forest is an ensemble learning algorithm that combines multiple decision trees to improve predictive performance. </a:t>
            </a:r>
          </a:p>
          <a:p>
            <a:endParaRPr lang="en-US" sz="2200" dirty="0"/>
          </a:p>
          <a:p>
            <a:pPr marL="342900" indent="-342900">
              <a:buFont typeface="Arial" panose="020B0604020202020204" pitchFamily="34" charset="0"/>
              <a:buChar char="•"/>
            </a:pPr>
            <a:r>
              <a:rPr lang="en-US" sz="2200" dirty="0"/>
              <a:t>It's particularly useful for handling complex datasets with nonlinear relationships between features and outcomes.</a:t>
            </a:r>
          </a:p>
        </p:txBody>
      </p:sp>
      <p:sp>
        <p:nvSpPr>
          <p:cNvPr id="4" name="Rectangle 3"/>
          <p:cNvSpPr/>
          <p:nvPr/>
        </p:nvSpPr>
        <p:spPr>
          <a:xfrm>
            <a:off x="344697" y="292350"/>
            <a:ext cx="2702343" cy="461665"/>
          </a:xfrm>
          <a:prstGeom prst="rect">
            <a:avLst/>
          </a:prstGeom>
        </p:spPr>
        <p:txBody>
          <a:bodyPr wrap="none">
            <a:spAutoFit/>
          </a:bodyPr>
          <a:lstStyle/>
          <a:p>
            <a:r>
              <a:rPr lang="en-US" sz="2400" u="sng" dirty="0"/>
              <a:t>ALGORITHMS USED:</a:t>
            </a:r>
          </a:p>
        </p:txBody>
      </p:sp>
      <p:sp>
        <p:nvSpPr>
          <p:cNvPr id="5" name="Rectangle 4"/>
          <p:cNvSpPr/>
          <p:nvPr/>
        </p:nvSpPr>
        <p:spPr>
          <a:xfrm>
            <a:off x="314216" y="2815898"/>
            <a:ext cx="11588496" cy="1785104"/>
          </a:xfrm>
          <a:prstGeom prst="rect">
            <a:avLst/>
          </a:prstGeom>
        </p:spPr>
        <p:txBody>
          <a:bodyPr wrap="square">
            <a:spAutoFit/>
          </a:bodyPr>
          <a:lstStyle/>
          <a:p>
            <a:r>
              <a:rPr lang="en-US" sz="2200" b="1" dirty="0"/>
              <a:t>Gradient Boosting Machines (GBM): </a:t>
            </a:r>
            <a:r>
              <a:rPr lang="en-US" sz="2200" dirty="0"/>
              <a:t>GBM is another ensemble learning technique that builds a sequence of decision trees, with each tree learning to correct the errors of its predecessors.</a:t>
            </a:r>
          </a:p>
          <a:p>
            <a:endParaRPr lang="en-US" sz="2200" dirty="0"/>
          </a:p>
          <a:p>
            <a:pPr marL="342900" indent="-342900">
              <a:buFont typeface="Arial" panose="020B0604020202020204" pitchFamily="34" charset="0"/>
              <a:buChar char="•"/>
            </a:pPr>
            <a:r>
              <a:rPr lang="en-US" sz="2200" dirty="0"/>
              <a:t>GBM algorithms such as </a:t>
            </a:r>
            <a:r>
              <a:rPr lang="en-US" sz="2200" dirty="0" err="1"/>
              <a:t>XGBoost</a:t>
            </a:r>
            <a:r>
              <a:rPr lang="en-US" sz="2200" dirty="0"/>
              <a:t> and </a:t>
            </a:r>
            <a:r>
              <a:rPr lang="en-US" sz="2200" dirty="0" err="1"/>
              <a:t>LightGBM</a:t>
            </a:r>
            <a:r>
              <a:rPr lang="en-US" sz="2200" dirty="0"/>
              <a:t> are known for their high predictive accuracy and scalability, making them suitable for suicide rate prediction tasks.</a:t>
            </a:r>
          </a:p>
        </p:txBody>
      </p:sp>
      <p:sp>
        <p:nvSpPr>
          <p:cNvPr id="6" name="Rectangle 5"/>
          <p:cNvSpPr/>
          <p:nvPr/>
        </p:nvSpPr>
        <p:spPr>
          <a:xfrm>
            <a:off x="308472" y="4783489"/>
            <a:ext cx="11614113" cy="1446550"/>
          </a:xfrm>
          <a:prstGeom prst="rect">
            <a:avLst/>
          </a:prstGeom>
        </p:spPr>
        <p:txBody>
          <a:bodyPr wrap="square">
            <a:spAutoFit/>
          </a:bodyPr>
          <a:lstStyle/>
          <a:p>
            <a:r>
              <a:rPr lang="en-US" sz="2200" b="1" dirty="0"/>
              <a:t>Logistic Regression: </a:t>
            </a:r>
            <a:r>
              <a:rPr lang="en-US" sz="2200" dirty="0"/>
              <a:t>Logistic regression is a popular algorithm for binary classification tasks, where the goal is to predict whether an individual will commit suicide or not based on input features.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It's a simple yet effective algorithm that provides interpretable results.</a:t>
            </a:r>
          </a:p>
        </p:txBody>
      </p:sp>
    </p:spTree>
    <p:extLst>
      <p:ext uri="{BB962C8B-B14F-4D97-AF65-F5344CB8AC3E}">
        <p14:creationId xmlns:p14="http://schemas.microsoft.com/office/powerpoint/2010/main" val="272557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7464" y="656019"/>
            <a:ext cx="8113776" cy="605853"/>
          </a:xfrm>
        </p:spPr>
        <p:txBody>
          <a:bodyPr>
            <a:noAutofit/>
          </a:bodyPr>
          <a:lstStyle/>
          <a:p>
            <a:r>
              <a:rPr lang="en-US" sz="4400" u="sng" dirty="0">
                <a:latin typeface="Times New Roman" panose="02020603050405020304" pitchFamily="18" charset="0"/>
                <a:cs typeface="Times New Roman" panose="02020603050405020304" pitchFamily="18" charset="0"/>
              </a:rPr>
              <a:t>OBJECTIVE</a:t>
            </a:r>
          </a:p>
        </p:txBody>
      </p:sp>
      <p:sp>
        <p:nvSpPr>
          <p:cNvPr id="3" name="Subtitle 2"/>
          <p:cNvSpPr>
            <a:spLocks noGrp="1"/>
          </p:cNvSpPr>
          <p:nvPr>
            <p:ph type="subTitle" idx="1"/>
          </p:nvPr>
        </p:nvSpPr>
        <p:spPr>
          <a:xfrm>
            <a:off x="554736" y="1599502"/>
            <a:ext cx="10765536" cy="5103050"/>
          </a:xfrm>
        </p:spPr>
        <p:txBody>
          <a:bodyPr>
            <a:noAutofit/>
          </a:bodyPr>
          <a:lstStyle/>
          <a:p>
            <a:pPr marL="342900" indent="-342900" algn="l">
              <a:buFont typeface="Arial" panose="020B0604020202020204" pitchFamily="34" charset="0"/>
              <a:buChar char="•"/>
            </a:pPr>
            <a:r>
              <a:rPr lang="en-US" sz="2200" dirty="0"/>
              <a:t>Suicide is a serious public health problem. </a:t>
            </a:r>
          </a:p>
          <a:p>
            <a:pPr marL="342900" indent="-342900" algn="l">
              <a:buFont typeface="Arial" panose="020B0604020202020204" pitchFamily="34" charset="0"/>
              <a:buChar char="•"/>
            </a:pPr>
            <a:r>
              <a:rPr lang="en-US" sz="2200" dirty="0"/>
              <a:t>The World Health Organization (WHO) estimates that every year close to 800 000 people take their own life, which is one person every 40 seconds and there are many more people who attempt suicide.</a:t>
            </a:r>
          </a:p>
          <a:p>
            <a:pPr marL="342900" indent="-342900" algn="l">
              <a:buFont typeface="Arial" panose="020B0604020202020204" pitchFamily="34" charset="0"/>
              <a:buChar char="•"/>
            </a:pPr>
            <a:r>
              <a:rPr lang="en-US" sz="2200" dirty="0"/>
              <a:t>Suicide occurs throughout the lifespan and was the second leading cause of death among 15-29-year-olds globally in 2016. </a:t>
            </a:r>
          </a:p>
          <a:p>
            <a:pPr marL="342900" indent="-342900" algn="l">
              <a:buFont typeface="Arial" panose="020B0604020202020204" pitchFamily="34" charset="0"/>
              <a:buChar char="•"/>
            </a:pPr>
            <a:r>
              <a:rPr lang="en-US" sz="2200" dirty="0"/>
              <a:t>Suicide does not just occur in high-income countries but is a global phenomenon in all regions of the world. </a:t>
            </a:r>
          </a:p>
          <a:p>
            <a:pPr marL="342900" indent="-342900" algn="l">
              <a:buFont typeface="Arial" panose="020B0604020202020204" pitchFamily="34" charset="0"/>
              <a:buChar char="•"/>
            </a:pPr>
            <a:r>
              <a:rPr lang="en-US" sz="2200" dirty="0"/>
              <a:t>In fact, over 79% of global suicides occurred in low- and middle-income countries in 2016. On average, in US there are 129 suicides per day. </a:t>
            </a:r>
          </a:p>
          <a:p>
            <a:pPr marL="342900" indent="-342900" algn="l">
              <a:buFont typeface="Arial" panose="020B0604020202020204" pitchFamily="34" charset="0"/>
              <a:buChar char="•"/>
            </a:pPr>
            <a:r>
              <a:rPr lang="en-US" sz="2200" dirty="0"/>
              <a:t>The objective of this project is to predict the suicide rates using Machine Learning algorithms and analyzing them to find correlated factors causing increase in suicide rates globally. </a:t>
            </a:r>
          </a:p>
        </p:txBody>
      </p:sp>
    </p:spTree>
    <p:extLst>
      <p:ext uri="{BB962C8B-B14F-4D97-AF65-F5344CB8AC3E}">
        <p14:creationId xmlns:p14="http://schemas.microsoft.com/office/powerpoint/2010/main" val="138122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812" y="163957"/>
            <a:ext cx="6056376" cy="814451"/>
          </a:xfrm>
        </p:spPr>
        <p:txBody>
          <a:bodyPr/>
          <a:lstStyle/>
          <a:p>
            <a:r>
              <a:rPr lang="en-US" u="sng"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739048" y="972078"/>
            <a:ext cx="10515600" cy="5261700"/>
          </a:xfrm>
        </p:spPr>
        <p:txBody>
          <a:bodyPr>
            <a:noAutofit/>
          </a:bodyPr>
          <a:lstStyle/>
          <a:p>
            <a:pPr marL="0" indent="0">
              <a:buNone/>
            </a:pPr>
            <a:r>
              <a:rPr lang="en-US" sz="2200" b="1" dirty="0"/>
              <a:t>1.</a:t>
            </a:r>
            <a:r>
              <a:rPr lang="en-US" sz="2200" dirty="0"/>
              <a:t> Mohd. Asif Ansari, </a:t>
            </a:r>
            <a:r>
              <a:rPr lang="en-US" sz="2200" dirty="0" err="1"/>
              <a:t>Shubh</a:t>
            </a:r>
            <a:r>
              <a:rPr lang="en-US" sz="2200" dirty="0"/>
              <a:t> </a:t>
            </a:r>
            <a:r>
              <a:rPr lang="en-US" sz="2200" dirty="0" err="1"/>
              <a:t>NarainTiwari</a:t>
            </a:r>
            <a:r>
              <a:rPr lang="en-US" sz="2200" dirty="0"/>
              <a:t>, Shivang </a:t>
            </a:r>
            <a:r>
              <a:rPr lang="en-US" sz="2200" dirty="0" err="1"/>
              <a:t>Gupta,</a:t>
            </a:r>
            <a:r>
              <a:rPr lang="en-US" sz="2200" b="1" dirty="0" err="1"/>
              <a:t>“Suicide</a:t>
            </a:r>
            <a:r>
              <a:rPr lang="en-US" sz="2200" b="1" dirty="0"/>
              <a:t> Rate Prediction Using Machine Learning”,</a:t>
            </a:r>
            <a:r>
              <a:rPr lang="en-US" sz="2200" dirty="0"/>
              <a:t> International Journal of Advances in Engineering and Management (IJAEM), Volume 4 (</a:t>
            </a:r>
            <a:r>
              <a:rPr lang="en-IN" sz="2200" dirty="0"/>
              <a:t>ISSN: 2395-5252</a:t>
            </a:r>
            <a:r>
              <a:rPr lang="en-US" sz="2200" dirty="0"/>
              <a:t>, pp: 2731-2737,year:2022,</a:t>
            </a:r>
            <a:r>
              <a:rPr lang="en-IN" sz="2200" dirty="0"/>
              <a:t>DOI: 10.35629/5252-040527312737).</a:t>
            </a:r>
          </a:p>
          <a:p>
            <a:pPr marL="514350" indent="-514350">
              <a:buNone/>
            </a:pPr>
            <a:r>
              <a:rPr lang="en-IN" sz="2200" b="1" dirty="0"/>
              <a:t>Description:</a:t>
            </a:r>
          </a:p>
          <a:p>
            <a:pPr marL="0" indent="0">
              <a:buNone/>
            </a:pPr>
            <a:r>
              <a:rPr lang="en-US" sz="2200" dirty="0"/>
              <a:t>The paper aims to predict suicide rates using machine learning </a:t>
            </a:r>
            <a:r>
              <a:rPr lang="en-US" sz="2200" dirty="0" err="1"/>
              <a:t>techniques.It</a:t>
            </a:r>
            <a:r>
              <a:rPr lang="en-US" sz="2200" dirty="0"/>
              <a:t> likely explores various factors or variables that may contribute to predicting suicide rates, such as socio-economic factors, mental health statistics, and other relevant data points.</a:t>
            </a:r>
          </a:p>
          <a:p>
            <a:pPr marL="0" indent="0">
              <a:buNone/>
            </a:pPr>
            <a:r>
              <a:rPr lang="en-US" sz="2200" b="1" dirty="0"/>
              <a:t> </a:t>
            </a:r>
            <a:r>
              <a:rPr lang="en-US" sz="2200" dirty="0"/>
              <a:t>PROS:</a:t>
            </a:r>
          </a:p>
          <a:p>
            <a:r>
              <a:rPr lang="en-US" sz="2200" dirty="0"/>
              <a:t>     Data-Driven Insights</a:t>
            </a:r>
          </a:p>
          <a:p>
            <a:r>
              <a:rPr lang="en-US" sz="2200" dirty="0"/>
              <a:t>     Predictive Capabilities</a:t>
            </a:r>
          </a:p>
          <a:p>
            <a:pPr marL="0" indent="0">
              <a:buNone/>
            </a:pPr>
            <a:r>
              <a:rPr lang="en-US" sz="2200" dirty="0"/>
              <a:t>CONS:</a:t>
            </a:r>
          </a:p>
          <a:p>
            <a:r>
              <a:rPr lang="en-US" sz="2200" dirty="0"/>
              <a:t>    Ethical Considerations</a:t>
            </a:r>
          </a:p>
          <a:p>
            <a:r>
              <a:rPr lang="en-US" sz="2200" dirty="0"/>
              <a:t>    Algorithm Bias</a:t>
            </a:r>
          </a:p>
        </p:txBody>
      </p:sp>
    </p:spTree>
    <p:extLst>
      <p:ext uri="{BB962C8B-B14F-4D97-AF65-F5344CB8AC3E}">
        <p14:creationId xmlns:p14="http://schemas.microsoft.com/office/powerpoint/2010/main" val="248107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5409" y="0"/>
            <a:ext cx="8553624" cy="769441"/>
          </a:xfrm>
          <a:prstGeom prst="rect">
            <a:avLst/>
          </a:prstGeom>
        </p:spPr>
        <p:txBody>
          <a:bodyPr wrap="none">
            <a:spAutoFit/>
          </a:bodyPr>
          <a:lstStyle/>
          <a:p>
            <a:r>
              <a:rPr lang="en-US" sz="4400" u="sng" dirty="0">
                <a:latin typeface="Times New Roman" panose="02020603050405020304" pitchFamily="18" charset="0"/>
                <a:cs typeface="Times New Roman" panose="02020603050405020304" pitchFamily="18" charset="0"/>
              </a:rPr>
              <a:t>LITERATURE SURVEY(continued)</a:t>
            </a:r>
          </a:p>
        </p:txBody>
      </p:sp>
      <p:sp>
        <p:nvSpPr>
          <p:cNvPr id="4" name="Rectangle 3"/>
          <p:cNvSpPr/>
          <p:nvPr/>
        </p:nvSpPr>
        <p:spPr>
          <a:xfrm>
            <a:off x="702564" y="769441"/>
            <a:ext cx="10786872" cy="6647974"/>
          </a:xfrm>
          <a:prstGeom prst="rect">
            <a:avLst/>
          </a:prstGeom>
          <a:ln>
            <a:solidFill>
              <a:schemeClr val="bg1"/>
            </a:solidFill>
          </a:ln>
        </p:spPr>
        <p:txBody>
          <a:bodyPr wrap="square">
            <a:spAutoFit/>
          </a:bodyPr>
          <a:lstStyle/>
          <a:p>
            <a:r>
              <a:rPr lang="en-US" sz="2200" b="1" dirty="0">
                <a:solidFill>
                  <a:srgbClr val="374151"/>
                </a:solidFill>
              </a:rPr>
              <a:t>2. </a:t>
            </a:r>
            <a:r>
              <a:rPr lang="en-US" sz="2200" dirty="0">
                <a:solidFill>
                  <a:srgbClr val="374151"/>
                </a:solidFill>
              </a:rPr>
              <a:t>Priyank </a:t>
            </a:r>
            <a:r>
              <a:rPr lang="en-US" sz="2200" dirty="0" err="1">
                <a:solidFill>
                  <a:srgbClr val="374151"/>
                </a:solidFill>
              </a:rPr>
              <a:t>singh</a:t>
            </a:r>
            <a:r>
              <a:rPr lang="en-US" sz="2200" dirty="0">
                <a:solidFill>
                  <a:srgbClr val="374151"/>
                </a:solidFill>
              </a:rPr>
              <a:t> </a:t>
            </a:r>
            <a:r>
              <a:rPr lang="en-US" sz="2200" dirty="0" err="1">
                <a:solidFill>
                  <a:srgbClr val="374151"/>
                </a:solidFill>
              </a:rPr>
              <a:t>Hada,Horesh</a:t>
            </a:r>
            <a:r>
              <a:rPr lang="en-US" sz="2200" dirty="0">
                <a:solidFill>
                  <a:srgbClr val="374151"/>
                </a:solidFill>
              </a:rPr>
              <a:t> Kumar,”</a:t>
            </a:r>
            <a:r>
              <a:rPr lang="en-US" sz="2200" b="1" i="0" dirty="0">
                <a:solidFill>
                  <a:srgbClr val="333333"/>
                </a:solidFill>
                <a:effectLst/>
              </a:rPr>
              <a:t> Machine Learning Techniques for Prediction of Mental Health” </a:t>
            </a:r>
            <a:r>
              <a:rPr lang="en-US" sz="2200" i="0" dirty="0">
                <a:solidFill>
                  <a:srgbClr val="333333"/>
                </a:solidFill>
                <a:effectLst/>
              </a:rPr>
              <a:t>2021 3</a:t>
            </a:r>
            <a:r>
              <a:rPr lang="en-US" sz="2200" i="0" baseline="30000" dirty="0">
                <a:solidFill>
                  <a:srgbClr val="333333"/>
                </a:solidFill>
                <a:effectLst/>
              </a:rPr>
              <a:t>rd</a:t>
            </a:r>
            <a:r>
              <a:rPr lang="en-US" sz="2200" i="0" dirty="0">
                <a:solidFill>
                  <a:srgbClr val="333333"/>
                </a:solidFill>
                <a:effectLst/>
              </a:rPr>
              <a:t> International Conference on Inventive Research in Computing Applications </a:t>
            </a:r>
            <a:r>
              <a:rPr lang="en-US" sz="2200" i="1" dirty="0">
                <a:solidFill>
                  <a:srgbClr val="333333"/>
                </a:solidFill>
                <a:effectLst/>
              </a:rPr>
              <a:t>(ICIRCA) (</a:t>
            </a:r>
            <a:r>
              <a:rPr lang="en-US" sz="2200" i="0" dirty="0">
                <a:solidFill>
                  <a:srgbClr val="333333"/>
                </a:solidFill>
                <a:effectLst/>
              </a:rPr>
              <a:t>ISBN</a:t>
            </a:r>
            <a:r>
              <a:rPr lang="en-US" sz="2200" b="1" i="0" dirty="0">
                <a:solidFill>
                  <a:srgbClr val="333333"/>
                </a:solidFill>
                <a:effectLst/>
              </a:rPr>
              <a:t>:</a:t>
            </a:r>
            <a:r>
              <a:rPr lang="en-US" sz="2200" b="0" i="0" dirty="0">
                <a:solidFill>
                  <a:srgbClr val="333333"/>
                </a:solidFill>
                <a:effectLst/>
              </a:rPr>
              <a:t>978-1-6654-3877-3,</a:t>
            </a:r>
            <a:r>
              <a:rPr lang="en-US" sz="2200" b="1" i="0" dirty="0">
                <a:solidFill>
                  <a:srgbClr val="333333"/>
                </a:solidFill>
                <a:effectLst/>
              </a:rPr>
              <a:t> </a:t>
            </a:r>
            <a:r>
              <a:rPr lang="en-US" sz="2200" i="0" dirty="0">
                <a:solidFill>
                  <a:srgbClr val="333333"/>
                </a:solidFill>
                <a:effectLst/>
              </a:rPr>
              <a:t>Publisher</a:t>
            </a:r>
            <a:r>
              <a:rPr lang="en-US" sz="2200" b="1" i="0" dirty="0">
                <a:solidFill>
                  <a:srgbClr val="333333"/>
                </a:solidFill>
                <a:effectLst/>
              </a:rPr>
              <a:t>: </a:t>
            </a:r>
            <a:r>
              <a:rPr lang="en-US" sz="2200" b="0" i="0" dirty="0">
                <a:solidFill>
                  <a:srgbClr val="333333"/>
                </a:solidFill>
                <a:effectLst/>
              </a:rPr>
              <a:t>IEEE,</a:t>
            </a:r>
          </a:p>
          <a:p>
            <a:r>
              <a:rPr lang="en-US" sz="2200" i="0" dirty="0">
                <a:solidFill>
                  <a:srgbClr val="333333"/>
                </a:solidFill>
                <a:effectLst/>
              </a:rPr>
              <a:t>DOI</a:t>
            </a:r>
            <a:r>
              <a:rPr lang="en-US" sz="2200" b="1" i="0" dirty="0">
                <a:solidFill>
                  <a:srgbClr val="333333"/>
                </a:solidFill>
                <a:effectLst/>
              </a:rPr>
              <a:t>: </a:t>
            </a:r>
            <a:r>
              <a:rPr lang="en-US" sz="2200" b="0" i="0" u="none" strike="noStrike" dirty="0">
                <a:effectLst/>
                <a:hlinkClick r:id="rId2">
                  <a:extLst>
                    <a:ext uri="{A12FA001-AC4F-418D-AE19-62706E023703}">
                      <ahyp:hlinkClr xmlns:ahyp="http://schemas.microsoft.com/office/drawing/2018/hyperlinkcolor" val="tx"/>
                    </a:ext>
                  </a:extLst>
                </a:hlinkClick>
              </a:rPr>
              <a:t>10.1109/ICIRCA51532.2021.9545061</a:t>
            </a:r>
            <a:r>
              <a:rPr lang="en-US" sz="2200" b="0" i="0" u="none" strike="noStrike" dirty="0">
                <a:effectLst/>
              </a:rPr>
              <a:t>)</a:t>
            </a:r>
          </a:p>
          <a:p>
            <a:endParaRPr lang="en-US" sz="2200" b="0" i="0" u="none" strike="noStrike" dirty="0">
              <a:effectLst/>
            </a:endParaRPr>
          </a:p>
          <a:p>
            <a:r>
              <a:rPr lang="en-US" sz="2200" b="1" dirty="0"/>
              <a:t>Description:</a:t>
            </a:r>
          </a:p>
          <a:p>
            <a:pPr algn="l"/>
            <a:r>
              <a:rPr lang="en-US" sz="2200" b="0" i="0" dirty="0">
                <a:solidFill>
                  <a:srgbClr val="0D0D0D"/>
                </a:solidFill>
                <a:effectLst/>
                <a:latin typeface="Söhne"/>
              </a:rPr>
              <a:t>The paper may present findings on the effectiveness of different machine learning approaches in predicting mental health conditions. It could discuss the potential impact of these predictive models on early detection, intervention, and treatment strategies for mental health disorders. The authors might propose recommendations for further research or real-world applications based on their study's results and insights.</a:t>
            </a:r>
          </a:p>
          <a:p>
            <a:pPr algn="l">
              <a:buFont typeface="Arial" panose="020B0604020202020204" pitchFamily="34" charset="0"/>
              <a:buChar char="•"/>
            </a:pPr>
            <a:endParaRPr lang="en-US" sz="2200" b="1" dirty="0"/>
          </a:p>
          <a:p>
            <a:r>
              <a:rPr lang="en-US" sz="2200" dirty="0"/>
              <a:t>PROS:</a:t>
            </a:r>
            <a:endParaRPr lang="en-US" sz="2200" dirty="0">
              <a:solidFill>
                <a:srgbClr val="006699"/>
              </a:solidFill>
            </a:endParaRPr>
          </a:p>
          <a:p>
            <a:pPr marL="457200" indent="-457200">
              <a:buFont typeface="Arial" panose="020B0604020202020204" pitchFamily="34" charset="0"/>
              <a:buChar char="•"/>
            </a:pPr>
            <a:r>
              <a:rPr lang="en-US" sz="2200" dirty="0"/>
              <a:t>  Interdisciplinary Expertise</a:t>
            </a:r>
          </a:p>
          <a:p>
            <a:pPr marL="457200" indent="-457200">
              <a:buFont typeface="Arial" panose="020B0604020202020204" pitchFamily="34" charset="0"/>
              <a:buChar char="•"/>
            </a:pPr>
            <a:r>
              <a:rPr lang="en-US" sz="2200" dirty="0"/>
              <a:t>  Practical Implementation Guidance </a:t>
            </a:r>
          </a:p>
          <a:p>
            <a:r>
              <a:rPr lang="en-US" sz="2200" dirty="0"/>
              <a:t>CONS:</a:t>
            </a:r>
          </a:p>
          <a:p>
            <a:pPr marL="457200" indent="-457200">
              <a:buFont typeface="Arial" panose="020B0604020202020204" pitchFamily="34" charset="0"/>
              <a:buChar char="•"/>
            </a:pPr>
            <a:r>
              <a:rPr lang="en-US" sz="2200" dirty="0"/>
              <a:t>Limited Discussion on Intervention Strategies</a:t>
            </a:r>
          </a:p>
          <a:p>
            <a:pPr marL="457200" indent="-457200">
              <a:buFont typeface="Arial" panose="020B0604020202020204" pitchFamily="34" charset="0"/>
              <a:buChar char="•"/>
            </a:pPr>
            <a:r>
              <a:rPr lang="en-US" sz="2200" dirty="0"/>
              <a:t>Complexity of Methods</a:t>
            </a:r>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41720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045" y="812899"/>
            <a:ext cx="11603736" cy="6063198"/>
          </a:xfrm>
          <a:prstGeom prst="rect">
            <a:avLst/>
          </a:prstGeom>
        </p:spPr>
        <p:txBody>
          <a:bodyPr wrap="square">
            <a:spAutoFit/>
          </a:bodyPr>
          <a:lstStyle/>
          <a:p>
            <a:r>
              <a:rPr lang="en-US" sz="2200" b="1" dirty="0">
                <a:solidFill>
                  <a:srgbClr val="374151"/>
                </a:solidFill>
              </a:rPr>
              <a:t>3. </a:t>
            </a:r>
            <a:r>
              <a:rPr lang="en-US" sz="2200" dirty="0">
                <a:solidFill>
                  <a:srgbClr val="374151"/>
                </a:solidFill>
              </a:rPr>
              <a:t>Priyadarshini R, Beryl </a:t>
            </a:r>
            <a:r>
              <a:rPr lang="en-US" sz="2200" dirty="0" err="1">
                <a:solidFill>
                  <a:srgbClr val="374151"/>
                </a:solidFill>
              </a:rPr>
              <a:t>Abey</a:t>
            </a:r>
            <a:r>
              <a:rPr lang="en-US" sz="2200" dirty="0">
                <a:solidFill>
                  <a:srgbClr val="374151"/>
                </a:solidFill>
              </a:rPr>
              <a:t> </a:t>
            </a:r>
            <a:r>
              <a:rPr lang="en-US" sz="2200" dirty="0" err="1">
                <a:solidFill>
                  <a:srgbClr val="374151"/>
                </a:solidFill>
              </a:rPr>
              <a:t>Thomas,</a:t>
            </a:r>
            <a:r>
              <a:rPr lang="en-US" sz="2200" b="1" dirty="0" err="1">
                <a:solidFill>
                  <a:srgbClr val="374151"/>
                </a:solidFill>
              </a:rPr>
              <a:t>”</a:t>
            </a:r>
            <a:r>
              <a:rPr lang="en-US" sz="2200" b="1" i="0" dirty="0" err="1">
                <a:solidFill>
                  <a:srgbClr val="333333"/>
                </a:solidFill>
                <a:effectLst/>
              </a:rPr>
              <a:t>Suicide</a:t>
            </a:r>
            <a:r>
              <a:rPr lang="en-US" sz="2200" b="1" i="0" dirty="0">
                <a:solidFill>
                  <a:srgbClr val="333333"/>
                </a:solidFill>
                <a:effectLst/>
              </a:rPr>
              <a:t>: An Analysis and Prediction Using </a:t>
            </a:r>
            <a:r>
              <a:rPr lang="en-US" sz="2200" b="1" i="0" dirty="0" err="1">
                <a:solidFill>
                  <a:srgbClr val="333333"/>
                </a:solidFill>
                <a:effectLst/>
              </a:rPr>
              <a:t>Pyspark</a:t>
            </a:r>
            <a:r>
              <a:rPr lang="en-US" sz="2200" b="1" i="0" dirty="0">
                <a:solidFill>
                  <a:srgbClr val="333333"/>
                </a:solidFill>
                <a:effectLst/>
              </a:rPr>
              <a:t> and Machine Learning Models”</a:t>
            </a:r>
            <a:r>
              <a:rPr lang="en-US" sz="2200" i="0" dirty="0">
                <a:solidFill>
                  <a:srgbClr val="333333"/>
                </a:solidFill>
                <a:effectLst/>
              </a:rPr>
              <a:t>(2023 International Conference on Research Methodologies in Knowledge Management , Artificial Intelligence and Telecommunication Engineering(RMKMATE).</a:t>
            </a:r>
          </a:p>
          <a:p>
            <a:r>
              <a:rPr lang="en-US" sz="2200" dirty="0">
                <a:solidFill>
                  <a:srgbClr val="333333"/>
                </a:solidFill>
              </a:rPr>
              <a:t>(</a:t>
            </a:r>
            <a:r>
              <a:rPr lang="en-US" sz="2200" i="0" dirty="0">
                <a:solidFill>
                  <a:srgbClr val="333333"/>
                </a:solidFill>
                <a:effectLst/>
              </a:rPr>
              <a:t>ISBN</a:t>
            </a:r>
            <a:r>
              <a:rPr lang="en-US" sz="2200" i="0" dirty="0">
                <a:solidFill>
                  <a:srgbClr val="333333"/>
                </a:solidFill>
                <a:effectLst/>
                <a:latin typeface="HelveticaNeue Regular"/>
              </a:rPr>
              <a:t>:</a:t>
            </a:r>
            <a:r>
              <a:rPr lang="en-US" sz="2200" b="0" i="0" dirty="0">
                <a:solidFill>
                  <a:srgbClr val="333333"/>
                </a:solidFill>
                <a:effectLst/>
                <a:latin typeface="HelveticaNeue Regular"/>
              </a:rPr>
              <a:t>979-8-3503-0570-8</a:t>
            </a:r>
            <a:r>
              <a:rPr lang="en-US" sz="2200" b="0" i="0" dirty="0">
                <a:solidFill>
                  <a:srgbClr val="333333"/>
                </a:solidFill>
                <a:effectLst/>
              </a:rPr>
              <a:t>,</a:t>
            </a:r>
            <a:r>
              <a:rPr lang="en-US" sz="2200" b="1" i="0" dirty="0">
                <a:solidFill>
                  <a:srgbClr val="333333"/>
                </a:solidFill>
                <a:effectLst/>
              </a:rPr>
              <a:t> </a:t>
            </a:r>
            <a:r>
              <a:rPr lang="en-US" sz="2200" i="0" dirty="0">
                <a:solidFill>
                  <a:srgbClr val="333333"/>
                </a:solidFill>
                <a:effectLst/>
              </a:rPr>
              <a:t>Publisher</a:t>
            </a:r>
            <a:r>
              <a:rPr lang="en-US" sz="2200" b="1" i="0" dirty="0">
                <a:solidFill>
                  <a:srgbClr val="333333"/>
                </a:solidFill>
                <a:effectLst/>
              </a:rPr>
              <a:t>: </a:t>
            </a:r>
            <a:r>
              <a:rPr lang="en-US" sz="2200" b="0" i="0" dirty="0">
                <a:solidFill>
                  <a:srgbClr val="333333"/>
                </a:solidFill>
                <a:effectLst/>
              </a:rPr>
              <a:t>IEEE,</a:t>
            </a:r>
            <a:r>
              <a:rPr lang="en-US" sz="2200" b="1" i="0" dirty="0">
                <a:solidFill>
                  <a:srgbClr val="333333"/>
                </a:solidFill>
                <a:effectLst/>
                <a:latin typeface="HelveticaNeue Regular"/>
              </a:rPr>
              <a:t> </a:t>
            </a:r>
            <a:r>
              <a:rPr lang="en-US" sz="2200" i="0" dirty="0">
                <a:solidFill>
                  <a:srgbClr val="333333"/>
                </a:solidFill>
                <a:effectLst/>
              </a:rPr>
              <a:t>DOI: </a:t>
            </a:r>
            <a:r>
              <a:rPr lang="en-US" sz="2200" b="0" i="0" u="none" strike="noStrike" dirty="0">
                <a:effectLst/>
                <a:latin typeface="HelveticaNeue Regular"/>
                <a:hlinkClick r:id="rId2">
                  <a:extLst>
                    <a:ext uri="{A12FA001-AC4F-418D-AE19-62706E023703}">
                      <ahyp:hlinkClr xmlns:ahyp="http://schemas.microsoft.com/office/drawing/2018/hyperlinkcolor" val="tx"/>
                    </a:ext>
                  </a:extLst>
                </a:hlinkClick>
              </a:rPr>
              <a:t>10.1109/RMKMATE59243.2023.10369484</a:t>
            </a:r>
            <a:r>
              <a:rPr lang="en-US" sz="2200" b="0" i="0" u="none" strike="noStrike" dirty="0">
                <a:effectLst/>
                <a:latin typeface="HelveticaNeue Regular"/>
              </a:rPr>
              <a:t>)</a:t>
            </a:r>
            <a:endParaRPr lang="en-US" sz="2200" i="0" dirty="0">
              <a:effectLst/>
            </a:endParaRPr>
          </a:p>
          <a:p>
            <a:endParaRPr lang="en-US" sz="2200" b="1" dirty="0"/>
          </a:p>
          <a:p>
            <a:r>
              <a:rPr lang="en-US" sz="2200" b="1" dirty="0"/>
              <a:t>Description:</a:t>
            </a:r>
          </a:p>
          <a:p>
            <a:pPr algn="l"/>
            <a:r>
              <a:rPr lang="en-US" sz="2200" b="0" i="0" dirty="0">
                <a:solidFill>
                  <a:srgbClr val="0D0D0D"/>
                </a:solidFill>
                <a:effectLst/>
                <a:latin typeface="Söhne"/>
              </a:rPr>
              <a:t>The paper may present insights into the factors contributing to suicide based on data </a:t>
            </a:r>
            <a:r>
              <a:rPr lang="en-US" sz="2200" b="0" i="0" dirty="0" err="1">
                <a:solidFill>
                  <a:srgbClr val="0D0D0D"/>
                </a:solidFill>
                <a:effectLst/>
                <a:latin typeface="Söhne"/>
              </a:rPr>
              <a:t>analysis.It</a:t>
            </a:r>
            <a:r>
              <a:rPr lang="en-US" sz="2200" b="0" i="0" dirty="0">
                <a:solidFill>
                  <a:srgbClr val="0D0D0D"/>
                </a:solidFill>
                <a:effectLst/>
                <a:latin typeface="Söhne"/>
              </a:rPr>
              <a:t> could discuss the effectiveness of </a:t>
            </a:r>
            <a:r>
              <a:rPr lang="en-US" sz="2200" b="0" i="0" dirty="0" err="1">
                <a:solidFill>
                  <a:srgbClr val="0D0D0D"/>
                </a:solidFill>
                <a:effectLst/>
                <a:latin typeface="Söhne"/>
              </a:rPr>
              <a:t>Pyspark</a:t>
            </a:r>
            <a:r>
              <a:rPr lang="en-US" sz="2200" b="0" i="0" dirty="0">
                <a:solidFill>
                  <a:srgbClr val="0D0D0D"/>
                </a:solidFill>
                <a:effectLst/>
                <a:latin typeface="Söhne"/>
              </a:rPr>
              <a:t> and machine learning models in predicting suicidal behavior. The authors might propose recommendations for preventive measures or interventions based on their analysis and predictive models.</a:t>
            </a:r>
          </a:p>
          <a:p>
            <a:pPr algn="l">
              <a:buFont typeface="Arial" panose="020B0604020202020204" pitchFamily="34" charset="0"/>
              <a:buChar char="•"/>
            </a:pPr>
            <a:endParaRPr lang="en-US" sz="2200" dirty="0">
              <a:solidFill>
                <a:srgbClr val="006699"/>
              </a:solidFill>
              <a:latin typeface="HelveticaNeue Regular"/>
            </a:endParaRPr>
          </a:p>
          <a:p>
            <a:r>
              <a:rPr lang="en-US" sz="2200" dirty="0"/>
              <a:t>PROS:</a:t>
            </a:r>
          </a:p>
          <a:p>
            <a:pPr marL="457200" indent="-457200">
              <a:buFont typeface="Arial" panose="020B0604020202020204" pitchFamily="34" charset="0"/>
              <a:buChar char="•"/>
            </a:pPr>
            <a:r>
              <a:rPr lang="en-US" sz="2200" dirty="0"/>
              <a:t>Interdisciplinary Expertise</a:t>
            </a:r>
          </a:p>
          <a:p>
            <a:pPr marL="457200" indent="-457200">
              <a:buFont typeface="Arial" panose="020B0604020202020204" pitchFamily="34" charset="0"/>
              <a:buChar char="•"/>
            </a:pPr>
            <a:r>
              <a:rPr lang="en-US" sz="2200" dirty="0"/>
              <a:t>Practical Implementation Guidance</a:t>
            </a:r>
            <a:endParaRPr lang="en-US" sz="2200" b="1" dirty="0"/>
          </a:p>
          <a:p>
            <a:r>
              <a:rPr lang="en-US" sz="2200" dirty="0"/>
              <a:t>CONS:</a:t>
            </a:r>
          </a:p>
          <a:p>
            <a:pPr marL="457200" indent="-457200">
              <a:buFont typeface="Arial" panose="020B0604020202020204" pitchFamily="34" charset="0"/>
              <a:buChar char="•"/>
            </a:pPr>
            <a:r>
              <a:rPr lang="en-US" sz="2200" dirty="0"/>
              <a:t>Limited Data Availability</a:t>
            </a:r>
          </a:p>
          <a:p>
            <a:pPr marL="457200" indent="-457200">
              <a:buFont typeface="Arial" panose="020B0604020202020204" pitchFamily="34" charset="0"/>
              <a:buChar char="•"/>
            </a:pPr>
            <a:r>
              <a:rPr lang="en-US" sz="2200" dirty="0"/>
              <a:t>Ethical Considerations Oversight</a:t>
            </a:r>
          </a:p>
        </p:txBody>
      </p:sp>
      <p:sp>
        <p:nvSpPr>
          <p:cNvPr id="3" name="Rectangle 2"/>
          <p:cNvSpPr/>
          <p:nvPr/>
        </p:nvSpPr>
        <p:spPr>
          <a:xfrm>
            <a:off x="1612051" y="0"/>
            <a:ext cx="8553624" cy="769441"/>
          </a:xfrm>
          <a:prstGeom prst="rect">
            <a:avLst/>
          </a:prstGeom>
        </p:spPr>
        <p:txBody>
          <a:bodyPr wrap="none">
            <a:spAutoFit/>
          </a:bodyPr>
          <a:lstStyle/>
          <a:p>
            <a:r>
              <a:rPr lang="en-US" sz="4400" u="sng" dirty="0">
                <a:latin typeface="Times New Roman" panose="02020603050405020304" pitchFamily="18" charset="0"/>
                <a:cs typeface="Times New Roman" panose="02020603050405020304" pitchFamily="18" charset="0"/>
              </a:rPr>
              <a:t>LITERATURE SURVEY(continued)</a:t>
            </a:r>
          </a:p>
        </p:txBody>
      </p:sp>
    </p:spTree>
    <p:extLst>
      <p:ext uri="{BB962C8B-B14F-4D97-AF65-F5344CB8AC3E}">
        <p14:creationId xmlns:p14="http://schemas.microsoft.com/office/powerpoint/2010/main" val="2499852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1469</TotalTime>
  <Words>2037</Words>
  <Application>Microsoft Office PowerPoint</Application>
  <PresentationFormat>Widescreen</PresentationFormat>
  <Paragraphs>200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HelveticaNeue Regular</vt:lpstr>
      <vt:lpstr>Söhne</vt:lpstr>
      <vt:lpstr>Times New Roman</vt:lpstr>
      <vt:lpstr>Wingdings</vt:lpstr>
      <vt:lpstr>Office Theme</vt:lpstr>
      <vt:lpstr>Mini Project  Review -1  SUICIDE RATE PREDICTION AND ANALYSIS USING MACHINE LEARNING</vt:lpstr>
      <vt:lpstr>ABSTRACT</vt:lpstr>
      <vt:lpstr>PowerPoint Presentation</vt:lpstr>
      <vt:lpstr>DOMAIN DESCRIPTION</vt:lpstr>
      <vt:lpstr>PowerPoint Presentation</vt:lpstr>
      <vt:lpstr>OBJECTIVE</vt:lpstr>
      <vt:lpstr>LITERATURE SURVEY</vt:lpstr>
      <vt:lpstr>PowerPoint Presentation</vt:lpstr>
      <vt:lpstr>PowerPoint Presentation</vt:lpstr>
      <vt:lpstr>EXISTING SYSTEM</vt:lpstr>
      <vt:lpstr>PowerPoint Presentation</vt:lpstr>
      <vt:lpstr>PROPOSED SYSTEM</vt:lpstr>
      <vt:lpstr>PowerPoint Presentation</vt:lpstr>
      <vt:lpstr>PowerPoint Presentation</vt:lpstr>
      <vt:lpstr>MODULE</vt:lpstr>
      <vt:lpstr>MODULE(Continued)</vt:lpstr>
      <vt:lpstr>MODULE(Continued)</vt:lpstr>
      <vt:lpstr>MODULE(Continued)</vt:lpstr>
      <vt:lpstr>MODULE(Continued)</vt:lpstr>
      <vt:lpstr>OUTPUT</vt:lpstr>
      <vt:lpstr>RESULT</vt:lpstr>
      <vt:lpstr>REFERNCES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Agilen Napolean</dc:creator>
  <cp:lastModifiedBy>Subash M</cp:lastModifiedBy>
  <cp:revision>67</cp:revision>
  <dcterms:created xsi:type="dcterms:W3CDTF">2023-03-17T17:20:35Z</dcterms:created>
  <dcterms:modified xsi:type="dcterms:W3CDTF">2024-05-10T15:26:58Z</dcterms:modified>
</cp:coreProperties>
</file>