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a4cd7810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a4cd7810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a4cd7810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a4cd7810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a4cd781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a4cd781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a4cd7810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a4cd7810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a4cd7810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a4cd7810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a4cd7810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a4cd7810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a4cd7810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a4cd7810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4cd7810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a4cd7810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a4cd7810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a4cd7810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a4cd781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a4cd781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7a61de7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7a61de7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a4cd7810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a4cd7810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a4cd7810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a4cd7810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a4cd7810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a4cd7810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a4cd7810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a4cd7810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a4cd7810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a4cd7810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a4cd781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a4cd781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a4cd7810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a4cd7810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a4cd7810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a4cd7810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a4cd7810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a4cd7810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7a61de7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7a61de7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7a61de7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7a61de7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7a61de7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7a61de7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a4cd78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a4cd78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a4cd781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a4cd781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a4cd781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a4cd781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a4cd781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a4cd781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11725" y="10546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Graphing Live Twitter Sentiment Analysis</a:t>
            </a:r>
            <a:endParaRPr/>
          </a:p>
        </p:txBody>
      </p:sp>
      <p:sp>
        <p:nvSpPr>
          <p:cNvPr id="135" name="Google Shape;135;p13"/>
          <p:cNvSpPr txBox="1"/>
          <p:nvPr>
            <p:ph idx="1" type="subTitle"/>
          </p:nvPr>
        </p:nvSpPr>
        <p:spPr>
          <a:xfrm>
            <a:off x="6685800" y="3731175"/>
            <a:ext cx="2117100" cy="6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Vishwa G V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imported </a:t>
            </a:r>
            <a:r>
              <a:rPr lang="en" sz="1700"/>
              <a:t> datasets from NLTK that contains the </a:t>
            </a:r>
            <a:r>
              <a:rPr lang="en" sz="1700"/>
              <a:t>following</a:t>
            </a:r>
            <a:r>
              <a:rPr lang="en" sz="1700"/>
              <a:t> datasets.</a:t>
            </a:r>
            <a:endParaRPr sz="1700"/>
          </a:p>
          <a:p>
            <a:pPr indent="-336550" lvl="0" marL="457200" rtl="0" algn="l">
              <a:spcBef>
                <a:spcPts val="1600"/>
              </a:spcBef>
              <a:spcAft>
                <a:spcPts val="0"/>
              </a:spcAft>
              <a:buSzPts val="1700"/>
              <a:buChar char="❖"/>
            </a:pPr>
            <a:r>
              <a:rPr lang="en" sz="1700"/>
              <a:t>negative_tweets.json: 5000 tweets with negative sentiments</a:t>
            </a:r>
            <a:endParaRPr sz="1700"/>
          </a:p>
          <a:p>
            <a:pPr indent="-336550" lvl="0" marL="457200" rtl="0" algn="l">
              <a:spcBef>
                <a:spcPts val="0"/>
              </a:spcBef>
              <a:spcAft>
                <a:spcPts val="0"/>
              </a:spcAft>
              <a:buSzPts val="1700"/>
              <a:buChar char="❖"/>
            </a:pPr>
            <a:r>
              <a:rPr lang="en" sz="1700"/>
              <a:t>positive_tweets.json: 5000 tweets with positive sentiments</a:t>
            </a:r>
            <a:endParaRPr sz="1700"/>
          </a:p>
          <a:p>
            <a:pPr indent="-336550" lvl="0" marL="457200" rtl="0" algn="l">
              <a:spcBef>
                <a:spcPts val="0"/>
              </a:spcBef>
              <a:spcAft>
                <a:spcPts val="0"/>
              </a:spcAft>
              <a:buSzPts val="1700"/>
              <a:buChar char="❖"/>
            </a:pPr>
            <a:r>
              <a:rPr lang="en" sz="1700"/>
              <a:t>tweets.20150430-223406.json: 20000 tweets with no sentiments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00600" y="0"/>
            <a:ext cx="2932800" cy="54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Input: </a:t>
            </a:r>
            <a:r>
              <a:rPr lang="en" sz="1700">
                <a:latin typeface="Lato"/>
                <a:ea typeface="Lato"/>
                <a:cs typeface="Lato"/>
                <a:sym typeface="Lato"/>
              </a:rPr>
              <a:t>negative_tweets.json</a:t>
            </a:r>
            <a:endParaRPr/>
          </a:p>
        </p:txBody>
      </p:sp>
      <p:pic>
        <p:nvPicPr>
          <p:cNvPr id="194" name="Google Shape;194;p23"/>
          <p:cNvPicPr preferRelativeResize="0"/>
          <p:nvPr/>
        </p:nvPicPr>
        <p:blipFill>
          <a:blip r:embed="rId3">
            <a:alphaModFix/>
          </a:blip>
          <a:stretch>
            <a:fillRect/>
          </a:stretch>
        </p:blipFill>
        <p:spPr>
          <a:xfrm>
            <a:off x="152400" y="443175"/>
            <a:ext cx="8839201" cy="464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00600" y="0"/>
            <a:ext cx="2932800" cy="54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Input: positive</a:t>
            </a:r>
            <a:r>
              <a:rPr lang="en" sz="1700">
                <a:latin typeface="Lato"/>
                <a:ea typeface="Lato"/>
                <a:cs typeface="Lato"/>
                <a:sym typeface="Lato"/>
              </a:rPr>
              <a:t>_tweets.json</a:t>
            </a:r>
            <a:endParaRPr/>
          </a:p>
        </p:txBody>
      </p:sp>
      <p:pic>
        <p:nvPicPr>
          <p:cNvPr id="200" name="Google Shape;200;p24"/>
          <p:cNvPicPr preferRelativeResize="0"/>
          <p:nvPr/>
        </p:nvPicPr>
        <p:blipFill>
          <a:blip r:embed="rId3">
            <a:alphaModFix/>
          </a:blip>
          <a:stretch>
            <a:fillRect/>
          </a:stretch>
        </p:blipFill>
        <p:spPr>
          <a:xfrm>
            <a:off x="152400" y="483450"/>
            <a:ext cx="8839199" cy="466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230700" y="88950"/>
            <a:ext cx="5511300" cy="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Input and output of sample tweets are attached:</a:t>
            </a:r>
            <a:endParaRPr sz="1600"/>
          </a:p>
        </p:txBody>
      </p:sp>
      <p:pic>
        <p:nvPicPr>
          <p:cNvPr id="206" name="Google Shape;206;p25"/>
          <p:cNvPicPr preferRelativeResize="0"/>
          <p:nvPr/>
        </p:nvPicPr>
        <p:blipFill>
          <a:blip r:embed="rId3">
            <a:alphaModFix/>
          </a:blip>
          <a:stretch>
            <a:fillRect/>
          </a:stretch>
        </p:blipFill>
        <p:spPr>
          <a:xfrm>
            <a:off x="1203475" y="527850"/>
            <a:ext cx="6514125" cy="44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230700" y="88950"/>
            <a:ext cx="5511300" cy="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Input and output of sample tweets are attached:</a:t>
            </a:r>
            <a:endParaRPr sz="1600"/>
          </a:p>
        </p:txBody>
      </p:sp>
      <p:pic>
        <p:nvPicPr>
          <p:cNvPr id="212" name="Google Shape;212;p26"/>
          <p:cNvPicPr preferRelativeResize="0"/>
          <p:nvPr/>
        </p:nvPicPr>
        <p:blipFill>
          <a:blip r:embed="rId3">
            <a:alphaModFix/>
          </a:blip>
          <a:stretch>
            <a:fillRect/>
          </a:stretch>
        </p:blipFill>
        <p:spPr>
          <a:xfrm>
            <a:off x="1116900" y="613100"/>
            <a:ext cx="6436075" cy="357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230700" y="88950"/>
            <a:ext cx="6384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Final output is frequency distribution of tokens:</a:t>
            </a:r>
            <a:endParaRPr sz="2000"/>
          </a:p>
        </p:txBody>
      </p:sp>
      <p:pic>
        <p:nvPicPr>
          <p:cNvPr id="218" name="Google Shape;218;p27"/>
          <p:cNvPicPr preferRelativeResize="0"/>
          <p:nvPr/>
        </p:nvPicPr>
        <p:blipFill>
          <a:blip r:embed="rId3">
            <a:alphaModFix/>
          </a:blip>
          <a:stretch>
            <a:fillRect/>
          </a:stretch>
        </p:blipFill>
        <p:spPr>
          <a:xfrm>
            <a:off x="152400" y="1660650"/>
            <a:ext cx="8839201" cy="11257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229" name="Google Shape;22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preprocessed data is given as input:</a:t>
            </a:r>
            <a:endParaRPr sz="1800"/>
          </a:p>
          <a:p>
            <a:pPr indent="-342900" lvl="0" marL="914400" rtl="0" algn="l">
              <a:spcBef>
                <a:spcPts val="1600"/>
              </a:spcBef>
              <a:spcAft>
                <a:spcPts val="0"/>
              </a:spcAft>
              <a:buSzPts val="1800"/>
              <a:buChar char="❖"/>
            </a:pPr>
            <a:r>
              <a:rPr lang="en" sz="1800"/>
              <a:t>n</a:t>
            </a:r>
            <a:r>
              <a:rPr lang="en" sz="1800"/>
              <a:t>egative_cleaned_tokens_list</a:t>
            </a:r>
            <a:endParaRPr sz="1800"/>
          </a:p>
          <a:p>
            <a:pPr indent="-342900" lvl="0" marL="914400" rtl="0" algn="l">
              <a:spcBef>
                <a:spcPts val="0"/>
              </a:spcBef>
              <a:spcAft>
                <a:spcPts val="0"/>
              </a:spcAft>
              <a:buSzPts val="1800"/>
              <a:buChar char="❖"/>
            </a:pPr>
            <a:r>
              <a:rPr lang="en" sz="1800"/>
              <a:t>positive_cleaned_tokens_list</a:t>
            </a:r>
            <a:endParaRPr sz="1800"/>
          </a:p>
          <a:p>
            <a:pPr indent="0" lvl="0" marL="457200" rtl="0" algn="l">
              <a:spcBef>
                <a:spcPts val="16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230700" y="12750"/>
            <a:ext cx="5194800" cy="45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Input: </a:t>
            </a:r>
            <a:r>
              <a:rPr lang="en" sz="1800">
                <a:latin typeface="Lato"/>
                <a:ea typeface="Lato"/>
                <a:cs typeface="Lato"/>
                <a:sym typeface="Lato"/>
              </a:rPr>
              <a:t>negative_cleaned_tokens_list</a:t>
            </a:r>
            <a:endParaRPr sz="1800">
              <a:latin typeface="Lato"/>
              <a:ea typeface="Lato"/>
              <a:cs typeface="Lato"/>
              <a:sym typeface="Lato"/>
            </a:endParaRPr>
          </a:p>
          <a:p>
            <a:pPr indent="0" lvl="0" marL="0" rtl="0" algn="l">
              <a:spcBef>
                <a:spcPts val="1600"/>
              </a:spcBef>
              <a:spcAft>
                <a:spcPts val="0"/>
              </a:spcAft>
              <a:buNone/>
            </a:pPr>
            <a:r>
              <a:t/>
            </a:r>
            <a:endParaRPr/>
          </a:p>
        </p:txBody>
      </p:sp>
      <p:pic>
        <p:nvPicPr>
          <p:cNvPr id="235" name="Google Shape;235;p30"/>
          <p:cNvPicPr preferRelativeResize="0"/>
          <p:nvPr/>
        </p:nvPicPr>
        <p:blipFill>
          <a:blip r:embed="rId3">
            <a:alphaModFix/>
          </a:blip>
          <a:stretch>
            <a:fillRect/>
          </a:stretch>
        </p:blipFill>
        <p:spPr>
          <a:xfrm>
            <a:off x="152400" y="617550"/>
            <a:ext cx="8839200" cy="440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230700" y="12750"/>
            <a:ext cx="5006700" cy="39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Lato"/>
                <a:ea typeface="Lato"/>
                <a:cs typeface="Lato"/>
                <a:sym typeface="Lato"/>
              </a:rPr>
              <a:t>Input: </a:t>
            </a:r>
            <a:r>
              <a:rPr lang="en" sz="1800">
                <a:latin typeface="Lato"/>
                <a:ea typeface="Lato"/>
                <a:cs typeface="Lato"/>
                <a:sym typeface="Lato"/>
              </a:rPr>
              <a:t>positive_cleaned_tokens_list</a:t>
            </a:r>
            <a:endParaRPr/>
          </a:p>
        </p:txBody>
      </p:sp>
      <p:pic>
        <p:nvPicPr>
          <p:cNvPr id="241" name="Google Shape;241;p31"/>
          <p:cNvPicPr preferRelativeResize="0"/>
          <p:nvPr/>
        </p:nvPicPr>
        <p:blipFill>
          <a:blip r:embed="rId3">
            <a:alphaModFix/>
          </a:blip>
          <a:stretch>
            <a:fillRect/>
          </a:stretch>
        </p:blipFill>
        <p:spPr>
          <a:xfrm>
            <a:off x="152400" y="563850"/>
            <a:ext cx="8839201" cy="447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141" name="Google Shape;141;p14"/>
          <p:cNvSpPr txBox="1"/>
          <p:nvPr>
            <p:ph idx="1" type="body"/>
          </p:nvPr>
        </p:nvSpPr>
        <p:spPr>
          <a:xfrm>
            <a:off x="1297500" y="940075"/>
            <a:ext cx="7633200" cy="408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t/>
            </a:r>
            <a:endParaRPr b="1" sz="1800">
              <a:highlight>
                <a:schemeClr val="dk1"/>
              </a:highlight>
              <a:latin typeface="Arial"/>
              <a:ea typeface="Arial"/>
              <a:cs typeface="Arial"/>
              <a:sym typeface="Arial"/>
            </a:endParaRPr>
          </a:p>
          <a:p>
            <a:pPr indent="457200" lvl="0" marL="0" rtl="0" algn="l">
              <a:lnSpc>
                <a:spcPct val="107916"/>
              </a:lnSpc>
              <a:spcBef>
                <a:spcPts val="800"/>
              </a:spcBef>
              <a:spcAft>
                <a:spcPts val="0"/>
              </a:spcAft>
              <a:buNone/>
            </a:pPr>
            <a:r>
              <a:rPr lang="en" sz="2000">
                <a:highlight>
                  <a:schemeClr val="dk1"/>
                </a:highlight>
                <a:latin typeface="Arial"/>
                <a:ea typeface="Arial"/>
                <a:cs typeface="Arial"/>
                <a:sym typeface="Arial"/>
              </a:rPr>
              <a:t> Twitter is one of the most popular social media platforms where news is broken, links are shared, and the memes are born. It allows users to send and receive short posts called tweets both positive and negative.</a:t>
            </a:r>
            <a:endParaRPr sz="2000">
              <a:highlight>
                <a:schemeClr val="dk1"/>
              </a:highlight>
              <a:latin typeface="Arial"/>
              <a:ea typeface="Arial"/>
              <a:cs typeface="Arial"/>
              <a:sym typeface="Arial"/>
            </a:endParaRPr>
          </a:p>
          <a:p>
            <a:pPr indent="457200" lvl="0" marL="0" rtl="0" algn="l">
              <a:lnSpc>
                <a:spcPct val="107916"/>
              </a:lnSpc>
              <a:spcBef>
                <a:spcPts val="800"/>
              </a:spcBef>
              <a:spcAft>
                <a:spcPts val="0"/>
              </a:spcAft>
              <a:buNone/>
            </a:pPr>
            <a:r>
              <a:rPr lang="en" sz="2000">
                <a:highlight>
                  <a:schemeClr val="dk1"/>
                </a:highlight>
                <a:latin typeface="Arial"/>
                <a:ea typeface="Arial"/>
                <a:cs typeface="Arial"/>
                <a:sym typeface="Arial"/>
              </a:rPr>
              <a:t> This project idea is to perform LIVE analysis of the twitter tweets for any hashtag and represent it graphically. And we have the live data coming in from the Twitter streaming API. And generates the output graphically based on the analysis of the tweets.</a:t>
            </a:r>
            <a:endParaRPr sz="2000">
              <a:highlight>
                <a:schemeClr val="dk1"/>
              </a:highlight>
              <a:latin typeface="Arial"/>
              <a:ea typeface="Arial"/>
              <a:cs typeface="Arial"/>
              <a:sym typeface="Arial"/>
            </a:endParaRPr>
          </a:p>
          <a:p>
            <a:pPr indent="457200" lvl="0" marL="0" rtl="0" algn="l">
              <a:lnSpc>
                <a:spcPct val="107916"/>
              </a:lnSpc>
              <a:spcBef>
                <a:spcPts val="800"/>
              </a:spcBef>
              <a:spcAft>
                <a:spcPts val="0"/>
              </a:spcAft>
              <a:buNone/>
            </a:pPr>
            <a:r>
              <a:rPr lang="en" sz="2000">
                <a:highlight>
                  <a:schemeClr val="dk1"/>
                </a:highlight>
                <a:latin typeface="Arial"/>
                <a:ea typeface="Arial"/>
                <a:cs typeface="Arial"/>
                <a:sym typeface="Arial"/>
              </a:rPr>
              <a:t> </a:t>
            </a:r>
            <a:endParaRPr sz="2000">
              <a:highlight>
                <a:schemeClr val="dk1"/>
              </a:highlight>
              <a:latin typeface="Arial"/>
              <a:ea typeface="Arial"/>
              <a:cs typeface="Arial"/>
              <a:sym typeface="Arial"/>
            </a:endParaRPr>
          </a:p>
          <a:p>
            <a:pPr indent="0" lvl="0" marL="0" rtl="0" algn="l">
              <a:spcBef>
                <a:spcPts val="800"/>
              </a:spcBef>
              <a:spcAft>
                <a:spcPts val="1600"/>
              </a:spcAft>
              <a:buNone/>
            </a:pPr>
            <a:r>
              <a:t/>
            </a:r>
            <a:endParaRPr>
              <a:highlight>
                <a:schemeClr val="dk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1145100" y="12750"/>
            <a:ext cx="1764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247" name="Google Shape;247;p32"/>
          <p:cNvPicPr preferRelativeResize="0"/>
          <p:nvPr/>
        </p:nvPicPr>
        <p:blipFill>
          <a:blip r:embed="rId3">
            <a:alphaModFix/>
          </a:blip>
          <a:stretch>
            <a:fillRect/>
          </a:stretch>
        </p:blipFill>
        <p:spPr>
          <a:xfrm>
            <a:off x="1105900" y="818925"/>
            <a:ext cx="7502401" cy="404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230700" y="12750"/>
            <a:ext cx="13212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t>
            </a:r>
            <a:endParaRPr/>
          </a:p>
        </p:txBody>
      </p:sp>
      <p:pic>
        <p:nvPicPr>
          <p:cNvPr id="258" name="Google Shape;258;p34"/>
          <p:cNvPicPr preferRelativeResize="0"/>
          <p:nvPr/>
        </p:nvPicPr>
        <p:blipFill>
          <a:blip r:embed="rId3">
            <a:alphaModFix/>
          </a:blip>
          <a:stretch>
            <a:fillRect/>
          </a:stretch>
        </p:blipFill>
        <p:spPr>
          <a:xfrm>
            <a:off x="152400" y="697950"/>
            <a:ext cx="8839200" cy="435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230700" y="12750"/>
            <a:ext cx="15900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264" name="Google Shape;264;p35"/>
          <p:cNvPicPr preferRelativeResize="0"/>
          <p:nvPr/>
        </p:nvPicPr>
        <p:blipFill>
          <a:blip r:embed="rId3">
            <a:alphaModFix/>
          </a:blip>
          <a:stretch>
            <a:fillRect/>
          </a:stretch>
        </p:blipFill>
        <p:spPr>
          <a:xfrm>
            <a:off x="152400" y="559050"/>
            <a:ext cx="8772824" cy="44320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 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230700" y="12750"/>
            <a:ext cx="15900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a:t>
            </a:r>
            <a:r>
              <a:rPr lang="en"/>
              <a:t>PUT:</a:t>
            </a:r>
            <a:endParaRPr/>
          </a:p>
        </p:txBody>
      </p:sp>
      <p:pic>
        <p:nvPicPr>
          <p:cNvPr id="275" name="Google Shape;275;p37"/>
          <p:cNvPicPr preferRelativeResize="0"/>
          <p:nvPr/>
        </p:nvPicPr>
        <p:blipFill>
          <a:blip r:embed="rId3">
            <a:alphaModFix/>
          </a:blip>
          <a:stretch>
            <a:fillRect/>
          </a:stretch>
        </p:blipFill>
        <p:spPr>
          <a:xfrm>
            <a:off x="152400" y="559050"/>
            <a:ext cx="8772824" cy="44320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281" name="Google Shape;281;p38"/>
          <p:cNvPicPr preferRelativeResize="0"/>
          <p:nvPr/>
        </p:nvPicPr>
        <p:blipFill>
          <a:blip r:embed="rId3">
            <a:alphaModFix/>
          </a:blip>
          <a:stretch>
            <a:fillRect/>
          </a:stretch>
        </p:blipFill>
        <p:spPr>
          <a:xfrm>
            <a:off x="1632100" y="1070800"/>
            <a:ext cx="6459750" cy="397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pic>
        <p:nvPicPr>
          <p:cNvPr id="287" name="Google Shape;287;p39"/>
          <p:cNvPicPr preferRelativeResize="0"/>
          <p:nvPr/>
        </p:nvPicPr>
        <p:blipFill rotWithShape="1">
          <a:blip r:embed="rId3">
            <a:alphaModFix/>
          </a:blip>
          <a:srcRect b="71078" l="0" r="17539" t="0"/>
          <a:stretch/>
        </p:blipFill>
        <p:spPr>
          <a:xfrm>
            <a:off x="1334500" y="1428525"/>
            <a:ext cx="7580124" cy="143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3" name="Google Shape;293;p40"/>
          <p:cNvSpPr txBox="1"/>
          <p:nvPr>
            <p:ph idx="1" type="body"/>
          </p:nvPr>
        </p:nvSpPr>
        <p:spPr>
          <a:xfrm>
            <a:off x="1275025" y="1003525"/>
            <a:ext cx="7628700" cy="3965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A large amount of data that is generated today is unstructured, which requires processing to generate insights. </a:t>
            </a:r>
            <a:endParaRPr sz="1800"/>
          </a:p>
          <a:p>
            <a:pPr indent="-342900" lvl="0" marL="457200" rtl="0" algn="just">
              <a:spcBef>
                <a:spcPts val="0"/>
              </a:spcBef>
              <a:spcAft>
                <a:spcPts val="0"/>
              </a:spcAft>
              <a:buSzPts val="1800"/>
              <a:buChar char="❖"/>
            </a:pPr>
            <a:r>
              <a:rPr lang="en" sz="1800"/>
              <a:t>Some examples of unstructured data are news articles, posts on social media, and search history. </a:t>
            </a:r>
            <a:endParaRPr sz="1800"/>
          </a:p>
          <a:p>
            <a:pPr indent="-342900" lvl="0" marL="457200" rtl="0" algn="just">
              <a:spcBef>
                <a:spcPts val="0"/>
              </a:spcBef>
              <a:spcAft>
                <a:spcPts val="0"/>
              </a:spcAft>
              <a:buSzPts val="1800"/>
              <a:buChar char="❖"/>
            </a:pPr>
            <a:r>
              <a:rPr lang="en" sz="1800"/>
              <a:t>Therefore this model performs sentiment </a:t>
            </a:r>
            <a:r>
              <a:rPr lang="en" sz="1800"/>
              <a:t>analysis</a:t>
            </a:r>
            <a:r>
              <a:rPr lang="en" sz="1800"/>
              <a:t> to helps in analyzing the natural language and also helps in making sense out of it falls . </a:t>
            </a:r>
            <a:endParaRPr sz="1800"/>
          </a:p>
          <a:p>
            <a:pPr indent="-342900" lvl="0" marL="457200" rtl="0" algn="just">
              <a:spcBef>
                <a:spcPts val="0"/>
              </a:spcBef>
              <a:spcAft>
                <a:spcPts val="0"/>
              </a:spcAft>
              <a:buSzPts val="1800"/>
              <a:buChar char="❖"/>
            </a:pPr>
            <a:r>
              <a:rPr lang="en" sz="1800"/>
              <a:t>As a result the </a:t>
            </a:r>
            <a:r>
              <a:rPr lang="en" sz="1800"/>
              <a:t>unstructured</a:t>
            </a:r>
            <a:r>
              <a:rPr lang="en" sz="1800"/>
              <a:t> data can be easily </a:t>
            </a:r>
            <a:r>
              <a:rPr lang="en" sz="1800"/>
              <a:t>structured</a:t>
            </a:r>
            <a:r>
              <a:rPr lang="en" sz="1800"/>
              <a:t>  with this model.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016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a:t>
            </a:r>
            <a:endParaRPr/>
          </a:p>
        </p:txBody>
      </p:sp>
      <p:pic>
        <p:nvPicPr>
          <p:cNvPr id="147" name="Google Shape;147;p15"/>
          <p:cNvPicPr preferRelativeResize="0"/>
          <p:nvPr/>
        </p:nvPicPr>
        <p:blipFill>
          <a:blip r:embed="rId3">
            <a:alphaModFix/>
          </a:blip>
          <a:stretch>
            <a:fillRect/>
          </a:stretch>
        </p:blipFill>
        <p:spPr>
          <a:xfrm>
            <a:off x="1579550" y="636202"/>
            <a:ext cx="6740076" cy="435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of the modules: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Module </a:t>
            </a:r>
            <a:r>
              <a:rPr lang="en" sz="2300"/>
              <a:t>1 - Preprocessing (Removal of Noise)</a:t>
            </a:r>
            <a:endParaRPr sz="2300"/>
          </a:p>
          <a:p>
            <a:pPr indent="-374650" lvl="0" marL="457200" rtl="0" algn="l">
              <a:spcBef>
                <a:spcPts val="0"/>
              </a:spcBef>
              <a:spcAft>
                <a:spcPts val="0"/>
              </a:spcAft>
              <a:buSzPts val="2300"/>
              <a:buChar char="❖"/>
            </a:pPr>
            <a:r>
              <a:rPr lang="en" sz="2300"/>
              <a:t>Module 2 - Training the model ( Naive Bayes Classification)</a:t>
            </a:r>
            <a:endParaRPr sz="2300"/>
          </a:p>
          <a:p>
            <a:pPr indent="-374650" lvl="0" marL="457200" rtl="0" algn="l">
              <a:spcBef>
                <a:spcPts val="0"/>
              </a:spcBef>
              <a:spcAft>
                <a:spcPts val="0"/>
              </a:spcAft>
              <a:buSzPts val="2300"/>
              <a:buChar char="❖"/>
            </a:pPr>
            <a:r>
              <a:rPr lang="en" sz="2300"/>
              <a:t>Module 3 - Main streaming tweets and prediction </a:t>
            </a:r>
            <a:endParaRPr sz="2300"/>
          </a:p>
          <a:p>
            <a:pPr indent="-374650" lvl="0" marL="457200" rtl="0" algn="l">
              <a:spcBef>
                <a:spcPts val="0"/>
              </a:spcBef>
              <a:spcAft>
                <a:spcPts val="0"/>
              </a:spcAft>
              <a:buSzPts val="2300"/>
              <a:buChar char="❖"/>
            </a:pPr>
            <a:r>
              <a:rPr lang="en" sz="2300"/>
              <a:t>Module 4 - Plotting Live graph of the sentiment</a:t>
            </a:r>
            <a:endParaRPr sz="2300"/>
          </a:p>
          <a:p>
            <a:pPr indent="0" lvl="0" marL="457200" rtl="0" algn="l">
              <a:spcBef>
                <a:spcPts val="1600"/>
              </a:spcBef>
              <a:spcAft>
                <a:spcPts val="16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300">
                <a:latin typeface="Lato"/>
                <a:ea typeface="Lato"/>
                <a:cs typeface="Lato"/>
                <a:sym typeface="Lato"/>
              </a:rPr>
              <a:t>Module 1 - Preprocessing (Removal of Noise)</a:t>
            </a:r>
            <a:endParaRPr/>
          </a:p>
        </p:txBody>
      </p:sp>
      <p:sp>
        <p:nvSpPr>
          <p:cNvPr id="159" name="Google Shape;159;p17"/>
          <p:cNvSpPr txBox="1"/>
          <p:nvPr>
            <p:ph idx="1" type="body"/>
          </p:nvPr>
        </p:nvSpPr>
        <p:spPr>
          <a:xfrm>
            <a:off x="1297500" y="1191525"/>
            <a:ext cx="7592700" cy="371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Input: Samples which are already classified into positive and negative.</a:t>
            </a:r>
            <a:endParaRPr sz="1600"/>
          </a:p>
          <a:p>
            <a:pPr indent="0" lvl="0" marL="0" rtl="0" algn="just">
              <a:spcBef>
                <a:spcPts val="1600"/>
              </a:spcBef>
              <a:spcAft>
                <a:spcPts val="0"/>
              </a:spcAft>
              <a:buNone/>
            </a:pPr>
            <a:r>
              <a:rPr lang="en" sz="1600"/>
              <a:t>Output: Normalized </a:t>
            </a:r>
            <a:r>
              <a:rPr lang="en" sz="1600"/>
              <a:t>tokens that are free from noise.</a:t>
            </a:r>
            <a:endParaRPr sz="1600"/>
          </a:p>
          <a:p>
            <a:pPr indent="0" lvl="0" marL="0" rtl="0" algn="just">
              <a:spcBef>
                <a:spcPts val="1600"/>
              </a:spcBef>
              <a:spcAft>
                <a:spcPts val="0"/>
              </a:spcAft>
              <a:buNone/>
            </a:pPr>
            <a:r>
              <a:rPr lang="en" sz="1600"/>
              <a:t>Explanation: </a:t>
            </a:r>
            <a:endParaRPr sz="1600"/>
          </a:p>
          <a:p>
            <a:pPr indent="457200" lvl="0" marL="0" rtl="0" algn="just">
              <a:spcBef>
                <a:spcPts val="1600"/>
              </a:spcBef>
              <a:spcAft>
                <a:spcPts val="0"/>
              </a:spcAft>
              <a:buNone/>
            </a:pPr>
            <a:r>
              <a:rPr lang="en" sz="1600"/>
              <a:t>In this module the</a:t>
            </a:r>
            <a:r>
              <a:rPr b="1" lang="en" sz="1600"/>
              <a:t> tweets are tokenized</a:t>
            </a:r>
            <a:r>
              <a:rPr lang="en" sz="1600"/>
              <a:t> and noise in the data such as </a:t>
            </a:r>
            <a:r>
              <a:rPr b="1" lang="en" sz="1600"/>
              <a:t>hyperlinks, twitter handles in the replies, punctuations, special characters </a:t>
            </a:r>
            <a:r>
              <a:rPr lang="en" sz="1600"/>
              <a:t> </a:t>
            </a:r>
            <a:r>
              <a:rPr b="1" lang="en" sz="1600"/>
              <a:t>and stopwords </a:t>
            </a:r>
            <a:r>
              <a:rPr lang="en" sz="1600"/>
              <a:t>are removed.  Then the data is </a:t>
            </a:r>
            <a:r>
              <a:rPr b="1" lang="en" sz="1600"/>
              <a:t>normalized </a:t>
            </a:r>
            <a:r>
              <a:rPr lang="en" sz="1600"/>
              <a:t>using </a:t>
            </a:r>
            <a:r>
              <a:rPr b="1" lang="en" sz="1600"/>
              <a:t>lemmatization.</a:t>
            </a:r>
            <a:endParaRPr b="1" sz="1600"/>
          </a:p>
          <a:p>
            <a:pPr indent="457200" lvl="0" marL="0" rtl="0" algn="just">
              <a:spcBef>
                <a:spcPts val="1600"/>
              </a:spcBef>
              <a:spcAft>
                <a:spcPts val="0"/>
              </a:spcAft>
              <a:buNone/>
            </a:pPr>
            <a:r>
              <a:rPr b="1" lang="en" sz="1600"/>
              <a:t>The most basic form of analysis on textual data is to take out the word frequency. A single tweet is too small of an entity to find out the distribution of words, hence, the analysis of the frequency of words would be done on all positive tweets.</a:t>
            </a:r>
            <a:endParaRPr b="1" sz="1600"/>
          </a:p>
          <a:p>
            <a:pPr indent="457200" lvl="0" marL="0" rtl="0" algn="just">
              <a:spcBef>
                <a:spcPts val="1600"/>
              </a:spcBef>
              <a:spcAft>
                <a:spcPts val="0"/>
              </a:spcAft>
              <a:buNone/>
            </a:pPr>
            <a:r>
              <a:t/>
            </a:r>
            <a:endParaRPr b="1" sz="1600"/>
          </a:p>
          <a:p>
            <a:pPr indent="457200" lvl="0" marL="0" rtl="0" algn="just">
              <a:spcBef>
                <a:spcPts val="1600"/>
              </a:spcBef>
              <a:spcAft>
                <a:spcPts val="0"/>
              </a:spcAft>
              <a:buNone/>
            </a:pPr>
            <a:r>
              <a:t/>
            </a:r>
            <a:endParaRPr b="1" sz="1600"/>
          </a:p>
          <a:p>
            <a:pPr indent="457200" lvl="0" marL="0" rtl="0" algn="just">
              <a:spcBef>
                <a:spcPts val="1600"/>
              </a:spcBef>
              <a:spcAft>
                <a:spcPts val="0"/>
              </a:spcAft>
              <a:buNone/>
            </a:pPr>
            <a:r>
              <a:t/>
            </a:r>
            <a:endParaRPr b="1" sz="1600"/>
          </a:p>
          <a:p>
            <a:pPr indent="0" lvl="0" marL="0" rtl="0" algn="just">
              <a:spcBef>
                <a:spcPts val="1600"/>
              </a:spcBef>
              <a:spcAft>
                <a:spcPts val="1600"/>
              </a:spcAft>
              <a:buNone/>
            </a:pPr>
            <a:r>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latin typeface="Lato"/>
                <a:ea typeface="Lato"/>
                <a:cs typeface="Lato"/>
                <a:sym typeface="Lato"/>
              </a:rPr>
              <a:t>Module 2 -</a:t>
            </a:r>
            <a:r>
              <a:rPr lang="en" sz="2300">
                <a:latin typeface="Lato"/>
                <a:ea typeface="Lato"/>
                <a:cs typeface="Lato"/>
                <a:sym typeface="Lato"/>
              </a:rPr>
              <a:t>Training the model ( Naive Bayes Classification)</a:t>
            </a:r>
            <a:endParaRPr sz="2300">
              <a:latin typeface="Lato"/>
              <a:ea typeface="Lato"/>
              <a:cs typeface="Lato"/>
              <a:sym typeface="Lato"/>
            </a:endParaRPr>
          </a:p>
          <a:p>
            <a:pPr indent="0" lvl="0" marL="0" rtl="0" algn="l">
              <a:lnSpc>
                <a:spcPct val="115000"/>
              </a:lnSpc>
              <a:spcBef>
                <a:spcPts val="1600"/>
              </a:spcBef>
              <a:spcAft>
                <a:spcPts val="1600"/>
              </a:spcAft>
              <a:buNone/>
            </a:pPr>
            <a:r>
              <a:t/>
            </a:r>
            <a:endParaRPr sz="2300">
              <a:latin typeface="Lato"/>
              <a:ea typeface="Lato"/>
              <a:cs typeface="Lato"/>
              <a:sym typeface="Lato"/>
            </a:endParaRPr>
          </a:p>
        </p:txBody>
      </p:sp>
      <p:sp>
        <p:nvSpPr>
          <p:cNvPr id="165" name="Google Shape;165;p18"/>
          <p:cNvSpPr txBox="1"/>
          <p:nvPr>
            <p:ph idx="1" type="body"/>
          </p:nvPr>
        </p:nvSpPr>
        <p:spPr>
          <a:xfrm>
            <a:off x="1378075" y="914100"/>
            <a:ext cx="7566000" cy="40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Input: </a:t>
            </a:r>
            <a:r>
              <a:rPr lang="en" sz="1600"/>
              <a:t>Normalized tokens that are free from noise.</a:t>
            </a:r>
            <a:endParaRPr sz="1600"/>
          </a:p>
          <a:p>
            <a:pPr indent="0" lvl="0" marL="0" rtl="0" algn="l">
              <a:spcBef>
                <a:spcPts val="0"/>
              </a:spcBef>
              <a:spcAft>
                <a:spcPts val="0"/>
              </a:spcAft>
              <a:buNone/>
            </a:pPr>
            <a:r>
              <a:rPr lang="en" sz="1600"/>
              <a:t>Output: The model that is trained with Naive Bayes Classification</a:t>
            </a:r>
            <a:endParaRPr sz="1600"/>
          </a:p>
          <a:p>
            <a:pPr indent="0" lvl="0" marL="0" rtl="0" algn="l">
              <a:spcBef>
                <a:spcPts val="0"/>
              </a:spcBef>
              <a:spcAft>
                <a:spcPts val="0"/>
              </a:spcAft>
              <a:buNone/>
            </a:pPr>
            <a:r>
              <a:rPr lang="en" sz="1600"/>
              <a:t>Explanation: </a:t>
            </a:r>
            <a:endParaRPr sz="1600"/>
          </a:p>
          <a:p>
            <a:pPr indent="0" lvl="0" marL="0" rtl="0" algn="l">
              <a:spcBef>
                <a:spcPts val="0"/>
              </a:spcBef>
              <a:spcAft>
                <a:spcPts val="0"/>
              </a:spcAft>
              <a:buNone/>
            </a:pPr>
            <a:r>
              <a:rPr lang="en" sz="1700"/>
              <a:t>	</a:t>
            </a:r>
            <a:r>
              <a:rPr lang="en" sz="1400"/>
              <a:t>In the data preparation step, we  will prepare the data for sentiment analysis by converting tokens to the dictionary form and then split the data for training and testing purposes.</a:t>
            </a:r>
            <a:endParaRPr sz="1400"/>
          </a:p>
          <a:p>
            <a:pPr indent="0" lvl="0" marL="0" rtl="0" algn="l">
              <a:spcBef>
                <a:spcPts val="0"/>
              </a:spcBef>
              <a:spcAft>
                <a:spcPts val="0"/>
              </a:spcAft>
              <a:buNone/>
            </a:pPr>
            <a:r>
              <a:rPr lang="en" sz="1400"/>
              <a:t>	We  attache a Positive or Negative label to each tweet. It then creates a dataset by joining the positive and negative tweets.By default, the data contains all positive tweets followed by all negative tweets in sequence. When training the model, you should provide a sample of your data that does not contain any bias. To avoid bias, we randomly arrange the data using the .shuffle() method of random.</a:t>
            </a:r>
            <a:endParaRPr sz="1400"/>
          </a:p>
          <a:p>
            <a:pPr indent="0" lvl="0" marL="0" rtl="0" algn="l">
              <a:spcBef>
                <a:spcPts val="0"/>
              </a:spcBef>
              <a:spcAft>
                <a:spcPts val="0"/>
              </a:spcAft>
              <a:buNone/>
            </a:pPr>
            <a:r>
              <a:rPr lang="en" sz="1400"/>
              <a:t>	Then, the code splits the shuffled data into a ratio of 70:30 for training and testing, respectively. Since the number of tweets is 10000, you can use the first 7000 tweets from the shuffled dataset for training the model and the final 3000 for testing the model.</a:t>
            </a:r>
            <a:endParaRPr sz="1400"/>
          </a:p>
          <a:p>
            <a:pPr indent="0" lvl="0" marL="0" rtl="0" algn="l">
              <a:spcBef>
                <a:spcPts val="0"/>
              </a:spcBef>
              <a:spcAft>
                <a:spcPts val="0"/>
              </a:spcAft>
              <a:buNone/>
            </a:pPr>
            <a:r>
              <a:rPr lang="en" sz="1400"/>
              <a:t>	Finally, we use the NaiveBayesClassifier class to build the model. Use the .train() method to train the model and the .accuracy() method to test the model on the testing data.</a:t>
            </a:r>
            <a:endParaRPr sz="1400"/>
          </a:p>
          <a:p>
            <a:pPr indent="0" lvl="0" marL="0" rtl="0" algn="l">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300">
                <a:latin typeface="Lato"/>
                <a:ea typeface="Lato"/>
                <a:cs typeface="Lato"/>
                <a:sym typeface="Lato"/>
              </a:rPr>
              <a:t>Module 3 - </a:t>
            </a:r>
            <a:r>
              <a:rPr lang="en" sz="2300">
                <a:latin typeface="Lato"/>
                <a:ea typeface="Lato"/>
                <a:cs typeface="Lato"/>
                <a:sym typeface="Lato"/>
              </a:rPr>
              <a:t>Main streaming tweets and prediction </a:t>
            </a:r>
            <a:endParaRPr/>
          </a:p>
        </p:txBody>
      </p:sp>
      <p:sp>
        <p:nvSpPr>
          <p:cNvPr id="171" name="Google Shape;171;p19"/>
          <p:cNvSpPr txBox="1"/>
          <p:nvPr>
            <p:ph idx="1" type="body"/>
          </p:nvPr>
        </p:nvSpPr>
        <p:spPr>
          <a:xfrm>
            <a:off x="1351225" y="1218375"/>
            <a:ext cx="7498800" cy="356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Input: Live tweets </a:t>
            </a:r>
            <a:r>
              <a:rPr lang="en" sz="1600"/>
              <a:t>steamed</a:t>
            </a:r>
            <a:r>
              <a:rPr lang="en" sz="1600"/>
              <a:t> from twitter.</a:t>
            </a:r>
            <a:endParaRPr sz="1600"/>
          </a:p>
          <a:p>
            <a:pPr indent="0" lvl="0" marL="0" rtl="0" algn="just">
              <a:spcBef>
                <a:spcPts val="1600"/>
              </a:spcBef>
              <a:spcAft>
                <a:spcPts val="0"/>
              </a:spcAft>
              <a:buNone/>
            </a:pPr>
            <a:r>
              <a:rPr lang="en" sz="1600"/>
              <a:t>Output: Sentiment( positive or negative) of the live tweets.</a:t>
            </a:r>
            <a:endParaRPr sz="1600"/>
          </a:p>
          <a:p>
            <a:pPr indent="0" lvl="0" marL="0" rtl="0" algn="just">
              <a:spcBef>
                <a:spcPts val="1600"/>
              </a:spcBef>
              <a:spcAft>
                <a:spcPts val="0"/>
              </a:spcAft>
              <a:buNone/>
            </a:pPr>
            <a:r>
              <a:rPr lang="en" sz="1600"/>
              <a:t>Explanation:</a:t>
            </a:r>
            <a:endParaRPr sz="1600"/>
          </a:p>
          <a:p>
            <a:pPr indent="0" lvl="0" marL="0" rtl="0" algn="just">
              <a:spcBef>
                <a:spcPts val="1600"/>
              </a:spcBef>
              <a:spcAft>
                <a:spcPts val="0"/>
              </a:spcAft>
              <a:buNone/>
            </a:pPr>
            <a:r>
              <a:rPr lang="en" sz="1600"/>
              <a:t>	By </a:t>
            </a:r>
            <a:r>
              <a:rPr lang="en" sz="1600"/>
              <a:t>using</a:t>
            </a:r>
            <a:r>
              <a:rPr lang="en" sz="1600"/>
              <a:t> tweepy </a:t>
            </a:r>
            <a:r>
              <a:rPr lang="en" sz="1600"/>
              <a:t>library, we provide proper keys and tokens to get authentication from twitter account and we live stream tweets of a random topic from twitter.</a:t>
            </a:r>
            <a:endParaRPr sz="1600"/>
          </a:p>
          <a:p>
            <a:pPr indent="0" lvl="0" marL="0" rtl="0" algn="just">
              <a:spcBef>
                <a:spcPts val="1600"/>
              </a:spcBef>
              <a:spcAft>
                <a:spcPts val="1600"/>
              </a:spcAft>
              <a:buNone/>
            </a:pPr>
            <a:r>
              <a:rPr lang="en" sz="1600"/>
              <a:t>	Then this live streamed data( unseen data) is given as input the model to test the model. The predicted sentiments are stored in a list.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300">
                <a:latin typeface="Lato"/>
                <a:ea typeface="Lato"/>
                <a:cs typeface="Lato"/>
                <a:sym typeface="Lato"/>
              </a:rPr>
              <a:t>Module 4 - </a:t>
            </a:r>
            <a:r>
              <a:rPr lang="en" sz="2300">
                <a:latin typeface="Lato"/>
                <a:ea typeface="Lato"/>
                <a:cs typeface="Lato"/>
                <a:sym typeface="Lato"/>
              </a:rPr>
              <a:t>Plotting Live graph of the sentiment</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Input: </a:t>
            </a:r>
            <a:r>
              <a:rPr lang="en" sz="1600"/>
              <a:t>The predicted sentiments which are stored in a list.</a:t>
            </a:r>
            <a:endParaRPr sz="1600"/>
          </a:p>
          <a:p>
            <a:pPr indent="0" lvl="0" marL="0" rtl="0" algn="l">
              <a:spcBef>
                <a:spcPts val="1600"/>
              </a:spcBef>
              <a:spcAft>
                <a:spcPts val="0"/>
              </a:spcAft>
              <a:buNone/>
            </a:pPr>
            <a:r>
              <a:rPr lang="en" sz="1600"/>
              <a:t>Output: Live graphing of the sentiments of the tweets.</a:t>
            </a:r>
            <a:endParaRPr sz="1600"/>
          </a:p>
          <a:p>
            <a:pPr indent="0" lvl="0" marL="0" rtl="0" algn="l">
              <a:spcBef>
                <a:spcPts val="1600"/>
              </a:spcBef>
              <a:spcAft>
                <a:spcPts val="0"/>
              </a:spcAft>
              <a:buNone/>
            </a:pPr>
            <a:r>
              <a:rPr lang="en" sz="1600"/>
              <a:t>Explanation:</a:t>
            </a:r>
            <a:endParaRPr sz="1600"/>
          </a:p>
          <a:p>
            <a:pPr indent="0" lvl="0" marL="0" rtl="0" algn="l">
              <a:spcBef>
                <a:spcPts val="1600"/>
              </a:spcBef>
              <a:spcAft>
                <a:spcPts val="1600"/>
              </a:spcAft>
              <a:buNone/>
            </a:pPr>
            <a:r>
              <a:rPr lang="en" sz="1600"/>
              <a:t>	We use matplot library to plot the graph of the predicted sentiments.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