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1"/>
  </p:notesMasterIdLst>
  <p:sldIdLst>
    <p:sldId id="256" r:id="rId2"/>
    <p:sldId id="258" r:id="rId3"/>
    <p:sldId id="259" r:id="rId4"/>
    <p:sldId id="262" r:id="rId5"/>
    <p:sldId id="274" r:id="rId6"/>
    <p:sldId id="260" r:id="rId7"/>
    <p:sldId id="261" r:id="rId8"/>
    <p:sldId id="275" r:id="rId9"/>
    <p:sldId id="263" r:id="rId10"/>
    <p:sldId id="276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4817"/>
    <a:srgbClr val="9B2D1F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37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C80C4-677A-4F54-AC67-C50708C2FC31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A0F62-844B-4132-81E1-2E689FBBFCC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346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540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361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049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05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4455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4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33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6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90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39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43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479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23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43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A0F62-844B-4132-81E1-2E689FBBFCC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91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50DC-0CA8-4B17-AED4-5BE96EF64DE9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33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1F05-1047-48E0-8CCC-98FB124029A8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39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02F7F-1A74-4A20-B7F2-EC66702A597B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79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59E7-CD74-4F49-A1C0-1C460F426EA6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48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2C75A-85E4-4AF0-9F73-094BDF403026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39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B769E-DB72-43CE-BB64-DCC135C407C5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8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CA003-32EA-46B7-9B72-DF506990628E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64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6257-F15D-45F7-BB6A-FB75C78CDF53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30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FA86-0B43-4FF4-8401-D568254BBC83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991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CD2F42AB-458A-4ED0-9164-B8DDD515C73A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897CF-0FE6-42B4-9886-F080B30FE61B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2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A09CDE-73CD-4DAC-A912-1A1C549792AB}" type="datetime1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Project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5D92F5-C6BD-4770-B93B-CCC7110BADD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5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924491" y="673997"/>
            <a:ext cx="5631882" cy="78581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D34817"/>
                </a:solidFill>
                <a:latin typeface="Cambria" pitchFamily="18" charset="0"/>
                <a:cs typeface="BrowalliaUPC" pitchFamily="34" charset="-34"/>
              </a:rPr>
              <a:t>Fraud Detection Sentiment Analysis System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095649" y="1910561"/>
            <a:ext cx="328956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Under The Guidance Of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>
                <a:solidFill>
                  <a:srgbClr val="D34817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Dr. Mukesh Choudhary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1083" y="4635327"/>
            <a:ext cx="45988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mbria" pitchFamily="18" charset="0"/>
              </a:rPr>
              <a:t>Submitted To:</a:t>
            </a:r>
            <a:endParaRPr lang="en-US" dirty="0">
              <a:latin typeface="Cambria" pitchFamily="18" charset="0"/>
            </a:endParaRP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Department of MCA &amp; M. Sc. (IT)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Faculty of IT &amp; Computer Science,</a:t>
            </a:r>
          </a:p>
          <a:p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itchFamily="18" charset="0"/>
              </a:rPr>
              <a:t>PARUL University</a:t>
            </a:r>
            <a:endParaRPr lang="en-US" sz="2200" b="1" dirty="0">
              <a:solidFill>
                <a:schemeClr val="accent4">
                  <a:lumMod val="75000"/>
                </a:schemeClr>
              </a:solidFill>
              <a:latin typeface="Cambria" pitchFamily="18" charset="0"/>
            </a:endParaRPr>
          </a:p>
        </p:txBody>
      </p:sp>
      <p:pic>
        <p:nvPicPr>
          <p:cNvPr id="12" name="Picture 11" descr="C:\Users\HP\Desktop\pu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924" y="4554071"/>
            <a:ext cx="2447911" cy="157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39572" y="2774354"/>
            <a:ext cx="840172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Developed By</a:t>
            </a:r>
          </a:p>
          <a:p>
            <a:pPr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D34817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Ishika Gupta 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D34817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(2305102110003)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rgbClr val="D34817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 </a:t>
            </a:r>
            <a:r>
              <a:rPr lang="en-US" sz="2200" b="1" dirty="0">
                <a:solidFill>
                  <a:srgbClr val="D34817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Vishwa Thakkar (2305102120017)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1" u="none" strike="noStrike" cap="none" normalizeH="0" baseline="0" dirty="0">
                <a:ln>
                  <a:noFill/>
                </a:ln>
                <a:solidFill>
                  <a:srgbClr val="D34817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Ninad Patel </a:t>
            </a:r>
            <a:r>
              <a:rPr lang="en-US" sz="2200" b="1" dirty="0">
                <a:solidFill>
                  <a:srgbClr val="D34817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(2305102120010)</a:t>
            </a:r>
          </a:p>
          <a:p>
            <a:pPr lvl="0" indent="457200"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1F497D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	</a:t>
            </a:r>
            <a:endParaRPr kumimoji="0" 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49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7. Design</a:t>
            </a:r>
            <a:endParaRPr lang="en-US" sz="32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271" y="934399"/>
            <a:ext cx="4748537" cy="48219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39265" y="5756366"/>
            <a:ext cx="383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Diagram 3 : Design of Project</a:t>
            </a:r>
            <a:endParaRPr lang="en-IN" sz="2400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8354" y="1147504"/>
            <a:ext cx="33843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system will also </a:t>
            </a:r>
            <a:r>
              <a:rPr lang="en-US" sz="2200" b="1" dirty="0"/>
              <a:t>provide real-time alerts </a:t>
            </a:r>
            <a:r>
              <a:rPr lang="en-US" sz="2200" dirty="0"/>
              <a:t>and notifications to administrators, enabling them to take swift action to prevent potential </a:t>
            </a:r>
            <a:r>
              <a:rPr lang="en-US" sz="2200" dirty="0" smtClean="0"/>
              <a:t>fraud.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FD-SAS system will feature a </a:t>
            </a:r>
            <a:r>
              <a:rPr lang="en-US" sz="2200" b="1" dirty="0"/>
              <a:t>user-friendly interface</a:t>
            </a:r>
            <a:r>
              <a:rPr lang="en-US" sz="2200" dirty="0"/>
              <a:t> that allows administrators to easily monitor and manage the system.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662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7. Design</a:t>
            </a:r>
            <a:endParaRPr lang="en-US" sz="32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CCA8345-8CE6-BE4B-3E97-A133C533D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65" t="21875" r="16993" b="6250"/>
          <a:stretch/>
        </p:blipFill>
        <p:spPr>
          <a:xfrm>
            <a:off x="439271" y="934399"/>
            <a:ext cx="8283388" cy="50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530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8. Implementation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82833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 Data Collection</a:t>
            </a:r>
            <a:r>
              <a:rPr lang="en-IN" sz="2200" b="0" i="0" dirty="0">
                <a:effectLst/>
              </a:rPr>
              <a:t>: Utilize APIs from social media and review platforms to gather diverse customer feedback and reviews for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 Data Pre-processing</a:t>
            </a:r>
            <a:r>
              <a:rPr lang="en-IN" sz="2200" b="0" i="0" dirty="0">
                <a:effectLst/>
              </a:rPr>
              <a:t>: Clean and normalize the collected text data to ensure it is suitable for sentiment analysis, removing noise and irrelevant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 Sentiment Analysis</a:t>
            </a:r>
            <a:r>
              <a:rPr lang="en-IN" sz="2200" b="0" i="0" dirty="0">
                <a:effectLst/>
              </a:rPr>
              <a:t>: Apply natural language processing (NLP) techniques to classify sentiments (positive, negative, neutral) and identify anomalies that may suggest fraudulent activity.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 Model Training and Visualization</a:t>
            </a:r>
            <a:r>
              <a:rPr lang="en-IN" sz="2200" b="0" i="0" dirty="0">
                <a:effectLst/>
              </a:rPr>
              <a:t>: Train machine learning models  on the processed data to enhance detection accuracy, followed by the development of a dashboard for visualizing insights and enabling swift action against flagged fraud cases.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</p:spTree>
    <p:extLst>
      <p:ext uri="{BB962C8B-B14F-4D97-AF65-F5344CB8AC3E}">
        <p14:creationId xmlns:p14="http://schemas.microsoft.com/office/powerpoint/2010/main" val="59735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9. Feature </a:t>
            </a:r>
            <a:r>
              <a:rPr lang="en-US" sz="3200" b="1" dirty="0"/>
              <a:t>Selection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82833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A phishing website is a common social engineering method that mimics trustful uniform resource locators (URLs) and webpages.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objective of this project is to train machine learning models and deep neural nets on the dataset created to predict phishing websites.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Both phishing and benign URLs of websites are gathered to form a dataset and from them required URL and website content-based features are extracted.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performance level of each model is measures and compared. 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pic>
        <p:nvPicPr>
          <p:cNvPr id="2050" name="Picture 2" descr="Flow Diagram of Credit Card Fraud Detection using Machine Learning. |  Download Scientific Diagram">
            <a:extLst>
              <a:ext uri="{FF2B5EF4-FFF2-40B4-BE49-F238E27FC236}">
                <a16:creationId xmlns:a16="http://schemas.microsoft.com/office/drawing/2014/main" xmlns="" id="{65856595-F39F-51A8-3626-214F16FC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56" y="4286825"/>
            <a:ext cx="5191426" cy="18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7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10. Future </a:t>
            </a:r>
            <a:r>
              <a:rPr lang="en-US" sz="3200" b="1" dirty="0"/>
              <a:t>Enhancements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828338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 Advanced Machine Learning </a:t>
            </a:r>
            <a:r>
              <a:rPr lang="en-IN" sz="2200" b="1" i="0" dirty="0" smtClean="0">
                <a:effectLst/>
              </a:rPr>
              <a:t>Models </a:t>
            </a:r>
            <a:r>
              <a:rPr lang="en-IN" sz="2200" b="0" i="0" dirty="0" smtClean="0">
                <a:effectLst/>
              </a:rPr>
              <a:t>: Incorporate </a:t>
            </a:r>
            <a:r>
              <a:rPr lang="en-IN" sz="2200" b="0" i="0" dirty="0">
                <a:effectLst/>
              </a:rPr>
              <a:t>state-of-the-art models like deep learning (e.g., LSTM, transformers) to improve sentiment classification accuracy and capture complex patterns in data</a:t>
            </a:r>
            <a:r>
              <a:rPr lang="en-IN" sz="2200" b="0" i="0" dirty="0" smtClean="0">
                <a:effectLst/>
              </a:rPr>
              <a:t>.</a:t>
            </a:r>
            <a:endParaRPr lang="en-IN" sz="2200" b="0" i="0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 Real-time </a:t>
            </a:r>
            <a:r>
              <a:rPr lang="en-IN" sz="2200" b="1" i="0" dirty="0" smtClean="0">
                <a:effectLst/>
              </a:rPr>
              <a:t>Analysis </a:t>
            </a:r>
            <a:r>
              <a:rPr lang="en-IN" sz="2200" b="0" i="0" dirty="0" smtClean="0">
                <a:effectLst/>
              </a:rPr>
              <a:t>: Implement </a:t>
            </a:r>
            <a:r>
              <a:rPr lang="en-IN" sz="2200" b="0" i="0" dirty="0">
                <a:effectLst/>
              </a:rPr>
              <a:t>real-time sentiment analysis to monitor social media and customer feedback continuously, allowing for immediate detection of potential fraud.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 Integration with Other Data </a:t>
            </a:r>
            <a:r>
              <a:rPr lang="en-IN" sz="2200" b="1" i="0" dirty="0" smtClean="0">
                <a:effectLst/>
              </a:rPr>
              <a:t>Sources </a:t>
            </a:r>
            <a:r>
              <a:rPr lang="en-IN" sz="2200" b="0" i="0" dirty="0" smtClean="0">
                <a:effectLst/>
              </a:rPr>
              <a:t>: Combine </a:t>
            </a:r>
            <a:r>
              <a:rPr lang="en-IN" sz="2200" b="0" i="0" dirty="0">
                <a:effectLst/>
              </a:rPr>
              <a:t>sentiment analysis with other data sources (e.g., transaction data, user behaviour analytics) for a more holistic view of potential fraud indicators.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 Improved Natural Language Processing </a:t>
            </a:r>
            <a:r>
              <a:rPr lang="en-IN" sz="2200" b="1" i="0" dirty="0" smtClean="0">
                <a:effectLst/>
              </a:rPr>
              <a:t>Techniques </a:t>
            </a:r>
            <a:r>
              <a:rPr lang="en-IN" sz="2200" b="0" i="0" dirty="0" smtClean="0">
                <a:effectLst/>
              </a:rPr>
              <a:t>: Utilize </a:t>
            </a:r>
            <a:r>
              <a:rPr lang="en-IN" sz="2200" b="0" i="0" dirty="0">
                <a:effectLst/>
              </a:rPr>
              <a:t>more sophisticated NLP techniques, such as contextual embeddings (e.g., BERT, GPT), to better understand nuances in language and improve sentiment detection</a:t>
            </a:r>
            <a:r>
              <a:rPr lang="en-IN" sz="2200" b="0" i="0" dirty="0" smtClean="0">
                <a:effectLst/>
              </a:rPr>
              <a:t>.</a:t>
            </a:r>
            <a:endParaRPr lang="en-IN" sz="2200" b="0" i="0" dirty="0">
              <a:effectLst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</p:spTree>
    <p:extLst>
      <p:ext uri="{BB962C8B-B14F-4D97-AF65-F5344CB8AC3E}">
        <p14:creationId xmlns:p14="http://schemas.microsoft.com/office/powerpoint/2010/main" val="185693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11. Website </a:t>
            </a:r>
            <a:r>
              <a:rPr lang="en-US" sz="3200" b="1" dirty="0"/>
              <a:t>Demo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C182CBE-0CAC-814F-BB93-AAEB02E2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14" b="5482"/>
          <a:stretch/>
        </p:blipFill>
        <p:spPr>
          <a:xfrm>
            <a:off x="439271" y="1601848"/>
            <a:ext cx="8283388" cy="38535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10398CD9-1A04-7810-2354-2DBE1A17B5B2}"/>
              </a:ext>
            </a:extLst>
          </p:cNvPr>
          <p:cNvSpPr txBox="1"/>
          <p:nvPr/>
        </p:nvSpPr>
        <p:spPr>
          <a:xfrm>
            <a:off x="434134" y="1083457"/>
            <a:ext cx="1487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Step </a:t>
            </a:r>
            <a:r>
              <a:rPr lang="en-US" sz="1800" b="1" dirty="0" smtClean="0"/>
              <a:t>- 1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26395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F0C84F1-2C4A-649B-8C90-63A4EC3B6D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5" b="5729"/>
          <a:stretch/>
        </p:blipFill>
        <p:spPr>
          <a:xfrm>
            <a:off x="434134" y="1601848"/>
            <a:ext cx="8327526" cy="38535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0930358-F093-3B5B-A1B6-8954EFAFC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398CD9-1A04-7810-2354-2DBE1A17B5B2}"/>
              </a:ext>
            </a:extLst>
          </p:cNvPr>
          <p:cNvSpPr txBox="1"/>
          <p:nvPr/>
        </p:nvSpPr>
        <p:spPr>
          <a:xfrm>
            <a:off x="434134" y="1083457"/>
            <a:ext cx="1487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Step </a:t>
            </a:r>
            <a:r>
              <a:rPr lang="en-US" sz="1800" b="1" dirty="0" smtClean="0"/>
              <a:t>- 2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11. Website </a:t>
            </a:r>
            <a:r>
              <a:rPr lang="en-US" sz="3200" b="1" dirty="0"/>
              <a:t>Demo</a:t>
            </a:r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</p:spTree>
    <p:extLst>
      <p:ext uri="{BB962C8B-B14F-4D97-AF65-F5344CB8AC3E}">
        <p14:creationId xmlns:p14="http://schemas.microsoft.com/office/powerpoint/2010/main" val="110904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E9082F-EB00-9B3C-72B7-E4135451CA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3" b="5341"/>
          <a:stretch/>
        </p:blipFill>
        <p:spPr>
          <a:xfrm>
            <a:off x="434133" y="1601846"/>
            <a:ext cx="8327529" cy="385352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5B5B55-F194-3519-6F64-4D2C3BBF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0398CD9-1A04-7810-2354-2DBE1A17B5B2}"/>
              </a:ext>
            </a:extLst>
          </p:cNvPr>
          <p:cNvSpPr txBox="1"/>
          <p:nvPr/>
        </p:nvSpPr>
        <p:spPr>
          <a:xfrm>
            <a:off x="434134" y="1083457"/>
            <a:ext cx="1487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Step </a:t>
            </a:r>
            <a:r>
              <a:rPr lang="en-US" sz="1800" b="1" dirty="0" smtClean="0"/>
              <a:t>- 3</a:t>
            </a:r>
            <a:endParaRPr lang="en-US" sz="18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11. Website </a:t>
            </a:r>
            <a:r>
              <a:rPr lang="en-US" sz="32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6537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12. References</a:t>
            </a:r>
            <a:endParaRPr lang="en-US" sz="3200" b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E081760-FAAF-B275-9673-FB8D55B11524}"/>
              </a:ext>
            </a:extLst>
          </p:cNvPr>
          <p:cNvSpPr txBox="1"/>
          <p:nvPr/>
        </p:nvSpPr>
        <p:spPr>
          <a:xfrm>
            <a:off x="439271" y="1041524"/>
            <a:ext cx="828338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200" b="1" i="0" dirty="0">
                <a:effectLst/>
              </a:rPr>
              <a:t>Academic Journals and Papers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"Sentiment Analysis for Fraud Detection in Online Reviews"</a:t>
            </a:r>
            <a:endParaRPr lang="en-IN" sz="2200" b="0" i="0" dirty="0"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This paper discusses methodologies for applying sentiment analysis to online reviews to detect fraudulent activities. It explores various sentiment classification techniques and their effectiveness</a:t>
            </a:r>
            <a:r>
              <a:rPr lang="en-IN" sz="2200" b="0" i="0" dirty="0" smtClean="0">
                <a:effectLst/>
              </a:rPr>
              <a:t>.</a:t>
            </a:r>
            <a:endParaRPr lang="en-IN" sz="2200" b="0" i="0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"Using Machine Learning for Fraud Detection: A Survey"</a:t>
            </a:r>
            <a:endParaRPr lang="en-IN" sz="2200" b="0" i="0" dirty="0"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A comprehensive survey that covers various machine learning approaches, including sentiment analysis, for detecting fraud across different domains</a:t>
            </a:r>
            <a:r>
              <a:rPr lang="en-IN" sz="2200" b="0" i="0" dirty="0" smtClean="0">
                <a:effectLst/>
              </a:rPr>
              <a:t>.</a:t>
            </a:r>
            <a:endParaRPr lang="en-IN" sz="2200" b="0" i="0" dirty="0"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2200" b="1" i="0" dirty="0">
                <a:effectLst/>
              </a:rPr>
              <a:t>"Fraud Detection in Social Media: A Sentiment Analysis Approach"</a:t>
            </a:r>
            <a:endParaRPr lang="en-IN" sz="2200" b="0" i="0" dirty="0"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2200" b="0" i="0" dirty="0">
                <a:effectLst/>
              </a:rPr>
              <a:t>This study investigates how sentiment analysis of social media content can be utilized to identify fraudulent behaviour and enhance detection mechanisms.</a:t>
            </a:r>
          </a:p>
        </p:txBody>
      </p:sp>
    </p:spTree>
    <p:extLst>
      <p:ext uri="{BB962C8B-B14F-4D97-AF65-F5344CB8AC3E}">
        <p14:creationId xmlns:p14="http://schemas.microsoft.com/office/powerpoint/2010/main" val="1995729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Thank You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82833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 presentation by:</a:t>
            </a:r>
          </a:p>
          <a:p>
            <a:pPr algn="ctr"/>
            <a:endParaRPr lang="en-US" sz="2200" dirty="0"/>
          </a:p>
          <a:p>
            <a:pPr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D34817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Ishika Gupta </a:t>
            </a:r>
            <a:r>
              <a:rPr kumimoji="0" lang="en-US" sz="2000" b="1" u="none" strike="noStrike" cap="none" normalizeH="0" baseline="0" dirty="0">
                <a:ln>
                  <a:noFill/>
                </a:ln>
                <a:solidFill>
                  <a:srgbClr val="D34817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(2305102110003)</a:t>
            </a:r>
            <a:endParaRPr kumimoji="0" lang="en-US" sz="2000" b="0" u="none" strike="noStrike" cap="none" normalizeH="0" baseline="0" dirty="0">
              <a:ln>
                <a:noFill/>
              </a:ln>
              <a:solidFill>
                <a:srgbClr val="D34817"/>
              </a:solidFill>
              <a:effectLst/>
              <a:latin typeface="Cambria" pitchFamily="18" charset="0"/>
              <a:cs typeface="Arial" pitchFamily="34" charset="0"/>
            </a:endParaRP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1F497D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 </a:t>
            </a:r>
            <a:r>
              <a:rPr lang="en-US" sz="2200" b="1" dirty="0">
                <a:solidFill>
                  <a:srgbClr val="D34817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Vishwa Thakkar (2305102120017)</a:t>
            </a:r>
          </a:p>
          <a:p>
            <a:pPr lvl="0" indent="4572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200" b="1" u="none" strike="noStrike" cap="none" normalizeH="0" baseline="0" dirty="0">
                <a:ln>
                  <a:noFill/>
                </a:ln>
                <a:solidFill>
                  <a:srgbClr val="D34817"/>
                </a:solidFill>
                <a:effectLst/>
                <a:latin typeface="Cambria" pitchFamily="18" charset="0"/>
                <a:ea typeface="Calibri" pitchFamily="34" charset="0"/>
                <a:cs typeface="Microsoft Sans Serif" pitchFamily="34" charset="0"/>
              </a:rPr>
              <a:t>Ninad Patel </a:t>
            </a:r>
            <a:r>
              <a:rPr lang="en-US" sz="2200" b="1" dirty="0">
                <a:solidFill>
                  <a:srgbClr val="D34817"/>
                </a:solidFill>
                <a:latin typeface="Cambria" pitchFamily="18" charset="0"/>
                <a:ea typeface="Calibri" pitchFamily="34" charset="0"/>
                <a:cs typeface="Microsoft Sans Serif" pitchFamily="34" charset="0"/>
              </a:rPr>
              <a:t>(2305102120010)</a:t>
            </a:r>
          </a:p>
          <a:p>
            <a:pPr algn="ctr"/>
            <a:endParaRPr lang="en-US" sz="2200" dirty="0"/>
          </a:p>
          <a:p>
            <a:pPr algn="just"/>
            <a:r>
              <a:rPr lang="en-US" sz="2200" dirty="0"/>
              <a:t>	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</p:spTree>
    <p:extLst>
      <p:ext uri="{BB962C8B-B14F-4D97-AF65-F5344CB8AC3E}">
        <p14:creationId xmlns:p14="http://schemas.microsoft.com/office/powerpoint/2010/main" val="105957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1. Project </a:t>
            </a:r>
            <a:r>
              <a:rPr lang="en-US" sz="3200" b="1" dirty="0"/>
              <a:t>Profile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82833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FD-SAS project seeks to create a cutting-edge system that leverages the power of sentiment analysis to identify </a:t>
            </a:r>
            <a:r>
              <a:rPr lang="en-US" sz="2200" dirty="0" smtClean="0"/>
              <a:t>and </a:t>
            </a:r>
            <a:r>
              <a:rPr lang="en-US" sz="2200" dirty="0"/>
              <a:t>prevent fraudulent activities. By harnessing the potential of natural language processing (NLP) and machine </a:t>
            </a:r>
            <a:r>
              <a:rPr lang="en-US" sz="2200" dirty="0" smtClean="0"/>
              <a:t>learning </a:t>
            </a:r>
            <a:r>
              <a:rPr lang="en-US" sz="2200" dirty="0"/>
              <a:t>algorithms, the system will scrutinize customer feedback and reviews to detect subtle patterns and </a:t>
            </a:r>
            <a:r>
              <a:rPr lang="en-US" sz="2200" dirty="0" smtClean="0"/>
              <a:t>anomalies </a:t>
            </a:r>
            <a:r>
              <a:rPr lang="en-US" sz="2200" dirty="0"/>
              <a:t>that may indicate malicious </a:t>
            </a:r>
            <a:r>
              <a:rPr lang="en-US" sz="2200" dirty="0" smtClean="0"/>
              <a:t>behavior.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primary objective of the FD-SAS project is to develop a robust and efficient system that empowers organizations </a:t>
            </a:r>
            <a:r>
              <a:rPr lang="en-US" sz="2200" dirty="0" smtClean="0"/>
              <a:t>to </a:t>
            </a:r>
            <a:r>
              <a:rPr lang="en-US" sz="2200" dirty="0"/>
              <a:t>proactively detect and prevent fraudulent activities, thereby minimizing financial losses and fostering customer </a:t>
            </a:r>
            <a:r>
              <a:rPr lang="en-US" sz="2200" dirty="0" smtClean="0"/>
              <a:t>trust</a:t>
            </a:r>
            <a:r>
              <a:rPr lang="en-US" sz="2200" dirty="0"/>
              <a:t>. To achieve this goal, the system will be designed to </a:t>
            </a:r>
            <a:r>
              <a:rPr lang="en-US" sz="2200" dirty="0" smtClean="0"/>
              <a:t>analyses </a:t>
            </a:r>
            <a:r>
              <a:rPr lang="en-US" sz="2200" dirty="0"/>
              <a:t>customer feedback from a variety of sources, </a:t>
            </a:r>
            <a:r>
              <a:rPr lang="en-US" sz="2200" dirty="0" smtClean="0"/>
              <a:t>including </a:t>
            </a:r>
            <a:r>
              <a:rPr lang="en-US" sz="2200" dirty="0"/>
              <a:t>social media platforms, online review sites, and customer surveys.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</p:spTree>
    <p:extLst>
      <p:ext uri="{BB962C8B-B14F-4D97-AF65-F5344CB8AC3E}">
        <p14:creationId xmlns:p14="http://schemas.microsoft.com/office/powerpoint/2010/main" val="2077505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2. Objectives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35840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Develop a robust machine learning model</a:t>
            </a:r>
            <a:r>
              <a:rPr lang="en-IN" sz="2400" dirty="0"/>
              <a:t> to detect fraudulent websites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b="1" dirty="0"/>
              <a:t>Create a user-friendly </a:t>
            </a:r>
            <a:r>
              <a:rPr lang="en-IN" sz="2400" dirty="0"/>
              <a:t>interface for users to report suspicious sites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b="1" dirty="0"/>
              <a:t>Enhance existing cybersecurity </a:t>
            </a:r>
            <a:r>
              <a:rPr lang="en-IN" sz="2400" dirty="0"/>
              <a:t>measures by integrating real-time detection</a:t>
            </a:r>
            <a:r>
              <a:rPr lang="en-IN" sz="2400" dirty="0" smtClean="0"/>
              <a:t>.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Raise awareness about online threats</a:t>
            </a:r>
            <a:r>
              <a:rPr lang="en-IN" sz="2400" dirty="0"/>
              <a:t> through educational resources.</a:t>
            </a:r>
            <a:endParaRPr lang="en-IN" sz="2400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053" y="1147504"/>
            <a:ext cx="4754420" cy="42866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52278" y="5434149"/>
            <a:ext cx="3893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Diagram 1 : Proposed System</a:t>
            </a:r>
            <a:endParaRPr lang="en-IN" sz="2400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168554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3. Existing </a:t>
            </a:r>
            <a:r>
              <a:rPr lang="en-US" sz="3200" b="1" dirty="0"/>
              <a:t>System Vs. Proposed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414169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SAS Sentiment </a:t>
            </a:r>
            <a:r>
              <a:rPr lang="en-US" sz="2200" b="1" dirty="0" smtClean="0"/>
              <a:t>Analysis : </a:t>
            </a:r>
            <a:r>
              <a:rPr lang="en-US" sz="2200" dirty="0"/>
              <a:t>This system uses machine learning algorithms to </a:t>
            </a:r>
            <a:r>
              <a:rPr lang="en-US" sz="2200" dirty="0" smtClean="0"/>
              <a:t>analyses </a:t>
            </a:r>
            <a:r>
              <a:rPr lang="en-US" sz="2200" dirty="0"/>
              <a:t>customer feedback and </a:t>
            </a:r>
            <a:r>
              <a:rPr lang="en-US" sz="2200" dirty="0" smtClean="0"/>
              <a:t>detect </a:t>
            </a:r>
            <a:r>
              <a:rPr lang="en-US" sz="2200" dirty="0"/>
              <a:t>sentiment patterns that may indicate fraudulent </a:t>
            </a:r>
            <a:r>
              <a:rPr lang="en-US" sz="2200" dirty="0" smtClean="0"/>
              <a:t>behavior.</a:t>
            </a: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/>
              <a:t>IBM </a:t>
            </a:r>
            <a:r>
              <a:rPr lang="en-US" sz="2200" b="1" dirty="0"/>
              <a:t>Watson Natural Language </a:t>
            </a:r>
            <a:r>
              <a:rPr lang="en-US" sz="2200" b="1" dirty="0" smtClean="0"/>
              <a:t>Understanding : </a:t>
            </a:r>
            <a:r>
              <a:rPr lang="en-US" sz="2200" dirty="0"/>
              <a:t>This system uses NLP and machine learning algorithms to </a:t>
            </a:r>
            <a:r>
              <a:rPr lang="en-US" sz="2200" dirty="0" smtClean="0"/>
              <a:t>analyses </a:t>
            </a:r>
            <a:r>
              <a:rPr lang="en-US" sz="2200" dirty="0"/>
              <a:t>customer feedback and detect sentiment patterns that may indicate fraudulent </a:t>
            </a:r>
            <a:r>
              <a:rPr lang="en-US" sz="2200" dirty="0" smtClean="0"/>
              <a:t>behavior.</a:t>
            </a:r>
            <a:endParaRPr lang="en-US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0965" y="1147504"/>
            <a:ext cx="414169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Improve </a:t>
            </a:r>
            <a:r>
              <a:rPr lang="en-US" sz="2400" b="1" dirty="0" smtClean="0"/>
              <a:t>Accuracy : </a:t>
            </a:r>
            <a:r>
              <a:rPr lang="en-US" sz="2400" dirty="0"/>
              <a:t>The new system should be able to improve the accuracy of fraud detection by using advanced machine learning algorithms and NLP </a:t>
            </a:r>
            <a:r>
              <a:rPr lang="en-US" sz="2400" dirty="0" smtClean="0"/>
              <a:t>techniques.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Reduce </a:t>
            </a:r>
            <a:r>
              <a:rPr lang="en-US" sz="2400" b="1" dirty="0"/>
              <a:t>False Positive </a:t>
            </a:r>
            <a:r>
              <a:rPr lang="en-US" sz="2400" b="1" dirty="0" smtClean="0"/>
              <a:t>Rate : </a:t>
            </a:r>
            <a:r>
              <a:rPr lang="en-US" sz="2400" dirty="0"/>
              <a:t>The new system should be able to reduce the false positive rate by using advanced filtering and validation </a:t>
            </a:r>
            <a:r>
              <a:rPr lang="en-US" sz="2400" dirty="0" smtClean="0"/>
              <a:t>techniques.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0867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3. Existing </a:t>
            </a:r>
            <a:r>
              <a:rPr lang="en-US" sz="3200" b="1" dirty="0"/>
              <a:t>System Vs. Proposed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41416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Manual Review Process : </a:t>
            </a:r>
            <a:r>
              <a:rPr lang="en-US" sz="2200" dirty="0"/>
              <a:t>Many organizations use manual review processes to detect fraudulent activities, which can be time-consuming and prone to errors.</a:t>
            </a:r>
            <a:endParaRPr lang="en-US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80965" y="1147504"/>
            <a:ext cx="41416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Improve Efficiency : </a:t>
            </a:r>
            <a:r>
              <a:rPr lang="en-US" sz="2400" dirty="0"/>
              <a:t>The new system should be able to improve the efficiency of fraud detection by automating the review process and providing real-time alerts and notifications.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6654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4. Scope</a:t>
            </a:r>
            <a:endParaRPr 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797009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/>
              <a:t>Financial </a:t>
            </a:r>
            <a:r>
              <a:rPr lang="en-US" sz="2200" b="1" dirty="0"/>
              <a:t>Services:</a:t>
            </a:r>
            <a:r>
              <a:rPr lang="en-US" sz="2200" dirty="0"/>
              <a:t> The system can be used by banks and financial institutions to detect and prevent </a:t>
            </a:r>
            <a:r>
              <a:rPr lang="en-US" sz="2200" dirty="0" smtClean="0"/>
              <a:t>financial </a:t>
            </a:r>
            <a:r>
              <a:rPr lang="en-US" sz="2200" dirty="0"/>
              <a:t>crimes, such as money laundering and credit card fraud.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 smtClean="0"/>
              <a:t>E-commerce</a:t>
            </a:r>
            <a:r>
              <a:rPr lang="en-US" sz="2200" b="1" dirty="0"/>
              <a:t>:</a:t>
            </a:r>
            <a:r>
              <a:rPr lang="en-US" sz="2200" dirty="0"/>
              <a:t> The system can be used by e-commerce companies to detect and prevent online fraud, such </a:t>
            </a:r>
            <a:r>
              <a:rPr lang="en-US" sz="2200" dirty="0" smtClean="0"/>
              <a:t>as </a:t>
            </a:r>
            <a:r>
              <a:rPr lang="en-US" sz="2200" dirty="0"/>
              <a:t>identity theft and phishing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pic>
        <p:nvPicPr>
          <p:cNvPr id="2" name="Picture 2" descr="Global Fraud Detection &amp; Prevention Market Size Report, 2019-202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8" t="4686" r="6121" b="9981"/>
          <a:stretch/>
        </p:blipFill>
        <p:spPr bwMode="auto">
          <a:xfrm>
            <a:off x="2219292" y="3271161"/>
            <a:ext cx="6190071" cy="290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39266" y="5434149"/>
            <a:ext cx="221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Diagram 2 : Scope of Project</a:t>
            </a:r>
            <a:endParaRPr lang="en-IN" sz="2400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17478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5. Project </a:t>
            </a:r>
            <a:r>
              <a:rPr lang="en-US" sz="3200" b="1" dirty="0"/>
              <a:t>Plan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80DF47-0ABB-852C-C9D8-6298CC7BF22E}"/>
              </a:ext>
            </a:extLst>
          </p:cNvPr>
          <p:cNvSpPr txBox="1"/>
          <p:nvPr/>
        </p:nvSpPr>
        <p:spPr>
          <a:xfrm>
            <a:off x="439271" y="976305"/>
            <a:ext cx="80404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Phase 1:</a:t>
            </a:r>
            <a:r>
              <a:rPr lang="en-US" sz="2200" dirty="0"/>
              <a:t> Requirements Gathering and </a:t>
            </a:r>
            <a:r>
              <a:rPr lang="en-US" sz="2200" dirty="0" smtClean="0"/>
              <a:t>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Identify </a:t>
            </a:r>
            <a:r>
              <a:rPr lang="en-US" sz="2400" dirty="0"/>
              <a:t>data </a:t>
            </a:r>
            <a:r>
              <a:rPr lang="en-US" sz="2400" dirty="0" smtClean="0"/>
              <a:t>sources.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Extract </a:t>
            </a:r>
            <a:r>
              <a:rPr lang="en-US" sz="2400" dirty="0"/>
              <a:t>and load data into a central repository (e.g. database). </a:t>
            </a:r>
            <a:r>
              <a:rPr lang="en-IN" sz="2400" dirty="0" smtClean="0"/>
              <a:t>Phase </a:t>
            </a:r>
            <a:r>
              <a:rPr lang="en-IN" sz="2400" dirty="0"/>
              <a:t>2: Design</a:t>
            </a:r>
            <a:endParaRPr lang="en-US" sz="2200" dirty="0" smtClean="0"/>
          </a:p>
          <a:p>
            <a:endParaRPr lang="en-IN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80DF47-0ABB-852C-C9D8-6298CC7BF22E}"/>
              </a:ext>
            </a:extLst>
          </p:cNvPr>
          <p:cNvSpPr txBox="1"/>
          <p:nvPr/>
        </p:nvSpPr>
        <p:spPr>
          <a:xfrm>
            <a:off x="439271" y="2786116"/>
            <a:ext cx="80404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 smtClean="0"/>
              <a:t>Phase 2 : </a:t>
            </a:r>
            <a:r>
              <a:rPr lang="en-IN" sz="2400" dirty="0" smtClean="0"/>
              <a:t>Design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Split </a:t>
            </a:r>
            <a:r>
              <a:rPr lang="en-US" sz="2400" dirty="0"/>
              <a:t>data into training and validation </a:t>
            </a:r>
            <a:r>
              <a:rPr lang="en-US" sz="2400" dirty="0" smtClean="0"/>
              <a:t>sets.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Train </a:t>
            </a:r>
            <a:r>
              <a:rPr lang="en-US" sz="2400" dirty="0"/>
              <a:t>and evaluate the model’s performance.</a:t>
            </a:r>
            <a:endParaRPr lang="en-US" sz="2200" dirty="0" smtClean="0"/>
          </a:p>
          <a:p>
            <a:endParaRPr lang="en-IN" b="0" i="0" dirty="0">
              <a:solidFill>
                <a:srgbClr val="374151"/>
              </a:solidFill>
              <a:effectLst/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3880DF47-0ABB-852C-C9D8-6298CC7BF22E}"/>
              </a:ext>
            </a:extLst>
          </p:cNvPr>
          <p:cNvSpPr txBox="1"/>
          <p:nvPr/>
        </p:nvSpPr>
        <p:spPr>
          <a:xfrm>
            <a:off x="439271" y="4263444"/>
            <a:ext cx="804041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/>
              <a:t> Phase </a:t>
            </a:r>
            <a:r>
              <a:rPr lang="en-IN" sz="2200" b="1" dirty="0" smtClean="0"/>
              <a:t>3 : </a:t>
            </a:r>
            <a:r>
              <a:rPr lang="en-IN" sz="2200" dirty="0" smtClean="0"/>
              <a:t>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Build the user interface using HTML, CSS, and JavaScript</a:t>
            </a:r>
            <a:r>
              <a:rPr lang="en-US" sz="2200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Develop the server-side logic using Python or </a:t>
            </a:r>
            <a:r>
              <a:rPr lang="en-US" sz="2200" dirty="0" smtClean="0"/>
              <a:t>Node.js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Connect the application to the chosen database.</a:t>
            </a:r>
            <a:endParaRPr lang="en-IN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627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5. Project </a:t>
            </a:r>
            <a:r>
              <a:rPr lang="en-US" sz="3200" b="1" dirty="0"/>
              <a:t>Plan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880DF47-0ABB-852C-C9D8-6298CC7BF22E}"/>
              </a:ext>
            </a:extLst>
          </p:cNvPr>
          <p:cNvSpPr txBox="1"/>
          <p:nvPr/>
        </p:nvSpPr>
        <p:spPr>
          <a:xfrm>
            <a:off x="439271" y="976305"/>
            <a:ext cx="804041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/>
              <a:t> Phase </a:t>
            </a:r>
            <a:r>
              <a:rPr lang="en-IN" sz="2200" b="1" dirty="0" smtClean="0"/>
              <a:t>4 : </a:t>
            </a:r>
            <a:r>
              <a:rPr lang="en-IN" sz="2200" dirty="0" smtClean="0"/>
              <a:t>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Unit </a:t>
            </a:r>
            <a:r>
              <a:rPr lang="en-US" sz="2200" dirty="0" smtClean="0"/>
              <a:t>Testing : </a:t>
            </a:r>
            <a:r>
              <a:rPr lang="en-US" sz="2200" dirty="0"/>
              <a:t>Test individual components (e.g. ML algorithms</a:t>
            </a:r>
            <a:r>
              <a:rPr lang="en-US" sz="2200" dirty="0" smtClean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Integration </a:t>
            </a:r>
            <a:r>
              <a:rPr lang="en-US" sz="2200" dirty="0"/>
              <a:t>Testing: Ensure the system works as a whole (e.g., from data upload to fraud detection report </a:t>
            </a:r>
            <a:r>
              <a:rPr lang="en-US" sz="2200" dirty="0" smtClean="0"/>
              <a:t>generation).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Performance </a:t>
            </a:r>
            <a:r>
              <a:rPr lang="en-US" sz="2200" dirty="0"/>
              <a:t>Testing: Test the system for performance under heavy loads, focusing on data processing </a:t>
            </a:r>
            <a:r>
              <a:rPr lang="en-US" sz="2200" dirty="0" smtClean="0"/>
              <a:t>speed </a:t>
            </a:r>
            <a:r>
              <a:rPr lang="en-US" sz="2200" dirty="0"/>
              <a:t>and latency.</a:t>
            </a:r>
            <a:endParaRPr lang="en-IN" sz="2200" b="0" i="0" dirty="0"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880DF47-0ABB-852C-C9D8-6298CC7BF22E}"/>
              </a:ext>
            </a:extLst>
          </p:cNvPr>
          <p:cNvSpPr txBox="1"/>
          <p:nvPr/>
        </p:nvSpPr>
        <p:spPr>
          <a:xfrm>
            <a:off x="439271" y="3099963"/>
            <a:ext cx="804041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/>
              <a:t> Phase </a:t>
            </a:r>
            <a:r>
              <a:rPr lang="en-IN" sz="2200" b="1" dirty="0" smtClean="0"/>
              <a:t>5 : </a:t>
            </a:r>
            <a:r>
              <a:rPr lang="en-IN" sz="2200" dirty="0" smtClean="0"/>
              <a:t>Deployment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Set up the deployment environment (e.g., cloud platform, local server</a:t>
            </a:r>
            <a:r>
              <a:rPr lang="en-US" sz="2200" dirty="0" smtClean="0"/>
              <a:t>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Deploy </a:t>
            </a:r>
            <a:r>
              <a:rPr lang="en-US" sz="2200" dirty="0"/>
              <a:t>the application to the chosen </a:t>
            </a:r>
            <a:r>
              <a:rPr lang="en-US" sz="2200" dirty="0" smtClean="0"/>
              <a:t>environment.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Configure </a:t>
            </a:r>
            <a:r>
              <a:rPr lang="en-US" sz="2200" dirty="0"/>
              <a:t>necessary settings and dependencies</a:t>
            </a:r>
            <a:endParaRPr lang="en-IN" sz="2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980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D92F5-C6BD-4770-B93B-CCC7110BADD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9271" y="349624"/>
            <a:ext cx="8283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6. Requirement </a:t>
            </a:r>
            <a:r>
              <a:rPr lang="en-US" sz="3200" b="1" dirty="0"/>
              <a:t>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9266" y="1147504"/>
            <a:ext cx="82833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system shall </a:t>
            </a:r>
            <a:r>
              <a:rPr lang="en-US" sz="2200" b="1" dirty="0" smtClean="0"/>
              <a:t>analyze </a:t>
            </a:r>
            <a:r>
              <a:rPr lang="en-US" sz="2200" b="1" dirty="0"/>
              <a:t>customer reviews </a:t>
            </a:r>
            <a:r>
              <a:rPr lang="en-US" sz="2200" dirty="0"/>
              <a:t>and feedback to detect potential fraudulent activities by identifying negative sentiments and anomalies in the data.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/>
              <a:t>The system shall </a:t>
            </a:r>
            <a:r>
              <a:rPr lang="en-US" sz="2200" b="1" dirty="0"/>
              <a:t>use machine learning algorithms</a:t>
            </a:r>
            <a:r>
              <a:rPr lang="en-US" sz="2200" dirty="0"/>
              <a:t> to classify sentiments as positive, negative, or neutral and flag suspicious patterns for further investigation. </a:t>
            </a: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</a:t>
            </a:r>
            <a:r>
              <a:rPr lang="en-US" sz="2200" dirty="0"/>
              <a:t>system shall </a:t>
            </a:r>
            <a:r>
              <a:rPr lang="en-US" sz="2200" b="1" dirty="0"/>
              <a:t>provide a user-friendly dashboard</a:t>
            </a:r>
            <a:r>
              <a:rPr lang="en-US" sz="2200" dirty="0"/>
              <a:t> for </a:t>
            </a:r>
            <a:r>
              <a:rPr lang="en-US" sz="2200" dirty="0" smtClean="0"/>
              <a:t>administrators </a:t>
            </a:r>
            <a:r>
              <a:rPr lang="en-US" sz="2200" dirty="0"/>
              <a:t>to monitor and </a:t>
            </a:r>
            <a:r>
              <a:rPr lang="en-US" sz="2200" dirty="0" smtClean="0"/>
              <a:t>analyze </a:t>
            </a:r>
            <a:r>
              <a:rPr lang="en-US" sz="2200" dirty="0"/>
              <a:t>the results, enabling prompt action against potential fraudsters</a:t>
            </a:r>
            <a:r>
              <a:rPr lang="en-US" sz="22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The system shall </a:t>
            </a:r>
            <a:r>
              <a:rPr lang="en-US" sz="2200" b="1" dirty="0" smtClean="0"/>
              <a:t>further add features like User </a:t>
            </a:r>
            <a:r>
              <a:rPr lang="en-US" sz="2200" b="1" dirty="0"/>
              <a:t>authentication, authorization, and access </a:t>
            </a:r>
            <a:r>
              <a:rPr lang="en-US" sz="2200" b="1" dirty="0" smtClean="0"/>
              <a:t>control </a:t>
            </a:r>
            <a:r>
              <a:rPr lang="en-US" sz="2200" dirty="0" smtClean="0"/>
              <a:t>at the later stages of the development.</a:t>
            </a:r>
            <a:endParaRPr lang="en-US" sz="2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-29" y="6459786"/>
            <a:ext cx="1818585" cy="365125"/>
          </a:xfrm>
        </p:spPr>
        <p:txBody>
          <a:bodyPr/>
          <a:lstStyle/>
          <a:p>
            <a:r>
              <a:rPr lang="en-US" dirty="0"/>
              <a:t>Fraud Detection Sentiment Analysis System</a:t>
            </a:r>
          </a:p>
        </p:txBody>
      </p:sp>
    </p:spTree>
    <p:extLst>
      <p:ext uri="{BB962C8B-B14F-4D97-AF65-F5344CB8AC3E}">
        <p14:creationId xmlns:p14="http://schemas.microsoft.com/office/powerpoint/2010/main" val="33344295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</TotalTime>
  <Words>1410</Words>
  <Application>Microsoft Office PowerPoint</Application>
  <PresentationFormat>On-screen Show (4:3)</PresentationFormat>
  <Paragraphs>152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__Inter_d65c78</vt:lpstr>
      <vt:lpstr>Arial</vt:lpstr>
      <vt:lpstr>BrowalliaUPC</vt:lpstr>
      <vt:lpstr>Calibri</vt:lpstr>
      <vt:lpstr>Cambria</vt:lpstr>
      <vt:lpstr>Microsoft Sans Serif</vt:lpstr>
      <vt:lpstr>Retrospect</vt:lpstr>
      <vt:lpstr>Fraud Detection Sentiment Analysis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Mihir</dc:creator>
  <cp:lastModifiedBy>Vishwa Thakkar</cp:lastModifiedBy>
  <cp:revision>54</cp:revision>
  <dcterms:created xsi:type="dcterms:W3CDTF">2017-05-16T07:00:22Z</dcterms:created>
  <dcterms:modified xsi:type="dcterms:W3CDTF">2024-10-23T02:57:29Z</dcterms:modified>
</cp:coreProperties>
</file>