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6"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Vishwa Gangadhar" userId="c18b779b-d4cf-4fb8-91bf-62af0e78a4a6" providerId="ADAL" clId="{9B34037D-FE95-4210-84FB-68C0C4AB38F1}"/>
    <pc:docChg chg="undo custSel addSld delSld modSld">
      <pc:chgData name="S Vishwa Gangadhar" userId="c18b779b-d4cf-4fb8-91bf-62af0e78a4a6" providerId="ADAL" clId="{9B34037D-FE95-4210-84FB-68C0C4AB38F1}" dt="2023-05-25T13:00:51.341" v="1170" actId="20577"/>
      <pc:docMkLst>
        <pc:docMk/>
      </pc:docMkLst>
      <pc:sldChg chg="modSp mod">
        <pc:chgData name="S Vishwa Gangadhar" userId="c18b779b-d4cf-4fb8-91bf-62af0e78a4a6" providerId="ADAL" clId="{9B34037D-FE95-4210-84FB-68C0C4AB38F1}" dt="2023-05-25T12:19:50.825" v="570" actId="20577"/>
        <pc:sldMkLst>
          <pc:docMk/>
          <pc:sldMk cId="1883958188" sldId="260"/>
        </pc:sldMkLst>
        <pc:spChg chg="mod">
          <ac:chgData name="S Vishwa Gangadhar" userId="c18b779b-d4cf-4fb8-91bf-62af0e78a4a6" providerId="ADAL" clId="{9B34037D-FE95-4210-84FB-68C0C4AB38F1}" dt="2023-05-25T12:19:50.825" v="570" actId="20577"/>
          <ac:spMkLst>
            <pc:docMk/>
            <pc:sldMk cId="1883958188" sldId="260"/>
            <ac:spMk id="3" creationId="{892457E3-A2EE-B973-7C26-3360FC8ADFA0}"/>
          </ac:spMkLst>
        </pc:spChg>
      </pc:sldChg>
      <pc:sldChg chg="modSp new mod">
        <pc:chgData name="S Vishwa Gangadhar" userId="c18b779b-d4cf-4fb8-91bf-62af0e78a4a6" providerId="ADAL" clId="{9B34037D-FE95-4210-84FB-68C0C4AB38F1}" dt="2023-05-25T12:22:09.911" v="877" actId="20577"/>
        <pc:sldMkLst>
          <pc:docMk/>
          <pc:sldMk cId="3248024573" sldId="261"/>
        </pc:sldMkLst>
        <pc:spChg chg="mod">
          <ac:chgData name="S Vishwa Gangadhar" userId="c18b779b-d4cf-4fb8-91bf-62af0e78a4a6" providerId="ADAL" clId="{9B34037D-FE95-4210-84FB-68C0C4AB38F1}" dt="2023-05-25T12:21:04.557" v="689" actId="20577"/>
          <ac:spMkLst>
            <pc:docMk/>
            <pc:sldMk cId="3248024573" sldId="261"/>
            <ac:spMk id="2" creationId="{0D416DB1-2B74-750C-32A4-D294FEDB1FFE}"/>
          </ac:spMkLst>
        </pc:spChg>
        <pc:spChg chg="mod">
          <ac:chgData name="S Vishwa Gangadhar" userId="c18b779b-d4cf-4fb8-91bf-62af0e78a4a6" providerId="ADAL" clId="{9B34037D-FE95-4210-84FB-68C0C4AB38F1}" dt="2023-05-25T12:22:09.911" v="877" actId="20577"/>
          <ac:spMkLst>
            <pc:docMk/>
            <pc:sldMk cId="3248024573" sldId="261"/>
            <ac:spMk id="3" creationId="{A80C1E1F-8618-024A-CD95-D38D8EC3D38F}"/>
          </ac:spMkLst>
        </pc:spChg>
      </pc:sldChg>
      <pc:sldChg chg="new">
        <pc:chgData name="S Vishwa Gangadhar" userId="c18b779b-d4cf-4fb8-91bf-62af0e78a4a6" providerId="ADAL" clId="{9B34037D-FE95-4210-84FB-68C0C4AB38F1}" dt="2023-05-25T12:22:17.297" v="878" actId="680"/>
        <pc:sldMkLst>
          <pc:docMk/>
          <pc:sldMk cId="1745635383" sldId="262"/>
        </pc:sldMkLst>
      </pc:sldChg>
      <pc:sldChg chg="new del">
        <pc:chgData name="S Vishwa Gangadhar" userId="c18b779b-d4cf-4fb8-91bf-62af0e78a4a6" providerId="ADAL" clId="{9B34037D-FE95-4210-84FB-68C0C4AB38F1}" dt="2023-05-25T12:23:09.909" v="880" actId="680"/>
        <pc:sldMkLst>
          <pc:docMk/>
          <pc:sldMk cId="39861047" sldId="263"/>
        </pc:sldMkLst>
      </pc:sldChg>
      <pc:sldChg chg="modSp new mod">
        <pc:chgData name="S Vishwa Gangadhar" userId="c18b779b-d4cf-4fb8-91bf-62af0e78a4a6" providerId="ADAL" clId="{9B34037D-FE95-4210-84FB-68C0C4AB38F1}" dt="2023-05-25T12:26:36.777" v="900" actId="20577"/>
        <pc:sldMkLst>
          <pc:docMk/>
          <pc:sldMk cId="980534615" sldId="263"/>
        </pc:sldMkLst>
        <pc:spChg chg="mod">
          <ac:chgData name="S Vishwa Gangadhar" userId="c18b779b-d4cf-4fb8-91bf-62af0e78a4a6" providerId="ADAL" clId="{9B34037D-FE95-4210-84FB-68C0C4AB38F1}" dt="2023-05-25T12:26:36.777" v="900" actId="20577"/>
          <ac:spMkLst>
            <pc:docMk/>
            <pc:sldMk cId="980534615" sldId="263"/>
            <ac:spMk id="2" creationId="{A4BAAE6E-ADFE-0D29-BF83-BFE9E5CA4E3C}"/>
          </ac:spMkLst>
        </pc:spChg>
        <pc:spChg chg="mod">
          <ac:chgData name="S Vishwa Gangadhar" userId="c18b779b-d4cf-4fb8-91bf-62af0e78a4a6" providerId="ADAL" clId="{9B34037D-FE95-4210-84FB-68C0C4AB38F1}" dt="2023-05-25T12:23:27.073" v="883" actId="14100"/>
          <ac:spMkLst>
            <pc:docMk/>
            <pc:sldMk cId="980534615" sldId="263"/>
            <ac:spMk id="4" creationId="{43225CE0-CE59-AAE6-3DBE-FAD29E33F8E2}"/>
          </ac:spMkLst>
        </pc:spChg>
      </pc:sldChg>
      <pc:sldChg chg="modSp new mod">
        <pc:chgData name="S Vishwa Gangadhar" userId="c18b779b-d4cf-4fb8-91bf-62af0e78a4a6" providerId="ADAL" clId="{9B34037D-FE95-4210-84FB-68C0C4AB38F1}" dt="2023-05-25T13:00:51.341" v="1170" actId="20577"/>
        <pc:sldMkLst>
          <pc:docMk/>
          <pc:sldMk cId="1207750419" sldId="264"/>
        </pc:sldMkLst>
        <pc:spChg chg="mod">
          <ac:chgData name="S Vishwa Gangadhar" userId="c18b779b-d4cf-4fb8-91bf-62af0e78a4a6" providerId="ADAL" clId="{9B34037D-FE95-4210-84FB-68C0C4AB38F1}" dt="2023-05-25T12:54:18.377" v="929" actId="20577"/>
          <ac:spMkLst>
            <pc:docMk/>
            <pc:sldMk cId="1207750419" sldId="264"/>
            <ac:spMk id="2" creationId="{021FAA13-908C-FF61-081F-A1613C282CAA}"/>
          </ac:spMkLst>
        </pc:spChg>
        <pc:spChg chg="mod">
          <ac:chgData name="S Vishwa Gangadhar" userId="c18b779b-d4cf-4fb8-91bf-62af0e78a4a6" providerId="ADAL" clId="{9B34037D-FE95-4210-84FB-68C0C4AB38F1}" dt="2023-05-25T13:00:51.341" v="1170" actId="20577"/>
          <ac:spMkLst>
            <pc:docMk/>
            <pc:sldMk cId="1207750419" sldId="264"/>
            <ac:spMk id="3" creationId="{24A1A04A-EE64-1EF7-70D6-8D4C439D89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8DD7-299A-6D00-004E-CF55289CA1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071A0F-6861-76F9-920B-486AC633F3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3BB4E0-7058-687C-D0D1-E42A9ACD5FA7}"/>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5" name="Footer Placeholder 4">
            <a:extLst>
              <a:ext uri="{FF2B5EF4-FFF2-40B4-BE49-F238E27FC236}">
                <a16:creationId xmlns:a16="http://schemas.microsoft.com/office/drawing/2014/main" id="{6C71197D-8F7B-E215-FCAB-CC2616AF3E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7EDBE-99C2-A495-D156-4C8DC03F90E6}"/>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385425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A107-FC38-0577-770B-081F053394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A0BB8-6914-B698-BEB0-6EE65088D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5D212C-944A-8D10-12C9-4FC6D75CE677}"/>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5" name="Footer Placeholder 4">
            <a:extLst>
              <a:ext uri="{FF2B5EF4-FFF2-40B4-BE49-F238E27FC236}">
                <a16:creationId xmlns:a16="http://schemas.microsoft.com/office/drawing/2014/main" id="{8C114429-6EAB-E3F8-B879-E4E546FDA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67D6E-48EB-7700-A5E8-B8E348EAF2FD}"/>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38337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A311D-71CC-F54E-F144-26193CFC73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34449-8D2E-F2CE-8ECD-CDB9539F78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8F883-C65A-5C9B-9A9A-3CF5E711D794}"/>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5" name="Footer Placeholder 4">
            <a:extLst>
              <a:ext uri="{FF2B5EF4-FFF2-40B4-BE49-F238E27FC236}">
                <a16:creationId xmlns:a16="http://schemas.microsoft.com/office/drawing/2014/main" id="{23730CF0-9D8D-58FE-49EC-9E6395BFBD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9D2D73-7F2F-744B-A762-D3E8207F67D8}"/>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86111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EA02-FE1B-43CB-F7B6-7AE8C88A1A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58302D-E560-47FB-B271-51BBA7DFFD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965730-283D-9CB1-9954-F40528EBBED6}"/>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5" name="Footer Placeholder 4">
            <a:extLst>
              <a:ext uri="{FF2B5EF4-FFF2-40B4-BE49-F238E27FC236}">
                <a16:creationId xmlns:a16="http://schemas.microsoft.com/office/drawing/2014/main" id="{9CBAD34B-455C-F4DF-4F46-1C26E09F65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D4462-9D51-854E-BFA8-E0C76CDE48F4}"/>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167510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0C73-9323-1E2C-D54A-5A4D5E342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EA30F2-F5DA-E344-03CF-E0489172CD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98597-F8A8-7F84-5412-7E8F7FEF8965}"/>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5" name="Footer Placeholder 4">
            <a:extLst>
              <a:ext uri="{FF2B5EF4-FFF2-40B4-BE49-F238E27FC236}">
                <a16:creationId xmlns:a16="http://schemas.microsoft.com/office/drawing/2014/main" id="{DB5914EF-0F80-409B-178C-18DEC45C3C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1DD78-05E2-2344-C09D-5051FF7F9589}"/>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77640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984E-740A-A4E0-5335-BAF3EBBAF8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19E829-DFD8-C190-23A1-B2DDC281F1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97D039-9428-73C0-3EF5-FBFD06A28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1EAAAC-1962-F3BC-3CD9-DE5429A2E8CE}"/>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6" name="Footer Placeholder 5">
            <a:extLst>
              <a:ext uri="{FF2B5EF4-FFF2-40B4-BE49-F238E27FC236}">
                <a16:creationId xmlns:a16="http://schemas.microsoft.com/office/drawing/2014/main" id="{7E6202F6-75D7-22D6-334D-A88AA4296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6E2974-6323-B724-BD28-735FBC085D5E}"/>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238552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B803-7B3D-0E00-A0BD-3579251581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F27B89-2988-3280-D703-37E6A82A7E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98367C-BD35-B173-74AF-21F1F5B1B1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022618-8BD9-C882-DE38-23F83CE2E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C826F-C6BA-651D-C407-7EC8F03C4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EEEF6E-670E-D6E9-1E4D-A35209D99303}"/>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8" name="Footer Placeholder 7">
            <a:extLst>
              <a:ext uri="{FF2B5EF4-FFF2-40B4-BE49-F238E27FC236}">
                <a16:creationId xmlns:a16="http://schemas.microsoft.com/office/drawing/2014/main" id="{E5E19759-5787-5F0B-EB4A-032442F05B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B32BE3-A9EA-A8D7-CD35-045B6477C5F2}"/>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393749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89C7-19C6-9446-5701-1B97799640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7969E6-8553-336C-B1CA-FD7CD56B10FF}"/>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4" name="Footer Placeholder 3">
            <a:extLst>
              <a:ext uri="{FF2B5EF4-FFF2-40B4-BE49-F238E27FC236}">
                <a16:creationId xmlns:a16="http://schemas.microsoft.com/office/drawing/2014/main" id="{9DA99350-E095-A419-B6EF-9F9FBB0A37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7A816E-2959-6135-0966-300E2DC6F79A}"/>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219853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ABFD2F-D7AD-DE6F-3A84-F24BF12C97EC}"/>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3" name="Footer Placeholder 2">
            <a:extLst>
              <a:ext uri="{FF2B5EF4-FFF2-40B4-BE49-F238E27FC236}">
                <a16:creationId xmlns:a16="http://schemas.microsoft.com/office/drawing/2014/main" id="{D225E17D-BB1D-CD34-7B39-D5DE51F822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1D246C-821B-9292-F312-6D2CC867EF1F}"/>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282328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A552-0326-861D-FC5E-B03D25227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8C6677-9F22-AD9C-52CA-FCD11ECB0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425513-A222-87EA-13FB-F69E579FB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BA9D9-44C6-E8E0-800B-895D0C5BE51F}"/>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6" name="Footer Placeholder 5">
            <a:extLst>
              <a:ext uri="{FF2B5EF4-FFF2-40B4-BE49-F238E27FC236}">
                <a16:creationId xmlns:a16="http://schemas.microsoft.com/office/drawing/2014/main" id="{39567B26-2222-CAC9-2CB1-6EF6F66C7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5D0060-7299-D148-FC51-A13C2AADC0FD}"/>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17501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0710-DA27-DD28-F74B-72D756EE3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A1BB56-D68E-6BA5-DBB4-4EC1188E6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43076D-7719-06E9-67CA-4F483E317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10FBF-9932-43B8-7D1F-7FA36ACAF292}"/>
              </a:ext>
            </a:extLst>
          </p:cNvPr>
          <p:cNvSpPr>
            <a:spLocks noGrp="1"/>
          </p:cNvSpPr>
          <p:nvPr>
            <p:ph type="dt" sz="half" idx="10"/>
          </p:nvPr>
        </p:nvSpPr>
        <p:spPr/>
        <p:txBody>
          <a:bodyPr/>
          <a:lstStyle/>
          <a:p>
            <a:fld id="{1B4041A9-1A94-4E62-8447-9D699E0DC952}" type="datetimeFigureOut">
              <a:rPr lang="en-IN" smtClean="0"/>
              <a:t>04-06-2023</a:t>
            </a:fld>
            <a:endParaRPr lang="en-IN"/>
          </a:p>
        </p:txBody>
      </p:sp>
      <p:sp>
        <p:nvSpPr>
          <p:cNvPr id="6" name="Footer Placeholder 5">
            <a:extLst>
              <a:ext uri="{FF2B5EF4-FFF2-40B4-BE49-F238E27FC236}">
                <a16:creationId xmlns:a16="http://schemas.microsoft.com/office/drawing/2014/main" id="{972C2C27-1942-EF29-7D79-037DF0006C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18BA94-3493-E806-EBE0-89D984D4E966}"/>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140905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CB765-AF38-362C-E9E8-5F6706DC9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F9C9F-FFDD-4A80-3980-070101F22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17196-B401-C2EC-883A-188130727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41A9-1A94-4E62-8447-9D699E0DC952}" type="datetimeFigureOut">
              <a:rPr lang="en-IN" smtClean="0"/>
              <a:t>04-06-2023</a:t>
            </a:fld>
            <a:endParaRPr lang="en-IN"/>
          </a:p>
        </p:txBody>
      </p:sp>
      <p:sp>
        <p:nvSpPr>
          <p:cNvPr id="5" name="Footer Placeholder 4">
            <a:extLst>
              <a:ext uri="{FF2B5EF4-FFF2-40B4-BE49-F238E27FC236}">
                <a16:creationId xmlns:a16="http://schemas.microsoft.com/office/drawing/2014/main" id="{7351CFD4-1F75-5705-5087-78B96903C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A5AC1-A37F-7E43-B27E-D6AEF8D5B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E4D03-5B2C-4E8E-9651-93FF8D030203}" type="slidenum">
              <a:rPr lang="en-IN" smtClean="0"/>
              <a:t>‹#›</a:t>
            </a:fld>
            <a:endParaRPr lang="en-IN"/>
          </a:p>
        </p:txBody>
      </p:sp>
    </p:spTree>
    <p:extLst>
      <p:ext uri="{BB962C8B-B14F-4D97-AF65-F5344CB8AC3E}">
        <p14:creationId xmlns:p14="http://schemas.microsoft.com/office/powerpoint/2010/main" val="241656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882C-9F87-817E-D94E-3D31CA7F6A3F}"/>
              </a:ext>
            </a:extLst>
          </p:cNvPr>
          <p:cNvSpPr>
            <a:spLocks noGrp="1"/>
          </p:cNvSpPr>
          <p:nvPr>
            <p:ph type="ctrTitle"/>
          </p:nvPr>
        </p:nvSpPr>
        <p:spPr/>
        <p:txBody>
          <a:bodyPr/>
          <a:lstStyle/>
          <a:p>
            <a:r>
              <a:rPr lang="en-IN" dirty="0"/>
              <a:t>KRSSG Reading Round</a:t>
            </a:r>
          </a:p>
        </p:txBody>
      </p:sp>
      <p:sp>
        <p:nvSpPr>
          <p:cNvPr id="3" name="Subtitle 2">
            <a:extLst>
              <a:ext uri="{FF2B5EF4-FFF2-40B4-BE49-F238E27FC236}">
                <a16:creationId xmlns:a16="http://schemas.microsoft.com/office/drawing/2014/main" id="{F8DAFD97-1AC6-DAF7-CBED-C646FA8178CB}"/>
              </a:ext>
            </a:extLst>
          </p:cNvPr>
          <p:cNvSpPr>
            <a:spLocks noGrp="1"/>
          </p:cNvSpPr>
          <p:nvPr>
            <p:ph type="subTitle" idx="1"/>
          </p:nvPr>
        </p:nvSpPr>
        <p:spPr/>
        <p:txBody>
          <a:bodyPr/>
          <a:lstStyle/>
          <a:p>
            <a:pPr algn="l"/>
            <a:r>
              <a:rPr lang="en-IN" dirty="0"/>
              <a:t>Transmission control protocol/Internet Protocol(TCP/IP)</a:t>
            </a:r>
          </a:p>
          <a:p>
            <a:pPr algn="l"/>
            <a:r>
              <a:rPr lang="en-IN" dirty="0"/>
              <a:t>Genetic  Algorithms</a:t>
            </a:r>
          </a:p>
          <a:p>
            <a:pPr algn="l"/>
            <a:r>
              <a:rPr lang="en-IN" dirty="0"/>
              <a:t>Path Planning Algorithms</a:t>
            </a:r>
          </a:p>
        </p:txBody>
      </p:sp>
    </p:spTree>
    <p:extLst>
      <p:ext uri="{BB962C8B-B14F-4D97-AF65-F5344CB8AC3E}">
        <p14:creationId xmlns:p14="http://schemas.microsoft.com/office/powerpoint/2010/main" val="72979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D38B-C379-2545-5405-09CEED5B7F0B}"/>
              </a:ext>
            </a:extLst>
          </p:cNvPr>
          <p:cNvSpPr>
            <a:spLocks noGrp="1"/>
          </p:cNvSpPr>
          <p:nvPr>
            <p:ph type="title"/>
          </p:nvPr>
        </p:nvSpPr>
        <p:spPr/>
        <p:txBody>
          <a:bodyPr/>
          <a:lstStyle/>
          <a:p>
            <a:r>
              <a:rPr lang="en-IN" dirty="0"/>
              <a:t>Path Planning Algorithms</a:t>
            </a:r>
          </a:p>
        </p:txBody>
      </p:sp>
      <p:sp>
        <p:nvSpPr>
          <p:cNvPr id="3" name="Content Placeholder 2">
            <a:extLst>
              <a:ext uri="{FF2B5EF4-FFF2-40B4-BE49-F238E27FC236}">
                <a16:creationId xmlns:a16="http://schemas.microsoft.com/office/drawing/2014/main" id="{8A562350-D10B-CA83-EA55-8374F9121EF6}"/>
              </a:ext>
            </a:extLst>
          </p:cNvPr>
          <p:cNvSpPr>
            <a:spLocks noGrp="1"/>
          </p:cNvSpPr>
          <p:nvPr>
            <p:ph idx="1"/>
          </p:nvPr>
        </p:nvSpPr>
        <p:spPr/>
        <p:txBody>
          <a:bodyPr/>
          <a:lstStyle/>
          <a:p>
            <a:r>
              <a:rPr lang="en-IN" dirty="0"/>
              <a:t>This is a very general class of problems that aim to find a path from one node to another in a graph. </a:t>
            </a:r>
          </a:p>
          <a:p>
            <a:r>
              <a:rPr lang="en-IN" dirty="0"/>
              <a:t>This is used in website searching, connecting apps like </a:t>
            </a:r>
            <a:r>
              <a:rPr lang="en-IN" dirty="0" err="1"/>
              <a:t>facebook</a:t>
            </a:r>
            <a:r>
              <a:rPr lang="en-IN" dirty="0"/>
              <a:t> and for robot path planning.</a:t>
            </a:r>
          </a:p>
          <a:p>
            <a:r>
              <a:rPr lang="en-IN" dirty="0"/>
              <a:t>There are many algorithms under its suit like A*, breadth first search, greedy best first search, RRT, etc.</a:t>
            </a:r>
          </a:p>
          <a:p>
            <a:r>
              <a:rPr lang="en-IN" dirty="0"/>
              <a:t>Now we are going to see about RRT algorithm.</a:t>
            </a:r>
          </a:p>
          <a:p>
            <a:pPr marL="0" indent="0">
              <a:buNone/>
            </a:pPr>
            <a:endParaRPr lang="en-IN" dirty="0"/>
          </a:p>
        </p:txBody>
      </p:sp>
    </p:spTree>
    <p:extLst>
      <p:ext uri="{BB962C8B-B14F-4D97-AF65-F5344CB8AC3E}">
        <p14:creationId xmlns:p14="http://schemas.microsoft.com/office/powerpoint/2010/main" val="352055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AA13-908C-FF61-081F-A1613C282CAA}"/>
              </a:ext>
            </a:extLst>
          </p:cNvPr>
          <p:cNvSpPr>
            <a:spLocks noGrp="1"/>
          </p:cNvSpPr>
          <p:nvPr>
            <p:ph type="title"/>
          </p:nvPr>
        </p:nvSpPr>
        <p:spPr/>
        <p:txBody>
          <a:bodyPr/>
          <a:lstStyle/>
          <a:p>
            <a:r>
              <a:rPr lang="en-IN" dirty="0"/>
              <a:t>Path planning Algorithm</a:t>
            </a:r>
          </a:p>
        </p:txBody>
      </p:sp>
      <p:sp>
        <p:nvSpPr>
          <p:cNvPr id="3" name="Content Placeholder 2">
            <a:extLst>
              <a:ext uri="{FF2B5EF4-FFF2-40B4-BE49-F238E27FC236}">
                <a16:creationId xmlns:a16="http://schemas.microsoft.com/office/drawing/2014/main" id="{24A1A04A-EE64-1EF7-70D6-8D4C439D893D}"/>
              </a:ext>
            </a:extLst>
          </p:cNvPr>
          <p:cNvSpPr>
            <a:spLocks noGrp="1"/>
          </p:cNvSpPr>
          <p:nvPr>
            <p:ph idx="1"/>
          </p:nvPr>
        </p:nvSpPr>
        <p:spPr/>
        <p:txBody>
          <a:bodyPr/>
          <a:lstStyle/>
          <a:p>
            <a:r>
              <a:rPr lang="en-IN" dirty="0"/>
              <a:t>Rapidly exploring random tree is an algorithm which takes a random point and gets the node that is nearest to it and gets the path.</a:t>
            </a:r>
          </a:p>
          <a:p>
            <a:r>
              <a:rPr lang="en-IN" dirty="0"/>
              <a:t>Here to avoid high branching of the tree that can lead to slower results and memory wastage, heuristics are used to guide the tree to branch more towards the goal. </a:t>
            </a:r>
          </a:p>
          <a:p>
            <a:r>
              <a:rPr lang="en-IN" dirty="0"/>
              <a:t>This algorithm gives a zig-zag result for a completely free path due to the randomness but gives a way more efficient path in  cases where the obstacles are a lot more. This is the situation in maps where the roads are less. </a:t>
            </a:r>
          </a:p>
        </p:txBody>
      </p:sp>
    </p:spTree>
    <p:extLst>
      <p:ext uri="{BB962C8B-B14F-4D97-AF65-F5344CB8AC3E}">
        <p14:creationId xmlns:p14="http://schemas.microsoft.com/office/powerpoint/2010/main" val="120775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D01C-4381-B397-3D81-03E871669C9E}"/>
              </a:ext>
            </a:extLst>
          </p:cNvPr>
          <p:cNvSpPr>
            <a:spLocks noGrp="1"/>
          </p:cNvSpPr>
          <p:nvPr>
            <p:ph type="title"/>
          </p:nvPr>
        </p:nvSpPr>
        <p:spPr/>
        <p:txBody>
          <a:bodyPr/>
          <a:lstStyle/>
          <a:p>
            <a:r>
              <a:rPr lang="en-IN" dirty="0"/>
              <a:t>TCP/IP</a:t>
            </a:r>
          </a:p>
        </p:txBody>
      </p:sp>
      <p:sp>
        <p:nvSpPr>
          <p:cNvPr id="3" name="Content Placeholder 2">
            <a:extLst>
              <a:ext uri="{FF2B5EF4-FFF2-40B4-BE49-F238E27FC236}">
                <a16:creationId xmlns:a16="http://schemas.microsoft.com/office/drawing/2014/main" id="{6EFE6A44-ABBC-5CB8-A013-F79B01521F67}"/>
              </a:ext>
            </a:extLst>
          </p:cNvPr>
          <p:cNvSpPr>
            <a:spLocks noGrp="1"/>
          </p:cNvSpPr>
          <p:nvPr>
            <p:ph idx="1"/>
          </p:nvPr>
        </p:nvSpPr>
        <p:spPr/>
        <p:txBody>
          <a:bodyPr/>
          <a:lstStyle/>
          <a:p>
            <a:r>
              <a:rPr lang="en-IN" dirty="0"/>
              <a:t>This is a internet protocol created for efficient data transmission. </a:t>
            </a:r>
          </a:p>
          <a:p>
            <a:r>
              <a:rPr lang="en-IN" dirty="0"/>
              <a:t>The TCP takes care of division of data into multiple bytes of data, aggregation of data and checks if there are errors in the transmission. </a:t>
            </a:r>
          </a:p>
          <a:p>
            <a:r>
              <a:rPr lang="en-IN" dirty="0"/>
              <a:t>The IP takes care of transmission of the packets(bytes) of data.</a:t>
            </a:r>
          </a:p>
          <a:p>
            <a:r>
              <a:rPr lang="en-IN" dirty="0"/>
              <a:t>This is done by referencing each packet and also optimising the path using path planning algorithms. </a:t>
            </a:r>
          </a:p>
          <a:p>
            <a:endParaRPr lang="en-IN" dirty="0"/>
          </a:p>
        </p:txBody>
      </p:sp>
    </p:spTree>
    <p:extLst>
      <p:ext uri="{BB962C8B-B14F-4D97-AF65-F5344CB8AC3E}">
        <p14:creationId xmlns:p14="http://schemas.microsoft.com/office/powerpoint/2010/main" val="263340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C51D-C9E4-3868-BDEF-C69FB3D56CA4}"/>
              </a:ext>
            </a:extLst>
          </p:cNvPr>
          <p:cNvSpPr>
            <a:spLocks noGrp="1"/>
          </p:cNvSpPr>
          <p:nvPr>
            <p:ph type="title"/>
          </p:nvPr>
        </p:nvSpPr>
        <p:spPr/>
        <p:txBody>
          <a:bodyPr/>
          <a:lstStyle/>
          <a:p>
            <a:r>
              <a:rPr lang="en-IN" dirty="0"/>
              <a:t>Mechanism</a:t>
            </a:r>
          </a:p>
        </p:txBody>
      </p:sp>
      <p:sp>
        <p:nvSpPr>
          <p:cNvPr id="3" name="Content Placeholder 2">
            <a:extLst>
              <a:ext uri="{FF2B5EF4-FFF2-40B4-BE49-F238E27FC236}">
                <a16:creationId xmlns:a16="http://schemas.microsoft.com/office/drawing/2014/main" id="{0CD4D9EE-0ED7-CA03-242E-2A9166D37C7E}"/>
              </a:ext>
            </a:extLst>
          </p:cNvPr>
          <p:cNvSpPr>
            <a:spLocks noGrp="1"/>
          </p:cNvSpPr>
          <p:nvPr>
            <p:ph idx="1"/>
          </p:nvPr>
        </p:nvSpPr>
        <p:spPr/>
        <p:txBody>
          <a:bodyPr>
            <a:normAutofit fontScale="62500" lnSpcReduction="20000"/>
          </a:bodyPr>
          <a:lstStyle/>
          <a:p>
            <a:r>
              <a:rPr lang="en-US" dirty="0"/>
              <a:t>IP Packet Routing: The IP layer handles the routing of IP packets across networks. It uses algorithms such as the Shortest Path First (SPF) algorithm, commonly implemented as Open Shortest Path First (OSPF) or Routing Information Protocol (RIP), to determine the most efficient path for packet transmission. This algorithm uses Dijkstra’s algorithm to get the shortest path.</a:t>
            </a:r>
          </a:p>
          <a:p>
            <a:endParaRPr lang="en-US" dirty="0"/>
          </a:p>
          <a:p>
            <a:r>
              <a:rPr lang="en-US" dirty="0"/>
              <a:t>TCP Connection Establishment and Termination: The Transmission Control Protocol (TCP) is responsible for establishing, maintaining, and terminating reliable connections between devices. The three-way handshake is used for connection establishment, where a series of SYN (synchronize) and ACK (acknowledge) packets are exchanged between the client and server.</a:t>
            </a:r>
          </a:p>
          <a:p>
            <a:endParaRPr lang="en-US" dirty="0"/>
          </a:p>
          <a:p>
            <a:r>
              <a:rPr lang="en-US" dirty="0"/>
              <a:t>Packet Sequencing and Acknowledgment: TCP breaks data into smaller units called segments and assigns sequence numbers to ensure ordered delivery. The receiver acknowledges the receipt of segments by sending ACK packets, and the sender retransmits any unacknowledged segments.</a:t>
            </a:r>
          </a:p>
          <a:p>
            <a:endParaRPr lang="en-US" dirty="0"/>
          </a:p>
          <a:p>
            <a:r>
              <a:rPr lang="en-US" dirty="0"/>
              <a:t>Congestion Control: TCP employs various congestion control algorithms to manage network congestion and ensure efficient data transmission. Common algorithms include Slow Start, Congestion Avoidance, Fast Retransmit, and Fast Recovery. These algorithms dynamically adjust the transmission rate based on network conditions and received acknowledgments.</a:t>
            </a:r>
          </a:p>
          <a:p>
            <a:endParaRPr lang="en-US" dirty="0"/>
          </a:p>
        </p:txBody>
      </p:sp>
    </p:spTree>
    <p:extLst>
      <p:ext uri="{BB962C8B-B14F-4D97-AF65-F5344CB8AC3E}">
        <p14:creationId xmlns:p14="http://schemas.microsoft.com/office/powerpoint/2010/main" val="35912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D69C-A09E-473F-20CA-00DC4C92522E}"/>
              </a:ext>
            </a:extLst>
          </p:cNvPr>
          <p:cNvSpPr>
            <a:spLocks noGrp="1"/>
          </p:cNvSpPr>
          <p:nvPr>
            <p:ph type="title"/>
          </p:nvPr>
        </p:nvSpPr>
        <p:spPr/>
        <p:txBody>
          <a:bodyPr/>
          <a:lstStyle/>
          <a:p>
            <a:r>
              <a:rPr lang="en-IN" dirty="0"/>
              <a:t>Mechanism</a:t>
            </a:r>
          </a:p>
        </p:txBody>
      </p:sp>
      <p:sp>
        <p:nvSpPr>
          <p:cNvPr id="3" name="Content Placeholder 2">
            <a:extLst>
              <a:ext uri="{FF2B5EF4-FFF2-40B4-BE49-F238E27FC236}">
                <a16:creationId xmlns:a16="http://schemas.microsoft.com/office/drawing/2014/main" id="{F02E0BCE-1B81-EE62-A9B0-E28D71DCBCD9}"/>
              </a:ext>
            </a:extLst>
          </p:cNvPr>
          <p:cNvSpPr>
            <a:spLocks noGrp="1"/>
          </p:cNvSpPr>
          <p:nvPr>
            <p:ph idx="1"/>
          </p:nvPr>
        </p:nvSpPr>
        <p:spPr/>
        <p:txBody>
          <a:bodyPr>
            <a:normAutofit fontScale="85000" lnSpcReduction="10000"/>
          </a:bodyPr>
          <a:lstStyle/>
          <a:p>
            <a:r>
              <a:rPr lang="en-US" dirty="0"/>
              <a:t>Error Detection and Correction: TCP/IP uses error detection mechanisms, such as checksums, to ensure the integrity of transmitted data. The receiving end verifies the checksum to detect errors and requests retransmission if errors are detected.</a:t>
            </a:r>
          </a:p>
          <a:p>
            <a:endParaRPr lang="en-US" dirty="0"/>
          </a:p>
          <a:p>
            <a:r>
              <a:rPr lang="en-US" dirty="0"/>
              <a:t>Fragmentation and Reassembly: IP handles packet fragmentation and reassembly when data exceeds the maximum transmission unit (MTU) size of the network. It fragments large IP packets into smaller units and reassembles them at the destination.</a:t>
            </a:r>
          </a:p>
          <a:p>
            <a:endParaRPr lang="en-US" dirty="0"/>
          </a:p>
          <a:p>
            <a:r>
              <a:rPr lang="en-US" dirty="0"/>
              <a:t>Address Resolution: Address Resolution Protocol (ARP) resolves IP addresses to their corresponding MAC addresses in a local network. ARP broadcasts requests to obtain MAC addresses and caches the mapping for future use.</a:t>
            </a:r>
            <a:endParaRPr lang="en-IN" dirty="0"/>
          </a:p>
          <a:p>
            <a:endParaRPr lang="en-IN" dirty="0"/>
          </a:p>
        </p:txBody>
      </p:sp>
    </p:spTree>
    <p:extLst>
      <p:ext uri="{BB962C8B-B14F-4D97-AF65-F5344CB8AC3E}">
        <p14:creationId xmlns:p14="http://schemas.microsoft.com/office/powerpoint/2010/main" val="7614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AF26-B13B-3D90-DBC1-FC80F9423D9E}"/>
              </a:ext>
            </a:extLst>
          </p:cNvPr>
          <p:cNvSpPr>
            <a:spLocks noGrp="1"/>
          </p:cNvSpPr>
          <p:nvPr>
            <p:ph type="title"/>
          </p:nvPr>
        </p:nvSpPr>
        <p:spPr/>
        <p:txBody>
          <a:bodyPr/>
          <a:lstStyle/>
          <a:p>
            <a:r>
              <a:rPr lang="en-IN" dirty="0"/>
              <a:t>Server-client model</a:t>
            </a:r>
          </a:p>
        </p:txBody>
      </p:sp>
      <p:sp>
        <p:nvSpPr>
          <p:cNvPr id="3" name="Content Placeholder 2">
            <a:extLst>
              <a:ext uri="{FF2B5EF4-FFF2-40B4-BE49-F238E27FC236}">
                <a16:creationId xmlns:a16="http://schemas.microsoft.com/office/drawing/2014/main" id="{7C3559B0-5BF3-1B73-BCED-75F4B9AC741E}"/>
              </a:ext>
            </a:extLst>
          </p:cNvPr>
          <p:cNvSpPr>
            <a:spLocks noGrp="1"/>
          </p:cNvSpPr>
          <p:nvPr>
            <p:ph idx="1"/>
          </p:nvPr>
        </p:nvSpPr>
        <p:spPr/>
        <p:txBody>
          <a:bodyPr/>
          <a:lstStyle/>
          <a:p>
            <a:r>
              <a:rPr lang="en-IN" dirty="0"/>
              <a:t>This model is used to optimise the computation and transmission power requirements of the client.</a:t>
            </a:r>
          </a:p>
        </p:txBody>
      </p:sp>
    </p:spTree>
    <p:extLst>
      <p:ext uri="{BB962C8B-B14F-4D97-AF65-F5344CB8AC3E}">
        <p14:creationId xmlns:p14="http://schemas.microsoft.com/office/powerpoint/2010/main" val="197109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971C-5708-C84F-60D9-0CE8A6BBF8C1}"/>
              </a:ext>
            </a:extLst>
          </p:cNvPr>
          <p:cNvSpPr>
            <a:spLocks noGrp="1"/>
          </p:cNvSpPr>
          <p:nvPr>
            <p:ph type="title"/>
          </p:nvPr>
        </p:nvSpPr>
        <p:spPr/>
        <p:txBody>
          <a:bodyPr/>
          <a:lstStyle/>
          <a:p>
            <a:r>
              <a:rPr lang="en-IN" dirty="0"/>
              <a:t>Genetic Algorithm</a:t>
            </a:r>
          </a:p>
        </p:txBody>
      </p:sp>
      <p:sp>
        <p:nvSpPr>
          <p:cNvPr id="3" name="Content Placeholder 2">
            <a:extLst>
              <a:ext uri="{FF2B5EF4-FFF2-40B4-BE49-F238E27FC236}">
                <a16:creationId xmlns:a16="http://schemas.microsoft.com/office/drawing/2014/main" id="{892457E3-A2EE-B973-7C26-3360FC8ADFA0}"/>
              </a:ext>
            </a:extLst>
          </p:cNvPr>
          <p:cNvSpPr>
            <a:spLocks noGrp="1"/>
          </p:cNvSpPr>
          <p:nvPr>
            <p:ph idx="1"/>
          </p:nvPr>
        </p:nvSpPr>
        <p:spPr/>
        <p:txBody>
          <a:bodyPr/>
          <a:lstStyle/>
          <a:p>
            <a:r>
              <a:rPr lang="en-IN" dirty="0"/>
              <a:t>These are the algorithms derived from the way nature improves on its own, the process of natural Selection. </a:t>
            </a:r>
          </a:p>
          <a:p>
            <a:r>
              <a:rPr lang="en-IN" dirty="0"/>
              <a:t>It incorporates the ideas related to natural selection like individuals, breeding, mutation, etc to the problem to get an approximate result(generally).</a:t>
            </a:r>
          </a:p>
          <a:p>
            <a:r>
              <a:rPr lang="en-IN" dirty="0"/>
              <a:t>This is done for problems that are very lengthy to compute exactly or those where an approximate solution is enough. </a:t>
            </a:r>
          </a:p>
          <a:p>
            <a:r>
              <a:rPr lang="en-IN" dirty="0"/>
              <a:t>Here when we increase the number of </a:t>
            </a:r>
            <a:r>
              <a:rPr lang="en-IN" dirty="0" err="1"/>
              <a:t>interations</a:t>
            </a:r>
            <a:r>
              <a:rPr lang="en-IN" dirty="0"/>
              <a:t>, the result gets more accurate.</a:t>
            </a:r>
          </a:p>
          <a:p>
            <a:endParaRPr lang="en-IN" dirty="0"/>
          </a:p>
        </p:txBody>
      </p:sp>
    </p:spTree>
    <p:extLst>
      <p:ext uri="{BB962C8B-B14F-4D97-AF65-F5344CB8AC3E}">
        <p14:creationId xmlns:p14="http://schemas.microsoft.com/office/powerpoint/2010/main" val="188395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6DB1-2B74-750C-32A4-D294FEDB1FFE}"/>
              </a:ext>
            </a:extLst>
          </p:cNvPr>
          <p:cNvSpPr>
            <a:spLocks noGrp="1"/>
          </p:cNvSpPr>
          <p:nvPr>
            <p:ph type="title"/>
          </p:nvPr>
        </p:nvSpPr>
        <p:spPr/>
        <p:txBody>
          <a:bodyPr/>
          <a:lstStyle/>
          <a:p>
            <a:r>
              <a:rPr lang="en-IN" dirty="0"/>
              <a:t>Individuals</a:t>
            </a:r>
          </a:p>
        </p:txBody>
      </p:sp>
      <p:sp>
        <p:nvSpPr>
          <p:cNvPr id="3" name="Content Placeholder 2">
            <a:extLst>
              <a:ext uri="{FF2B5EF4-FFF2-40B4-BE49-F238E27FC236}">
                <a16:creationId xmlns:a16="http://schemas.microsoft.com/office/drawing/2014/main" id="{A80C1E1F-8618-024A-CD95-D38D8EC3D38F}"/>
              </a:ext>
            </a:extLst>
          </p:cNvPr>
          <p:cNvSpPr>
            <a:spLocks noGrp="1"/>
          </p:cNvSpPr>
          <p:nvPr>
            <p:ph idx="1"/>
          </p:nvPr>
        </p:nvSpPr>
        <p:spPr/>
        <p:txBody>
          <a:bodyPr/>
          <a:lstStyle/>
          <a:p>
            <a:pPr marL="0" indent="0">
              <a:buNone/>
            </a:pPr>
            <a:r>
              <a:rPr lang="en-IN" dirty="0"/>
              <a:t>In this algorithm, we create random inputs initially to create the first generation and breed it to get a more accurate result. </a:t>
            </a:r>
          </a:p>
          <a:p>
            <a:pPr marL="0" indent="0">
              <a:buNone/>
            </a:pPr>
            <a:r>
              <a:rPr lang="en-IN" dirty="0"/>
              <a:t>In each iteration, the population changes based on the fitness of an individual. To get some new information from our code, we mutate the individuals.</a:t>
            </a:r>
          </a:p>
          <a:p>
            <a:pPr marL="0" indent="0">
              <a:buNone/>
            </a:pPr>
            <a:endParaRPr lang="en-IN" dirty="0"/>
          </a:p>
        </p:txBody>
      </p:sp>
    </p:spTree>
    <p:extLst>
      <p:ext uri="{BB962C8B-B14F-4D97-AF65-F5344CB8AC3E}">
        <p14:creationId xmlns:p14="http://schemas.microsoft.com/office/powerpoint/2010/main" val="324802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6C01-1694-7AF0-2D26-2384E1904CA3}"/>
              </a:ext>
            </a:extLst>
          </p:cNvPr>
          <p:cNvSpPr>
            <a:spLocks noGrp="1"/>
          </p:cNvSpPr>
          <p:nvPr>
            <p:ph type="title"/>
          </p:nvPr>
        </p:nvSpPr>
        <p:spPr/>
        <p:txBody>
          <a:bodyPr/>
          <a:lstStyle/>
          <a:p>
            <a:r>
              <a:rPr lang="en-IN" dirty="0"/>
              <a:t>Fitness Function</a:t>
            </a:r>
          </a:p>
        </p:txBody>
      </p:sp>
      <p:sp>
        <p:nvSpPr>
          <p:cNvPr id="3" name="Content Placeholder 2">
            <a:extLst>
              <a:ext uri="{FF2B5EF4-FFF2-40B4-BE49-F238E27FC236}">
                <a16:creationId xmlns:a16="http://schemas.microsoft.com/office/drawing/2014/main" id="{737E139F-00FD-3B1A-298C-5E8966A0796C}"/>
              </a:ext>
            </a:extLst>
          </p:cNvPr>
          <p:cNvSpPr>
            <a:spLocks noGrp="1"/>
          </p:cNvSpPr>
          <p:nvPr>
            <p:ph idx="1"/>
          </p:nvPr>
        </p:nvSpPr>
        <p:spPr/>
        <p:txBody>
          <a:bodyPr/>
          <a:lstStyle/>
          <a:p>
            <a:r>
              <a:rPr lang="en-IN" dirty="0"/>
              <a:t>Fitness function is used to estimate the fitness of a specific individual.</a:t>
            </a:r>
          </a:p>
          <a:p>
            <a:r>
              <a:rPr lang="en-IN" dirty="0"/>
              <a:t>It is created by understanding the parameters of the problem to some extent and incorporating them in our function.</a:t>
            </a:r>
          </a:p>
          <a:p>
            <a:r>
              <a:rPr lang="en-IN" dirty="0"/>
              <a:t>A more accurate fitness function gives a better guess.</a:t>
            </a:r>
          </a:p>
        </p:txBody>
      </p:sp>
    </p:spTree>
    <p:extLst>
      <p:ext uri="{BB962C8B-B14F-4D97-AF65-F5344CB8AC3E}">
        <p14:creationId xmlns:p14="http://schemas.microsoft.com/office/powerpoint/2010/main" val="174563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BBA6-589D-0722-FB18-6F9692A6181D}"/>
              </a:ext>
            </a:extLst>
          </p:cNvPr>
          <p:cNvSpPr>
            <a:spLocks noGrp="1"/>
          </p:cNvSpPr>
          <p:nvPr>
            <p:ph type="title"/>
          </p:nvPr>
        </p:nvSpPr>
        <p:spPr/>
        <p:txBody>
          <a:bodyPr/>
          <a:lstStyle/>
          <a:p>
            <a:r>
              <a:rPr lang="en-IN" dirty="0"/>
              <a:t>Mutation</a:t>
            </a:r>
          </a:p>
        </p:txBody>
      </p:sp>
      <p:sp>
        <p:nvSpPr>
          <p:cNvPr id="3" name="Content Placeholder 2">
            <a:extLst>
              <a:ext uri="{FF2B5EF4-FFF2-40B4-BE49-F238E27FC236}">
                <a16:creationId xmlns:a16="http://schemas.microsoft.com/office/drawing/2014/main" id="{A4F5B7F8-20B3-ABFF-BC2E-944D3A701073}"/>
              </a:ext>
            </a:extLst>
          </p:cNvPr>
          <p:cNvSpPr>
            <a:spLocks noGrp="1"/>
          </p:cNvSpPr>
          <p:nvPr>
            <p:ph idx="1"/>
          </p:nvPr>
        </p:nvSpPr>
        <p:spPr/>
        <p:txBody>
          <a:bodyPr/>
          <a:lstStyle/>
          <a:p>
            <a:r>
              <a:rPr lang="en-IN" dirty="0"/>
              <a:t>This is encouraged from the concept of natural selection. The individuals which have a advantageous fitness function are changed to some extent randomly so that the individuals have some new features apart from their parents.</a:t>
            </a:r>
          </a:p>
          <a:p>
            <a:r>
              <a:rPr lang="en-IN" dirty="0"/>
              <a:t>When the features are powerful, it gives rise to a better solution.</a:t>
            </a:r>
          </a:p>
          <a:p>
            <a:endParaRPr lang="en-IN" dirty="0"/>
          </a:p>
        </p:txBody>
      </p:sp>
    </p:spTree>
    <p:extLst>
      <p:ext uri="{BB962C8B-B14F-4D97-AF65-F5344CB8AC3E}">
        <p14:creationId xmlns:p14="http://schemas.microsoft.com/office/powerpoint/2010/main" val="3113629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866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KRSSG Reading Round</vt:lpstr>
      <vt:lpstr>TCP/IP</vt:lpstr>
      <vt:lpstr>Mechanism</vt:lpstr>
      <vt:lpstr>Mechanism</vt:lpstr>
      <vt:lpstr>Server-client model</vt:lpstr>
      <vt:lpstr>Genetic Algorithm</vt:lpstr>
      <vt:lpstr>Individuals</vt:lpstr>
      <vt:lpstr>Fitness Function</vt:lpstr>
      <vt:lpstr>Mutation</vt:lpstr>
      <vt:lpstr>Path Planning Algorithms</vt:lpstr>
      <vt:lpstr>Path planning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KRSSG Reading Round</dc:title>
  <dc:creator>Vishwa Gangadhar S</dc:creator>
  <cp:lastModifiedBy>Vishwa Gangadhar S</cp:lastModifiedBy>
  <cp:revision>2</cp:revision>
  <dcterms:created xsi:type="dcterms:W3CDTF">2023-05-25T10:37:20Z</dcterms:created>
  <dcterms:modified xsi:type="dcterms:W3CDTF">2023-06-04T04:27:15Z</dcterms:modified>
</cp:coreProperties>
</file>