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DD09-CC65-4B9E-AF52-8F342AE77EA4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0380C-12D2-4C8F-B652-F56A2C2BB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0380C-12D2-4C8F-B652-F56A2C2BB65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0380C-12D2-4C8F-B652-F56A2C2BB6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604AC2-D460-4E6D-9DF9-00757BCB678B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A80363-EA23-4894-99F4-F192291B8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676400" y="2209800"/>
            <a:ext cx="6400800" cy="4038600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Name           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 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: </a:t>
            </a:r>
            <a:r>
              <a:rPr lang="en-US" sz="3200" dirty="0" smtClean="0">
                <a:solidFill>
                  <a:srgbClr val="00B0F0"/>
                </a:solidFill>
                <a:latin typeface="Algerian" pitchFamily="82" charset="0"/>
              </a:rPr>
              <a:t>j.viswanath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Reg.no.          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</a:t>
            </a:r>
            <a:r>
              <a:rPr lang="en-US" sz="2900" dirty="0" smtClean="0">
                <a:solidFill>
                  <a:schemeClr val="tx1"/>
                </a:solidFill>
                <a:latin typeface="Arial Black" pitchFamily="34" charset="0"/>
              </a:rPr>
              <a:t>:</a:t>
            </a:r>
            <a:r>
              <a:rPr lang="en-US" sz="2900" dirty="0" smtClean="0">
                <a:solidFill>
                  <a:schemeClr val="tx1"/>
                </a:solidFill>
                <a:latin typeface="Algerian" pitchFamily="82" charset="0"/>
              </a:rPr>
              <a:t> 192111435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Department 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 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: 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cse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Subject      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    </a:t>
            </a:r>
            <a:r>
              <a:rPr lang="en-US" sz="2900" dirty="0" smtClean="0">
                <a:solidFill>
                  <a:schemeClr val="tx1"/>
                </a:solidFill>
                <a:latin typeface="Arial Black" pitchFamily="34" charset="0"/>
              </a:rPr>
              <a:t>: </a:t>
            </a:r>
            <a:r>
              <a:rPr lang="en-US" sz="2900" dirty="0" smtClean="0">
                <a:solidFill>
                  <a:schemeClr val="accent1"/>
                </a:solidFill>
                <a:latin typeface="Arial Black" pitchFamily="34" charset="0"/>
              </a:rPr>
              <a:t>software tetsing</a:t>
            </a:r>
          </a:p>
          <a:p>
            <a:pPr algn="l">
              <a:buNone/>
            </a:pPr>
            <a:r>
              <a:rPr lang="en-US" sz="2900" dirty="0" smtClean="0">
                <a:solidFill>
                  <a:schemeClr val="accent1"/>
                </a:solidFill>
                <a:latin typeface="Arial Black" pitchFamily="34" charset="0"/>
              </a:rPr>
              <a:t>                              </a:t>
            </a:r>
            <a:r>
              <a:rPr lang="en-US" sz="2900" dirty="0" smtClean="0">
                <a:solidFill>
                  <a:schemeClr val="accent1"/>
                </a:solidFill>
                <a:latin typeface="Arial Black" pitchFamily="34" charset="0"/>
              </a:rPr>
              <a:t>      </a:t>
            </a:r>
            <a:r>
              <a:rPr lang="en-US" sz="2900" dirty="0" smtClean="0">
                <a:solidFill>
                  <a:schemeClr val="accent1"/>
                </a:solidFill>
                <a:latin typeface="Arial Black" pitchFamily="34" charset="0"/>
              </a:rPr>
              <a:t>for test case design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Course code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: </a:t>
            </a:r>
            <a:r>
              <a:rPr lang="en-US" dirty="0" smtClean="0">
                <a:solidFill>
                  <a:srgbClr val="FF33CC"/>
                </a:solidFill>
                <a:latin typeface="Arial Black" pitchFamily="34" charset="0"/>
              </a:rPr>
              <a:t>CSA</a:t>
            </a:r>
            <a:r>
              <a:rPr lang="en-US" dirty="0" smtClean="0">
                <a:solidFill>
                  <a:srgbClr val="FF33CC"/>
                </a:solidFill>
                <a:latin typeface="Arial Black" pitchFamily="34" charset="0"/>
              </a:rPr>
              <a:t>3723</a:t>
            </a:r>
            <a:endParaRPr lang="en-US" dirty="0" smtClean="0">
              <a:solidFill>
                <a:srgbClr val="FF33CC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Topic             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: </a:t>
            </a:r>
            <a:r>
              <a:rPr lang="en-US" sz="3200" dirty="0" smtClean="0">
                <a:solidFill>
                  <a:srgbClr val="002060"/>
                </a:solidFill>
                <a:latin typeface="Algerian" pitchFamily="82" charset="0"/>
              </a:rPr>
              <a:t>e-tax filing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Faculty             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  :</a:t>
            </a:r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</a:t>
            </a:r>
            <a:r>
              <a:rPr lang="en-US" sz="3200" dirty="0" smtClean="0">
                <a:solidFill>
                  <a:srgbClr val="0070C0"/>
                </a:solidFill>
              </a:rPr>
              <a:t>ururama </a:t>
            </a:r>
            <a:r>
              <a:rPr lang="en-US" sz="3200" dirty="0" smtClean="0">
                <a:solidFill>
                  <a:srgbClr val="0070C0"/>
                </a:solidFill>
              </a:rPr>
              <a:t>senthil.p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4" name="Picture 3" descr="1savnov202020jkhty_oSNgJHg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"/>
            <a:ext cx="5105400" cy="1828800"/>
          </a:xfrm>
          <a:prstGeom prst="rect">
            <a:avLst/>
          </a:prstGeom>
        </p:spPr>
      </p:pic>
    </p:spTree>
  </p:cSld>
  <p:clrMapOvr>
    <a:masterClrMapping/>
  </p:clrMapOvr>
  <p:transition advTm="4258"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/>
              <a:t>(E-GOVERNANCE)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28600"/>
            <a:ext cx="5638800" cy="2057400"/>
          </a:xfrm>
        </p:spPr>
        <p:txBody>
          <a:bodyPr/>
          <a:lstStyle/>
          <a:p>
            <a:r>
              <a:rPr lang="en-US" dirty="0" smtClean="0"/>
              <a:t>E-TAX FILING</a:t>
            </a:r>
            <a:endParaRPr lang="en-US" dirty="0"/>
          </a:p>
        </p:txBody>
      </p:sp>
      <p:pic>
        <p:nvPicPr>
          <p:cNvPr id="5" name="Picture 4" descr="income-tax-india-logo-embl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1000"/>
            <a:ext cx="3276600" cy="1905000"/>
          </a:xfrm>
          <a:prstGeom prst="rect">
            <a:avLst/>
          </a:prstGeom>
        </p:spPr>
      </p:pic>
      <p:sp>
        <p:nvSpPr>
          <p:cNvPr id="8194" name="AutoShape 2" descr="E-filing Income Tax: Income Tax Return (ITR) Filing Online | GST |  TaxManager.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login-to-e-filing-port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352800"/>
            <a:ext cx="4876800" cy="2819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14400" y="4343400"/>
            <a:ext cx="2362200" cy="990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licking-a-login-button-EXC4B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276600"/>
            <a:ext cx="1752600" cy="1295400"/>
          </a:xfrm>
          <a:prstGeom prst="rect">
            <a:avLst/>
          </a:prstGeom>
        </p:spPr>
      </p:pic>
    </p:spTree>
  </p:cSld>
  <p:clrMapOvr>
    <a:masterClrMapping/>
  </p:clrMapOvr>
  <p:transition advTm="7316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8504238" cy="5715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 Black" pitchFamily="34" charset="0"/>
              </a:rPr>
              <a:t>AIM:</a:t>
            </a:r>
            <a:r>
              <a:rPr lang="en-US" dirty="0" smtClean="0">
                <a:latin typeface="Arial Narrow" pitchFamily="34" charset="0"/>
              </a:rPr>
              <a:t> To verify and analysis the e-tax filing website working                        properly or not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Arial Black" pitchFamily="34" charset="0"/>
              </a:rPr>
              <a:t>REQUIREMENTS: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Login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PAN card number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User basic details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Verifying details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Secure account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Arial Black" pitchFamily="34" charset="0"/>
            </a:endParaRPr>
          </a:p>
        </p:txBody>
      </p:sp>
      <p:pic>
        <p:nvPicPr>
          <p:cNvPr id="4" name="Picture 3" descr="E-filing-Income-Tax-Retur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743200"/>
            <a:ext cx="4572000" cy="2362200"/>
          </a:xfrm>
          <a:prstGeom prst="rect">
            <a:avLst/>
          </a:prstGeom>
        </p:spPr>
      </p:pic>
    </p:spTree>
  </p:cSld>
  <p:clrMapOvr>
    <a:masterClrMapping/>
  </p:clrMapOvr>
  <p:transition advTm="10202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tx2"/>
                </a:solidFill>
              </a:rPr>
              <a:t>TEST</a:t>
            </a:r>
            <a:r>
              <a:rPr lang="en-US" sz="4900" dirty="0" smtClean="0"/>
              <a:t> </a:t>
            </a:r>
            <a:r>
              <a:rPr lang="en-US" sz="4900" dirty="0" smtClean="0">
                <a:solidFill>
                  <a:schemeClr val="tx2"/>
                </a:solidFill>
              </a:rPr>
              <a:t>SCENARIO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2000" dirty="0" smtClean="0">
                <a:solidFill>
                  <a:schemeClr val="tx1"/>
                </a:solidFill>
              </a:rPr>
              <a:t>login using </a:t>
            </a:r>
            <a:r>
              <a:rPr lang="en-US" sz="1800" dirty="0" smtClean="0">
                <a:solidFill>
                  <a:schemeClr val="accent1"/>
                </a:solidFill>
              </a:rPr>
              <a:t>Aadhaar</a:t>
            </a:r>
            <a:r>
              <a:rPr lang="en-US" sz="18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info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5000" b="1" dirty="0" smtClean="0">
                <a:latin typeface="+mj-lt"/>
              </a:rPr>
              <a:t>Step-1:</a:t>
            </a:r>
            <a:r>
              <a:rPr lang="en-US" sz="5000" dirty="0" smtClean="0"/>
              <a:t> Go to the e-Filing portal homepage and click Login. </a:t>
            </a:r>
          </a:p>
          <a:p>
            <a:pPr>
              <a:buFont typeface="Wingdings" pitchFamily="2" charset="2"/>
              <a:buChar char="Ø"/>
            </a:pPr>
            <a:endParaRPr lang="en-US" sz="5000" dirty="0" smtClean="0">
              <a:latin typeface="Baskerville Old Face" pitchFamily="18" charset="0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000" b="1" dirty="0" smtClean="0">
                <a:latin typeface="+mj-lt"/>
                <a:ea typeface="Microsoft Yi Baiti" pitchFamily="66" charset="0"/>
              </a:rPr>
              <a:t>Step-2:</a:t>
            </a:r>
            <a:r>
              <a:rPr lang="en-US" sz="5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sz="5000" dirty="0" smtClean="0"/>
              <a:t> Enter your aadhaar in the Enter your User ID textbox and click Continue. </a:t>
            </a:r>
          </a:p>
          <a:p>
            <a:pPr>
              <a:buFont typeface="Wingdings" pitchFamily="2" charset="2"/>
              <a:buChar char="Ø"/>
            </a:pPr>
            <a:endParaRPr lang="en-US" sz="5000" dirty="0" smtClean="0">
              <a:latin typeface="Baskerville Old Face" pitchFamily="18" charset="0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000" b="1" dirty="0" smtClean="0">
                <a:latin typeface="+mj-lt"/>
                <a:ea typeface="Microsoft Yi Baiti" pitchFamily="66" charset="0"/>
              </a:rPr>
              <a:t>Step-3:</a:t>
            </a:r>
            <a:r>
              <a:rPr lang="en-US" sz="5000" dirty="0" smtClean="0"/>
              <a:t>Select OTP on mobile registered with aadhaar after confirming your Secure Access Message and click Continue. In case of using aadhaar OTP as a higher security option, login with your user ID and password and on the Higher Security Options page, click OTP on mobile number registered with Aadhaar  &gt; Continue.</a:t>
            </a:r>
          </a:p>
          <a:p>
            <a:pPr>
              <a:buFont typeface="Wingdings" pitchFamily="2" charset="2"/>
              <a:buChar char="Ø"/>
            </a:pPr>
            <a:endParaRPr lang="en-US" sz="5000" dirty="0" smtClean="0">
              <a:latin typeface="Baskerville Old Face" pitchFamily="18" charset="0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000" b="1" dirty="0" smtClean="0">
                <a:latin typeface="+mj-lt"/>
                <a:ea typeface="Microsoft Yi Baiti" pitchFamily="66" charset="0"/>
              </a:rPr>
              <a:t>Step-4:</a:t>
            </a:r>
            <a:r>
              <a:rPr lang="en-US" sz="5000" dirty="0" smtClean="0"/>
              <a:t> If you already have OTP, select I already have OTP on mobile number registered with aadhaar and go to Step 6. If valid OTP is not available, click Generate OTP. </a:t>
            </a:r>
          </a:p>
          <a:p>
            <a:pPr>
              <a:buFont typeface="Wingdings" pitchFamily="2" charset="2"/>
              <a:buChar char="Ø"/>
            </a:pPr>
            <a:endParaRPr lang="en-US" sz="5000" dirty="0" smtClean="0">
              <a:latin typeface="Baskerville Old Face" pitchFamily="18" charset="0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000" b="1" dirty="0" smtClean="0">
                <a:latin typeface="+mj-lt"/>
                <a:ea typeface="Microsoft Yi Baiti" pitchFamily="66" charset="0"/>
              </a:rPr>
              <a:t>Step-5:</a:t>
            </a:r>
            <a:r>
              <a:rPr lang="en-US" sz="5000" dirty="0" smtClean="0"/>
              <a:t> On the Verify, it's you page, click I Agree to validate my Aadhaar Details &gt; Generate Aadhaar OTP. </a:t>
            </a:r>
          </a:p>
          <a:p>
            <a:pPr>
              <a:buFont typeface="Wingdings" pitchFamily="2" charset="2"/>
              <a:buChar char="Ø"/>
            </a:pPr>
            <a:endParaRPr lang="en-US" sz="5000" dirty="0" smtClean="0">
              <a:latin typeface="Baskerville Old Face" pitchFamily="18" charset="0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000" b="1" dirty="0" smtClean="0">
                <a:latin typeface="+mj-lt"/>
                <a:ea typeface="Microsoft Yi Baiti" pitchFamily="66" charset="0"/>
              </a:rPr>
              <a:t>Step-6:</a:t>
            </a:r>
            <a:r>
              <a:rPr lang="en-US" sz="5000" dirty="0" smtClean="0">
                <a:latin typeface="+mj-lt"/>
                <a:ea typeface="Microsoft Yi Baiti" pitchFamily="66" charset="0"/>
              </a:rPr>
              <a:t> </a:t>
            </a:r>
            <a:r>
              <a:rPr lang="en-US" sz="5000" dirty="0" smtClean="0"/>
              <a:t> Enter your 6-digit OTP received on your mobile number registered with Aadhaar and click Login.</a:t>
            </a:r>
          </a:p>
          <a:p>
            <a:pPr>
              <a:buFont typeface="Wingdings" pitchFamily="2" charset="2"/>
              <a:buChar char="Ø"/>
            </a:pPr>
            <a:endParaRPr lang="en-US" sz="5000" dirty="0" smtClean="0"/>
          </a:p>
          <a:p>
            <a:pPr>
              <a:buFont typeface="Wingdings" pitchFamily="2" charset="2"/>
              <a:buChar char="Ø"/>
            </a:pPr>
            <a:r>
              <a:rPr lang="en-US" sz="5000" dirty="0" smtClean="0"/>
              <a:t>Post successful validation, you will be taken to the e-Filing Dashboard.</a:t>
            </a:r>
            <a:endParaRPr lang="en-US" sz="5000" dirty="0" smtClean="0">
              <a:latin typeface="Baskerville Old Face" pitchFamily="18" charset="0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sz="3800" dirty="0" smtClean="0">
              <a:latin typeface="+mj-lt"/>
              <a:ea typeface="Microsoft Yi Baiti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ransition advTm="10264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515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TEST SCENRIO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r>
              <a:rPr lang="en-US" sz="2000" dirty="0" smtClean="0">
                <a:solidFill>
                  <a:schemeClr val="accent1"/>
                </a:solidFill>
              </a:rPr>
              <a:t>REGISTERING  AN ACCOUNT)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 smtClean="0"/>
              <a:t>STEP-1</a:t>
            </a:r>
            <a:r>
              <a:rPr lang="en-US" sz="5600" dirty="0" smtClean="0">
                <a:latin typeface="Century Schoolbook" pitchFamily="18" charset="0"/>
              </a:rPr>
              <a:t>: Visit the ‘e-Filing’ Portal https://www.incometax.gov.in/iec/foportal/</a:t>
            </a:r>
          </a:p>
          <a:p>
            <a:endParaRPr lang="en-US" sz="5000" dirty="0" smtClean="0">
              <a:latin typeface="Century Schoolbook" pitchFamily="18" charset="0"/>
            </a:endParaRPr>
          </a:p>
          <a:p>
            <a:r>
              <a:rPr lang="en-US" sz="5600" b="1" dirty="0" smtClean="0">
                <a:latin typeface="Century Schoolbook" pitchFamily="18" charset="0"/>
              </a:rPr>
              <a:t>STEP-2:</a:t>
            </a:r>
            <a:r>
              <a:rPr lang="en-US" sz="5600" dirty="0" smtClean="0">
                <a:latin typeface="Century Schoolbook" pitchFamily="18" charset="0"/>
              </a:rPr>
              <a:t> Click </a:t>
            </a:r>
            <a:r>
              <a:rPr lang="en-US" sz="5600" b="1" dirty="0" smtClean="0">
                <a:latin typeface="Century Schoolbook" pitchFamily="18" charset="0"/>
              </a:rPr>
              <a:t>‘Register Yourself'</a:t>
            </a:r>
            <a:r>
              <a:rPr lang="en-US" sz="5600" dirty="0" smtClean="0">
                <a:latin typeface="Century Schoolbook" pitchFamily="18" charset="0"/>
              </a:rPr>
              <a:t> button located at right side of the Home Page</a:t>
            </a:r>
          </a:p>
          <a:p>
            <a:endParaRPr lang="en-US" sz="5000" dirty="0" smtClean="0">
              <a:latin typeface="Century Schoolbook" pitchFamily="18" charset="0"/>
            </a:endParaRPr>
          </a:p>
          <a:p>
            <a:r>
              <a:rPr lang="en-US" sz="5600" b="1" dirty="0" smtClean="0">
                <a:latin typeface="Century Schoolbook" pitchFamily="18" charset="0"/>
              </a:rPr>
              <a:t>STEP-3:</a:t>
            </a:r>
            <a:r>
              <a:rPr lang="en-US" sz="5600" dirty="0" smtClean="0">
                <a:latin typeface="Century Schoolbook" pitchFamily="18" charset="0"/>
              </a:rPr>
              <a:t>Select the user type as </a:t>
            </a:r>
            <a:r>
              <a:rPr lang="en-US" sz="5600" b="1" dirty="0" smtClean="0">
                <a:latin typeface="Century Schoolbook" pitchFamily="18" charset="0"/>
              </a:rPr>
              <a:t>‘Individual’</a:t>
            </a:r>
            <a:r>
              <a:rPr lang="en-US" sz="5600" dirty="0" smtClean="0">
                <a:latin typeface="Century Schoolbook" pitchFamily="18" charset="0"/>
              </a:rPr>
              <a:t>. Click Continue</a:t>
            </a:r>
          </a:p>
          <a:p>
            <a:endParaRPr lang="en-US" sz="5000" dirty="0" smtClean="0">
              <a:latin typeface="Century Schoolbook" pitchFamily="18" charset="0"/>
            </a:endParaRPr>
          </a:p>
          <a:p>
            <a:r>
              <a:rPr lang="en-US" sz="5600" b="1" dirty="0" smtClean="0"/>
              <a:t>STEP-</a:t>
            </a:r>
            <a:r>
              <a:rPr lang="en-US" sz="5600" b="1" dirty="0" smtClean="0">
                <a:latin typeface="Century Schoolbook" pitchFamily="18" charset="0"/>
              </a:rPr>
              <a:t>4</a:t>
            </a:r>
            <a:r>
              <a:rPr lang="en-US" sz="5600" dirty="0" smtClean="0">
                <a:latin typeface="Century Schoolbook" pitchFamily="18" charset="0"/>
              </a:rPr>
              <a:t>:</a:t>
            </a:r>
            <a:r>
              <a:rPr lang="en-US" sz="5600" b="1" dirty="0" smtClean="0">
                <a:latin typeface="Century Schoolbook" pitchFamily="18" charset="0"/>
              </a:rPr>
              <a:t>Provide the following basic details: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PAN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Surname, First Name and Middle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Date of birth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Residential Status and click continue</a:t>
            </a:r>
          </a:p>
          <a:p>
            <a:pPr marL="514350" indent="-514350">
              <a:buFont typeface="+mj-lt"/>
              <a:buAutoNum type="arabicPeriod"/>
            </a:pPr>
            <a:endParaRPr lang="en-US" sz="5000" dirty="0" smtClean="0">
              <a:latin typeface="Century Schoolbook" pitchFamily="18" charset="0"/>
            </a:endParaRPr>
          </a:p>
          <a:p>
            <a:r>
              <a:rPr lang="en-US" sz="5600" b="1" dirty="0" smtClean="0"/>
              <a:t>STEP-</a:t>
            </a:r>
            <a:r>
              <a:rPr lang="en-US" sz="5600" b="1" dirty="0" smtClean="0">
                <a:latin typeface="Century Schoolbook" pitchFamily="18" charset="0"/>
              </a:rPr>
              <a:t>5</a:t>
            </a:r>
            <a:r>
              <a:rPr lang="en-US" sz="5000" dirty="0" smtClean="0">
                <a:latin typeface="Century Schoolbook" pitchFamily="18" charset="0"/>
              </a:rPr>
              <a:t>: </a:t>
            </a:r>
            <a:r>
              <a:rPr lang="en-US" sz="5600" b="1" dirty="0" smtClean="0">
                <a:latin typeface="Century Schoolbook" pitchFamily="18" charset="0"/>
              </a:rPr>
              <a:t>Fill in the following mandatory details: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Password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Contact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Current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 smtClean="0">
                <a:latin typeface="Century Schoolbook" pitchFamily="18" charset="0"/>
              </a:rPr>
              <a:t>Click ‘Submit’</a:t>
            </a:r>
          </a:p>
          <a:p>
            <a:pPr marL="514350" indent="-514350">
              <a:buFont typeface="+mj-lt"/>
              <a:buAutoNum type="arabicPeriod"/>
            </a:pPr>
            <a:endParaRPr lang="en-US" sz="5000" dirty="0" smtClean="0">
              <a:latin typeface="Century Schoolbook" pitchFamily="18" charset="0"/>
            </a:endParaRPr>
          </a:p>
          <a:p>
            <a:pPr marL="514350" indent="-514350"/>
            <a:r>
              <a:rPr lang="en-US" sz="4800" b="1" dirty="0" smtClean="0"/>
              <a:t>STEP-6</a:t>
            </a:r>
            <a:r>
              <a:rPr lang="en-US" sz="5000" dirty="0" smtClean="0">
                <a:latin typeface="Century Schoolbook" pitchFamily="18" charset="0"/>
              </a:rPr>
              <a:t>: </a:t>
            </a:r>
            <a:r>
              <a:rPr lang="en-US" sz="5600" dirty="0" smtClean="0">
                <a:latin typeface="Century Schoolbook" pitchFamily="18" charset="0"/>
              </a:rPr>
              <a:t>After registration, </a:t>
            </a:r>
          </a:p>
          <a:p>
            <a:pPr marL="514350" indent="-514350">
              <a:buNone/>
            </a:pPr>
            <a:r>
              <a:rPr lang="en-US" sz="5600" dirty="0" smtClean="0">
                <a:latin typeface="Century Schoolbook" pitchFamily="18" charset="0"/>
              </a:rPr>
              <a:t>*For Residents, a six digit OTP1 and OTP2 will be shared on your mobile number and email ID, specified at the time of registration.</a:t>
            </a:r>
            <a:br>
              <a:rPr lang="en-US" sz="5600" dirty="0" smtClean="0">
                <a:latin typeface="Century Schoolbook" pitchFamily="18" charset="0"/>
              </a:rPr>
            </a:br>
            <a:r>
              <a:rPr lang="en-US" sz="5600" dirty="0" smtClean="0">
                <a:latin typeface="Century Schoolbook" pitchFamily="18" charset="0"/>
              </a:rPr>
              <a:t>*For Non-residents, OTP will be shared on your primary email ID, specified at the time of registration.</a:t>
            </a:r>
            <a:endParaRPr lang="en-US" sz="5000" dirty="0" smtClean="0">
              <a:latin typeface="Century Schoolbook" pitchFamily="18" charset="0"/>
            </a:endParaRPr>
          </a:p>
          <a:p>
            <a:pPr marL="514350" indent="-514350"/>
            <a:r>
              <a:rPr lang="en-US" sz="4800" b="1" dirty="0" smtClean="0"/>
              <a:t>STEP-7</a:t>
            </a:r>
            <a:r>
              <a:rPr lang="en-US" sz="5000" dirty="0" smtClean="0">
                <a:latin typeface="Century Schoolbook" pitchFamily="18" charset="0"/>
              </a:rPr>
              <a:t>: </a:t>
            </a:r>
            <a:r>
              <a:rPr lang="en-US" sz="5600" dirty="0" smtClean="0">
                <a:latin typeface="Century Schoolbook" pitchFamily="18" charset="0"/>
              </a:rPr>
              <a:t>Enter the correct OTP to complete the registration process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1048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Positive test cases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Negative test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To verify user is enter with a valid user id</a:t>
            </a:r>
          </a:p>
          <a:p>
            <a:r>
              <a:rPr lang="en-US" sz="1800" dirty="0" smtClean="0"/>
              <a:t>Verify If no user id  register should be there</a:t>
            </a:r>
          </a:p>
          <a:p>
            <a:r>
              <a:rPr lang="en-US" sz="1800" dirty="0" smtClean="0"/>
              <a:t>To check the auto fill is working or not</a:t>
            </a:r>
          </a:p>
          <a:p>
            <a:r>
              <a:rPr lang="en-US" sz="1800" dirty="0" smtClean="0"/>
              <a:t>To verify switching input boxes using tabs</a:t>
            </a:r>
          </a:p>
          <a:p>
            <a:r>
              <a:rPr lang="en-US" sz="1800" dirty="0" smtClean="0"/>
              <a:t>To verify the login button is entering with enter button in system</a:t>
            </a:r>
          </a:p>
          <a:p>
            <a:r>
              <a:rPr lang="en-US" sz="1800" dirty="0" smtClean="0"/>
              <a:t>To check log out option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4038600" cy="39313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verify user can’t be entered with a invalid user id</a:t>
            </a:r>
          </a:p>
          <a:p>
            <a:r>
              <a:rPr lang="en-US" sz="2000" dirty="0" smtClean="0"/>
              <a:t>To verify not having of register option</a:t>
            </a:r>
          </a:p>
          <a:p>
            <a:r>
              <a:rPr lang="en-US" sz="2000" dirty="0" smtClean="0"/>
              <a:t>To verify Log in with empty required fields.</a:t>
            </a:r>
          </a:p>
          <a:p>
            <a:r>
              <a:rPr lang="en-US" sz="2000" dirty="0" smtClean="0"/>
              <a:t>To verify Login with an unregistered user id</a:t>
            </a:r>
          </a:p>
          <a:p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Login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 case scenario</a:t>
            </a:r>
          </a:p>
        </p:txBody>
      </p:sp>
    </p:spTree>
  </p:cSld>
  <p:clrMapOvr>
    <a:masterClrMapping/>
  </p:clrMapOvr>
  <p:transition advTm="10311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smtClean="0">
                <a:solidFill>
                  <a:schemeClr val="bg2"/>
                </a:solidFill>
              </a:rPr>
              <a:t>Positive test cases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Negative 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 smtClean="0"/>
              <a:t>To verify Click on Radio buttons, buttons and dropdowns</a:t>
            </a:r>
          </a:p>
          <a:p>
            <a:r>
              <a:rPr lang="en-US" sz="1800" dirty="0" smtClean="0"/>
              <a:t>To verify register is option is available</a:t>
            </a:r>
          </a:p>
          <a:p>
            <a:r>
              <a:rPr lang="en-US" sz="1800" dirty="0" smtClean="0"/>
              <a:t>To  verify user should validate and continue with valid PAN card number</a:t>
            </a:r>
          </a:p>
          <a:p>
            <a:r>
              <a:rPr lang="en-US" sz="1800" dirty="0" smtClean="0"/>
              <a:t>To verify continue option is working when u give tax payer option</a:t>
            </a:r>
          </a:p>
          <a:p>
            <a:r>
              <a:rPr lang="en-US" sz="1800" dirty="0" smtClean="0"/>
              <a:t>To verify all fields must  be filled </a:t>
            </a:r>
          </a:p>
          <a:p>
            <a:r>
              <a:rPr lang="en-US" sz="1800" dirty="0" smtClean="0"/>
              <a:t>To verify all user basic details must be as per PAN card</a:t>
            </a:r>
          </a:p>
          <a:p>
            <a:r>
              <a:rPr lang="en-US" sz="1800" dirty="0" smtClean="0"/>
              <a:t>To verify account is secured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To</a:t>
            </a:r>
            <a:r>
              <a:rPr lang="en-US" dirty="0" smtClean="0"/>
              <a:t> </a:t>
            </a:r>
            <a:r>
              <a:rPr lang="en-US" sz="1800" dirty="0" smtClean="0"/>
              <a:t>verify</a:t>
            </a:r>
            <a:r>
              <a:rPr lang="en-US" dirty="0" smtClean="0"/>
              <a:t> </a:t>
            </a:r>
            <a:r>
              <a:rPr lang="en-US" sz="1800" dirty="0" smtClean="0"/>
              <a:t>register option is not working</a:t>
            </a:r>
          </a:p>
          <a:p>
            <a:r>
              <a:rPr lang="en-US" sz="1800" dirty="0" smtClean="0"/>
              <a:t>To verify user can’t  login or validate with  invalid PAN card number</a:t>
            </a:r>
          </a:p>
          <a:p>
            <a:r>
              <a:rPr lang="en-US" sz="1800" dirty="0" smtClean="0"/>
              <a:t>To verify all field or any one is empty</a:t>
            </a:r>
          </a:p>
          <a:p>
            <a:r>
              <a:rPr lang="en-US" sz="1800" dirty="0" smtClean="0"/>
              <a:t>To verify user not entering last name and basic details as per PAN in basic section</a:t>
            </a:r>
          </a:p>
          <a:p>
            <a:r>
              <a:rPr lang="en-US" sz="1800" dirty="0" smtClean="0"/>
              <a:t>To verify account is not secured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Register-test </a:t>
            </a:r>
            <a:r>
              <a:rPr lang="en-US" dirty="0" smtClean="0">
                <a:solidFill>
                  <a:schemeClr val="tx1"/>
                </a:solidFill>
              </a:rPr>
              <a:t> case </a:t>
            </a:r>
            <a:r>
              <a:rPr lang="en-US" dirty="0" smtClean="0">
                <a:solidFill>
                  <a:schemeClr val="accent1"/>
                </a:solidFill>
              </a:rPr>
              <a:t>scenario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0639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252</TotalTime>
  <Words>299</Words>
  <Application>Microsoft Office PowerPoint</Application>
  <PresentationFormat>On-screen Show (4:3)</PresentationFormat>
  <Paragraphs>95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Slide 1</vt:lpstr>
      <vt:lpstr>E-TAX FILING</vt:lpstr>
      <vt:lpstr>Slide 3</vt:lpstr>
      <vt:lpstr>TEST SCENARIO  login using Aadhaar info</vt:lpstr>
      <vt:lpstr>TEST SCENRIO (REGISTERING  AN ACCOUNT)</vt:lpstr>
      <vt:lpstr>Login-test case scenario</vt:lpstr>
      <vt:lpstr>Register-test  case scenario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  (e-government)</dc:title>
  <dc:creator>admin</dc:creator>
  <cp:lastModifiedBy>admin</cp:lastModifiedBy>
  <cp:revision>26</cp:revision>
  <dcterms:created xsi:type="dcterms:W3CDTF">2022-09-15T14:32:37Z</dcterms:created>
  <dcterms:modified xsi:type="dcterms:W3CDTF">2022-09-15T21:12:52Z</dcterms:modified>
</cp:coreProperties>
</file>