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51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2267"/>
            <a:ext cx="10515600" cy="4648124"/>
          </a:xfrm>
        </p:spPr>
        <p:txBody>
          <a:bodyPr>
            <a:noAutofit/>
          </a:bodyPr>
          <a:lstStyle/>
          <a:p>
            <a:pPr marL="0" indent="0" algn="just">
              <a:lnSpc>
                <a:spcPct val="100000"/>
              </a:lnSpc>
              <a:spcAft>
                <a:spcPts val="800"/>
              </a:spcAft>
              <a:buNone/>
            </a:pP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USER AUTHENTICATION MODULE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        The User Authentication Module is the first line of </a:t>
            </a:r>
            <a:r>
              <a:rPr lang="en-IN" sz="2400" kern="100" dirty="0" err="1">
                <a:effectLst/>
                <a:latin typeface="Times New Roman" panose="02020603050405020304" pitchFamily="18" charset="0"/>
                <a:ea typeface="Times New Roman" panose="02020603050405020304" pitchFamily="18" charset="0"/>
                <a:cs typeface="Times New Roman" panose="02020603050405020304" pitchFamily="18" charset="0"/>
              </a:rPr>
              <a:t>defense</a:t>
            </a: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 in ensuring secure access to the Finance Management System (FMS). It facilitates the login and logout processes by requiring users to enter their credentials, such as a username and password. For added security, the system includes Two-Factor Authentication (2FA), which requests a second form of authentication, such as a one-time password (OTP) sent to the user’s mobile or email. Additionally, biometric authentication options, such as fingerprint or facial recognition, can be integrated for quick and secure access. To further enhance security, the module incorporates role-based access control to ensure that different users have appropriate permissions based on their roles, such as administrators or regular users. The module also features a password recovery mechanism in case users forget their credentials, guiding them through a secure process to regain access to their accounts.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Clr>
                <a:srgbClr val="FF0000"/>
              </a:buClr>
              <a:buNone/>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486"/>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3271" y="1422853"/>
            <a:ext cx="11005457" cy="4792889"/>
          </a:xfrm>
        </p:spPr>
        <p:txBody>
          <a:bodyPr>
            <a:noAutofit/>
          </a:bodyPr>
          <a:lstStyle/>
          <a:p>
            <a:pPr marL="0" indent="0" algn="just">
              <a:lnSpc>
                <a:spcPct val="100000"/>
              </a:lnSpc>
              <a:spcAft>
                <a:spcPts val="800"/>
              </a:spcAft>
              <a:buNone/>
            </a:pP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TRANSACTION MANAGEMENT MODULE</a:t>
            </a:r>
          </a:p>
          <a:p>
            <a:pPr marL="0" indent="0" algn="just">
              <a:lnSpc>
                <a:spcPct val="100000"/>
              </a:lnSpc>
              <a:spcAft>
                <a:spcPts val="800"/>
              </a:spcAft>
              <a:buNone/>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     The Transaction Management Module plays a crucial role in recording, categorizing, and tracking all financial transactions within the FMS. Users can input details of their transactions, such as the amount, category (e.g., groceries, bills), date, and payment method (e.g., cash, credit card). The system also supports recurring transactions, allowing users to automate entries for regular expenses, such as monthly rent or salary payments. Transaction categorization helps users organize their spending, making it easier to track how much is spent in various areas like utilities, entertainment, and savings. This module also maintains a detailed transaction history, which users can review to </a:t>
            </a:r>
            <a:r>
              <a:rPr lang="en-IN" sz="2400" kern="1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 spending habits. For those who engage in international transactions, the module supports multi-currency transactions, automatically converting foreign amounts based on current exchange rates.</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normAutofit/>
          </a:bodyPr>
          <a:lstStyle/>
          <a:p>
            <a:pPr marL="0" indent="0" algn="just">
              <a:lnSpc>
                <a:spcPct val="100000"/>
              </a:lnSpc>
              <a:spcAft>
                <a:spcPts val="800"/>
              </a:spcAft>
              <a:buNone/>
            </a:pP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FINANCIAL ANALYSIS MODULE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The Financial Analysis Module serves as the backbone of financial decision-making within the personal finance management system. It provides users with powerful tools to evaluate their spending habits, compare income to expenses, and assess their overall financial health. The insights provided by this module are essential for users who want to make informed decisions about their finances and work towards long-term financial goals.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Clr>
                <a:srgbClr val="FF0000"/>
              </a:buClr>
              <a:buNone/>
            </a:pPr>
            <a:endPar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34051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noAutofit/>
          </a:bodyPr>
          <a:lstStyle/>
          <a:p>
            <a:pPr marL="0" indent="0" algn="just">
              <a:lnSpc>
                <a:spcPct val="100000"/>
              </a:lnSpc>
              <a:spcAft>
                <a:spcPts val="800"/>
              </a:spcAft>
              <a:buNone/>
            </a:pP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REPORTING MODULE</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      The Reporting Module is designed to generate comprehensive, visual reports that provide an overview of the user’s financial situation. It allows users to create customizable reports based on different time frames (e.g., daily, weekly, monthly, or yearly) and includes sections detailing income, expenses, and savings. Users can export these reports in formats like PDF, Excel, or CSV for offline analysis or sharing with others. The module also provides financial dashboards that update in real-time, giving users a snapshot of their finances, with visual tools such as pie charts, bar graphs, and trend lines to aid understanding. Additionally, the module offers an income versus expenses analysis, showing whether the user’s income is sufficient to cover their expenditures, and whether they are adhering to their budget.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Clr>
                <a:srgbClr val="FF0000"/>
              </a:buClr>
              <a:buNone/>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pic>
        <p:nvPicPr>
          <p:cNvPr id="4" name="Picture 3">
            <a:extLst>
              <a:ext uri="{FF2B5EF4-FFF2-40B4-BE49-F238E27FC236}">
                <a16:creationId xmlns:a16="http://schemas.microsoft.com/office/drawing/2014/main" id="{62CF19CB-A3B7-20D5-E258-0B5551CC436C}"/>
              </a:ext>
            </a:extLst>
          </p:cNvPr>
          <p:cNvPicPr>
            <a:picLocks noChangeAspect="1"/>
          </p:cNvPicPr>
          <p:nvPr/>
        </p:nvPicPr>
        <p:blipFill>
          <a:blip r:embed="rId2"/>
          <a:stretch>
            <a:fillRect/>
          </a:stretch>
        </p:blipFill>
        <p:spPr>
          <a:xfrm>
            <a:off x="566057" y="796017"/>
            <a:ext cx="5323115" cy="4371110"/>
          </a:xfrm>
          <a:prstGeom prst="rect">
            <a:avLst/>
          </a:prstGeom>
        </p:spPr>
      </p:pic>
      <p:pic>
        <p:nvPicPr>
          <p:cNvPr id="7" name="Picture 6">
            <a:extLst>
              <a:ext uri="{FF2B5EF4-FFF2-40B4-BE49-F238E27FC236}">
                <a16:creationId xmlns:a16="http://schemas.microsoft.com/office/drawing/2014/main" id="{B5B23D4E-4D87-3762-3D2C-2ADC215C3B5A}"/>
              </a:ext>
            </a:extLst>
          </p:cNvPr>
          <p:cNvPicPr>
            <a:picLocks noChangeAspect="1"/>
          </p:cNvPicPr>
          <p:nvPr/>
        </p:nvPicPr>
        <p:blipFill>
          <a:blip r:embed="rId3"/>
          <a:stretch>
            <a:fillRect/>
          </a:stretch>
        </p:blipFill>
        <p:spPr>
          <a:xfrm>
            <a:off x="6302830" y="796017"/>
            <a:ext cx="4678438" cy="4368851"/>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662782"/>
          </a:xfrm>
        </p:spPr>
        <p:txBody>
          <a:bodyPr tIns="0">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9164" y="1248455"/>
            <a:ext cx="11413671" cy="5290457"/>
          </a:xfrm>
        </p:spPr>
        <p:txBody>
          <a:bodyPr>
            <a:noAutofit/>
          </a:bodyPr>
          <a:lstStyle/>
          <a:p>
            <a:pPr algn="just">
              <a:lnSpc>
                <a:spcPct val="100000"/>
              </a:lnSpc>
              <a:spcBef>
                <a:spcPts val="1200"/>
              </a:spcBef>
              <a:spcAft>
                <a:spcPts val="800"/>
              </a:spcAft>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 In the rapidly evolving world of financial management, advanced systems are poised to revolutionize how individuals and organizations approach their financial goals. These technologies have already showcased their ability to streamline processes such as budgeting, expense tracking, and decision-making, paving the way for further </a:t>
            </a:r>
            <a:r>
              <a:rPr lang="en-IN" sz="2400" kern="100" dirty="0" err="1">
                <a:effectLst/>
                <a:latin typeface="Times New Roman" panose="02020603050405020304" pitchFamily="18" charset="0"/>
                <a:ea typeface="Times New Roman" panose="02020603050405020304" pitchFamily="18" charset="0"/>
                <a:cs typeface="Times New Roman" panose="02020603050405020304" pitchFamily="18" charset="0"/>
              </a:rPr>
              <a:t>innovation.As</a:t>
            </a: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 these technologies mature, they will bridge the gap between complex financial tasks and user-friendly solutions, creating opportunities for individuals and businesses to navigate their finances with confidence and efficiency.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  Key attributes of the system include its scalability, modularity, and user-centric design. The modular codebase, with clear separation of concerns, ensures maintainability and simplifies future feature enhancements. The robust error-handling mechanisms and responsive UI provide a polished experience, catering to users with varying data sizes and interaction patterns. Additionally, the ability to customize currency formatting and support for multilingual representation positions the system as adaptable to diverse use cases.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R.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Rajavarman,M.E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Shrihari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 (811722104147)</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Thishal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 (811722104169)</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Vishwas S (811722104187)</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PERSONAL FINANCE TRACKER</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79" y="1290319"/>
            <a:ext cx="10793549" cy="4468223"/>
          </a:xfrm>
        </p:spPr>
        <p:txBody>
          <a:bodyPr>
            <a:noAutofit/>
          </a:bodyPr>
          <a:lstStyle/>
          <a:p>
            <a:r>
              <a:rPr lang="en-US" sz="2400" dirty="0">
                <a:latin typeface="Times New Roman" panose="02020603050405020304" pitchFamily="18" charset="0"/>
                <a:cs typeface="Times New Roman" panose="02020603050405020304" pitchFamily="18" charset="0"/>
              </a:rPr>
              <a:t>The primary objective of the Finance Management project is to develop an intuitive and secure web application that simplifies personal financial management. The application aims to provide users with tools to track, visualize, and manage their income, expenses, and investments efficiently. By integrating advanced technologies and professional designs, the system seeks to:</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Enable users to add, view, and delete financial records easily.</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Offer dual representation of financial data through a list view for detailed analysis and a chart view for insightful visualizations.</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Provide a seamless user experience with professional animations and an intuitive interface.</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Ensure robust data security and privacy through JWT-based authentication and reliable database management.</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Empower users to make informed financial decisions by presenting organized and actionable insights.</a:t>
            </a:r>
            <a:r>
              <a:rPr lang="en-IN"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a:xfrm>
            <a:off x="9133114" y="6361609"/>
            <a:ext cx="2743200" cy="365125"/>
          </a:xfrm>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838200" y="136525"/>
            <a:ext cx="10515600" cy="1325563"/>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CAF9078-7102-533C-26EF-222203FBD9CD}"/>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Finance Management is a web-based application designed to simplify personal financial management by enabling users to track income, expenses, and investments. Built with </a:t>
            </a:r>
            <a:r>
              <a:rPr lang="en-US" sz="2400" b="1" dirty="0">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Express.js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it ensures secure data handling with </a:t>
            </a:r>
            <a:r>
              <a:rPr lang="en-US" sz="2400" b="1" dirty="0">
                <a:latin typeface="Times New Roman" panose="02020603050405020304" pitchFamily="18" charset="0"/>
                <a:cs typeface="Times New Roman" panose="02020603050405020304" pitchFamily="18" charset="0"/>
              </a:rPr>
              <a:t>JWT authentication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app features an intuitive interface with professional designs and animations, offering two modes for data visualization:</a:t>
            </a:r>
          </a:p>
          <a:p>
            <a:r>
              <a:rPr lang="en-US" sz="2400" b="1" dirty="0">
                <a:latin typeface="Times New Roman" panose="02020603050405020304" pitchFamily="18" charset="0"/>
                <a:cs typeface="Times New Roman" panose="02020603050405020304" pitchFamily="18" charset="0"/>
              </a:rPr>
              <a:t>List View</a:t>
            </a:r>
            <a:r>
              <a:rPr lang="en-US" sz="2400" dirty="0">
                <a:latin typeface="Times New Roman" panose="02020603050405020304" pitchFamily="18" charset="0"/>
                <a:cs typeface="Times New Roman" panose="02020603050405020304" pitchFamily="18" charset="0"/>
              </a:rPr>
              <a:t>: For detailed analysis.</a:t>
            </a:r>
          </a:p>
          <a:p>
            <a:r>
              <a:rPr lang="en-US" sz="2400" b="1" dirty="0">
                <a:latin typeface="Times New Roman" panose="02020603050405020304" pitchFamily="18" charset="0"/>
                <a:cs typeface="Times New Roman" panose="02020603050405020304" pitchFamily="18" charset="0"/>
              </a:rPr>
              <a:t>Chart View</a:t>
            </a:r>
            <a:r>
              <a:rPr lang="en-US" sz="2400" dirty="0">
                <a:latin typeface="Times New Roman" panose="02020603050405020304" pitchFamily="18" charset="0"/>
                <a:cs typeface="Times New Roman" panose="02020603050405020304" pitchFamily="18" charset="0"/>
              </a:rPr>
              <a:t>: For visual insights into financial trends.</a:t>
            </a:r>
          </a:p>
          <a:p>
            <a:r>
              <a:rPr lang="en-US" sz="2400" dirty="0">
                <a:latin typeface="Times New Roman" panose="02020603050405020304" pitchFamily="18" charset="0"/>
                <a:cs typeface="Times New Roman" panose="02020603050405020304" pitchFamily="18" charset="0"/>
              </a:rPr>
              <a:t>With the ability to add, view, and delete financial records, Finance Management empowers users to organize their finances efficiently. Its secure, user-friendly design bridges the gap between technology and financial management, making it an indispensable tool for modern users.</a:t>
            </a:r>
          </a:p>
          <a:p>
            <a:endParaRPr lang="en-IN" sz="3200" dirty="0"/>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496152" y="178484"/>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2" name="Table 1">
            <a:extLst>
              <a:ext uri="{FF2B5EF4-FFF2-40B4-BE49-F238E27FC236}">
                <a16:creationId xmlns:a16="http://schemas.microsoft.com/office/drawing/2014/main" id="{CB8B41D9-C97E-84F1-2AC8-1DBF21AE9915}"/>
              </a:ext>
            </a:extLst>
          </p:cNvPr>
          <p:cNvGraphicFramePr>
            <a:graphicFrameLocks noGrp="1"/>
          </p:cNvGraphicFramePr>
          <p:nvPr>
            <p:extLst>
              <p:ext uri="{D42A27DB-BD31-4B8C-83A1-F6EECF244321}">
                <p14:modId xmlns:p14="http://schemas.microsoft.com/office/powerpoint/2010/main" val="1769787691"/>
              </p:ext>
            </p:extLst>
          </p:nvPr>
        </p:nvGraphicFramePr>
        <p:xfrm>
          <a:off x="181611" y="1170940"/>
          <a:ext cx="11828777" cy="5185410"/>
        </p:xfrm>
        <a:graphic>
          <a:graphicData uri="http://schemas.openxmlformats.org/drawingml/2006/table">
            <a:tbl>
              <a:tblPr firstRow="1" bandRow="1">
                <a:tableStyleId>{2D5ABB26-0587-4C30-8999-92F81FD0307C}</a:tableStyleId>
              </a:tblPr>
              <a:tblGrid>
                <a:gridCol w="713105">
                  <a:extLst>
                    <a:ext uri="{9D8B030D-6E8A-4147-A177-3AD203B41FA5}">
                      <a16:colId xmlns:a16="http://schemas.microsoft.com/office/drawing/2014/main" val="4293097931"/>
                    </a:ext>
                  </a:extLst>
                </a:gridCol>
                <a:gridCol w="1746885">
                  <a:extLst>
                    <a:ext uri="{9D8B030D-6E8A-4147-A177-3AD203B41FA5}">
                      <a16:colId xmlns:a16="http://schemas.microsoft.com/office/drawing/2014/main" val="3861453133"/>
                    </a:ext>
                  </a:extLst>
                </a:gridCol>
                <a:gridCol w="1430655">
                  <a:extLst>
                    <a:ext uri="{9D8B030D-6E8A-4147-A177-3AD203B41FA5}">
                      <a16:colId xmlns:a16="http://schemas.microsoft.com/office/drawing/2014/main" val="2275738806"/>
                    </a:ext>
                  </a:extLst>
                </a:gridCol>
                <a:gridCol w="1910714">
                  <a:extLst>
                    <a:ext uri="{9D8B030D-6E8A-4147-A177-3AD203B41FA5}">
                      <a16:colId xmlns:a16="http://schemas.microsoft.com/office/drawing/2014/main" val="111613214"/>
                    </a:ext>
                  </a:extLst>
                </a:gridCol>
                <a:gridCol w="1890394">
                  <a:extLst>
                    <a:ext uri="{9D8B030D-6E8A-4147-A177-3AD203B41FA5}">
                      <a16:colId xmlns:a16="http://schemas.microsoft.com/office/drawing/2014/main" val="1149529452"/>
                    </a:ext>
                  </a:extLst>
                </a:gridCol>
                <a:gridCol w="2227579">
                  <a:extLst>
                    <a:ext uri="{9D8B030D-6E8A-4147-A177-3AD203B41FA5}">
                      <a16:colId xmlns:a16="http://schemas.microsoft.com/office/drawing/2014/main" val="1583694541"/>
                    </a:ext>
                  </a:extLst>
                </a:gridCol>
                <a:gridCol w="1909445">
                  <a:extLst>
                    <a:ext uri="{9D8B030D-6E8A-4147-A177-3AD203B41FA5}">
                      <a16:colId xmlns:a16="http://schemas.microsoft.com/office/drawing/2014/main" val="567027467"/>
                    </a:ext>
                  </a:extLst>
                </a:gridCol>
              </a:tblGrid>
              <a:tr h="887730">
                <a:tc>
                  <a:txBody>
                    <a:bodyPr/>
                    <a:lstStyle/>
                    <a:p>
                      <a:r>
                        <a:rPr lang="en-IN" b="1" dirty="0"/>
                        <a:t>S.NO</a:t>
                      </a:r>
                      <a:endParaRPr lang="en-IN" dirty="0"/>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r>
                        <a:rPr lang="en-IN" b="1"/>
                        <a:t>JOURNAL NAME &amp; YEAR</a:t>
                      </a:r>
                      <a:endParaRPr lang="en-IN"/>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r>
                        <a:rPr lang="en-IN" b="1" dirty="0"/>
                        <a:t>AUTHOR NAME</a:t>
                      </a:r>
                      <a:endParaRPr lang="en-IN" dirty="0"/>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r>
                        <a:rPr lang="en-IN" b="1"/>
                        <a:t>TITLE</a:t>
                      </a:r>
                      <a:endParaRPr lang="en-IN"/>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r>
                        <a:rPr lang="en-IN" b="1"/>
                        <a:t>METHODOLOGY</a:t>
                      </a:r>
                      <a:endParaRPr lang="en-IN"/>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r>
                        <a:rPr lang="en-IN" b="1"/>
                        <a:t>MERITS</a:t>
                      </a:r>
                      <a:endParaRPr lang="en-IN"/>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r>
                        <a:rPr lang="en-IN" b="1"/>
                        <a:t>DEMERITS</a:t>
                      </a:r>
                      <a:endParaRPr lang="en-IN"/>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341437425"/>
                  </a:ext>
                </a:extLst>
              </a:tr>
              <a:tr h="2286000">
                <a:tc>
                  <a:txBody>
                    <a:bodyPr/>
                    <a:lstStyle/>
                    <a:p>
                      <a:r>
                        <a:rPr lang="en-IN"/>
                        <a:t>1</a:t>
                      </a: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r>
                        <a:rPr lang="en-US" dirty="0"/>
                        <a:t>International Journal of Financial Studies, 2018</a:t>
                      </a: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r>
                        <a:rPr lang="en-IN" dirty="0"/>
                        <a:t>J. Smith, M. Brown</a:t>
                      </a: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r>
                        <a:rPr lang="en-US"/>
                        <a:t>Design of Personal Finance Tracker Applications</a:t>
                      </a: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r>
                        <a:rPr lang="en-US"/>
                        <a:t>Utilizes machine learning algorithms to predict expenses and optimize savings based on user behavior.</a:t>
                      </a: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r>
                        <a:rPr lang="en-US"/>
                        <a:t>Provides personalized insights and recommendations for better financial management.</a:t>
                      </a: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r>
                        <a:rPr lang="en-US"/>
                        <a:t>Requires access to sensitive personal data, raising privacy concerns.</a:t>
                      </a: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464676713"/>
                  </a:ext>
                </a:extLst>
              </a:tr>
              <a:tr h="2011045">
                <a:tc>
                  <a:txBody>
                    <a:bodyPr/>
                    <a:lstStyle/>
                    <a:p>
                      <a:r>
                        <a:rPr lang="en-IN" dirty="0"/>
                        <a:t>2</a:t>
                      </a: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r>
                        <a:rPr lang="en-US" dirty="0"/>
                        <a:t>Journal of Personal Finance and Economics, 2020</a:t>
                      </a: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r>
                        <a:rPr lang="en-IN" dirty="0"/>
                        <a:t>A. Lee, K. Williams</a:t>
                      </a: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r>
                        <a:rPr lang="en-IN" dirty="0"/>
                        <a:t>Mobile Applications for Personal Budget Management</a:t>
                      </a: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r>
                        <a:rPr lang="en-US" dirty="0"/>
                        <a:t>A comparative study of various mobile apps using data visualization techniques to improve user engagement.</a:t>
                      </a: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r>
                        <a:rPr lang="en-US" dirty="0"/>
                        <a:t>Increases user engagement and understanding through intuitive visual dashboards and notifications.</a:t>
                      </a: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r>
                        <a:rPr lang="en-US" dirty="0"/>
                        <a:t>Dependency on user input accuracy; may not account for unplanned expenses or cash transactions.</a:t>
                      </a: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44517012"/>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5" y="171224"/>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034E0E-5F9D-73F2-B135-7AD06A6F1465}"/>
              </a:ext>
            </a:extLst>
          </p:cNvPr>
          <p:cNvPicPr>
            <a:picLocks noChangeAspect="1"/>
          </p:cNvPicPr>
          <p:nvPr/>
        </p:nvPicPr>
        <p:blipFill>
          <a:blip r:embed="rId2"/>
          <a:stretch>
            <a:fillRect/>
          </a:stretch>
        </p:blipFill>
        <p:spPr>
          <a:xfrm>
            <a:off x="2274222" y="955677"/>
            <a:ext cx="7389214" cy="5776684"/>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8355" y="293914"/>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1028" name="Picture 4" descr="PlantUML diagram">
            <a:extLst>
              <a:ext uri="{FF2B5EF4-FFF2-40B4-BE49-F238E27FC236}">
                <a16:creationId xmlns:a16="http://schemas.microsoft.com/office/drawing/2014/main" id="{9C1F9767-DFA5-DB98-CC5B-E73EA5E6F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786" y="1632856"/>
            <a:ext cx="9198428" cy="438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243013" y="2693533"/>
            <a:ext cx="5081587" cy="2313895"/>
          </a:xfrm>
        </p:spPr>
        <p:txBody>
          <a:bodyPr>
            <a:normAutofit fontScale="85000" lnSpcReduction="10000"/>
          </a:bodyPr>
          <a:lstStyle/>
          <a:p>
            <a:pPr>
              <a:lnSpc>
                <a:spcPct val="150000"/>
              </a:lnSpc>
              <a:spcAft>
                <a:spcPts val="800"/>
              </a:spcAft>
            </a:pP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Processor </a:t>
            </a: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Intel i3 or Higher</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RAM </a:t>
            </a: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4GB or Higher</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a:t>
            </a:r>
            <a: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rage : 150GB or Higher</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693533"/>
            <a:ext cx="4137365" cy="2620067"/>
          </a:xfrm>
        </p:spPr>
        <p:txBody>
          <a:bodyPr>
            <a:normAutofit fontScale="85000" lnSpcReduction="10000"/>
          </a:bodyPr>
          <a:lstStyle/>
          <a:p>
            <a:pPr algn="just">
              <a:lnSpc>
                <a:spcPct val="150000"/>
              </a:lnSpc>
              <a:spcAft>
                <a:spcPts val="800"/>
              </a:spcAft>
            </a:pPr>
            <a:r>
              <a:rPr lang="en-IN" sz="2400" b="1" kern="100" dirty="0">
                <a:effectLst/>
                <a:latin typeface="Times New Roman" panose="02020603050405020304" pitchFamily="18" charset="0"/>
                <a:ea typeface="Tahoma" panose="020B0604030504040204" pitchFamily="34" charset="0"/>
                <a:cs typeface="Times New Roman" panose="02020603050405020304" pitchFamily="18" charset="0"/>
              </a:rPr>
              <a:t>HTML</a:t>
            </a:r>
          </a:p>
          <a:p>
            <a:pPr algn="just">
              <a:lnSpc>
                <a:spcPct val="150000"/>
              </a:lnSpc>
              <a:spcAft>
                <a:spcPts val="800"/>
              </a:spcAft>
            </a:pPr>
            <a:r>
              <a:rPr lang="en-IN" sz="2400" b="1" kern="100" dirty="0">
                <a:effectLst/>
                <a:latin typeface="Times New Roman" panose="02020603050405020304" pitchFamily="18" charset="0"/>
                <a:ea typeface="Tahoma" panose="020B0604030504040204" pitchFamily="34" charset="0"/>
                <a:cs typeface="Times New Roman" panose="02020603050405020304" pitchFamily="18" charset="0"/>
              </a:rPr>
              <a:t>CSS</a:t>
            </a:r>
            <a:endParaRPr lang="en-IN" sz="2400" b="1" kern="1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spcAft>
                <a:spcPts val="800"/>
              </a:spcAft>
            </a:pPr>
            <a:r>
              <a:rPr lang="en-IN" sz="2400" b="1" kern="100" dirty="0">
                <a:effectLst/>
                <a:latin typeface="Times New Roman" panose="02020603050405020304" pitchFamily="18" charset="0"/>
                <a:ea typeface="Tahoma" panose="020B0604030504040204" pitchFamily="34" charset="0"/>
                <a:cs typeface="Times New Roman" panose="02020603050405020304" pitchFamily="18" charset="0"/>
              </a:rPr>
              <a:t>JS</a:t>
            </a:r>
            <a:endParaRPr lang="en-IN" sz="2400" b="1" kern="1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spcAft>
                <a:spcPts val="800"/>
              </a:spcAft>
            </a:pPr>
            <a:r>
              <a:rPr lang="en-IN" sz="2400" b="1" kern="100" dirty="0">
                <a:effectLst/>
                <a:latin typeface="Times New Roman" panose="02020603050405020304" pitchFamily="18" charset="0"/>
                <a:ea typeface="Tahoma" panose="020B0604030504040204" pitchFamily="34" charset="0"/>
                <a:cs typeface="Times New Roman" panose="02020603050405020304" pitchFamily="18" charset="0"/>
              </a:rPr>
              <a:t>Tool: Vs Code</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0888"/>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38200" y="1531711"/>
            <a:ext cx="10515600" cy="4351338"/>
          </a:xfrm>
        </p:spPr>
        <p:txBody>
          <a:bodyPr>
            <a:normAutofit/>
          </a:bodyPr>
          <a:lstStyle/>
          <a:p>
            <a:pPr marL="342900" lvl="0" indent="-342900" algn="just">
              <a:lnSpc>
                <a:spcPct val="150000"/>
              </a:lnSpc>
              <a:spcAft>
                <a:spcPts val="800"/>
              </a:spcAft>
              <a:buSzPts val="1200"/>
              <a:buFont typeface="Symbol" panose="05050102010706020507" pitchFamily="18" charset="2"/>
              <a:buChar char=""/>
            </a:pPr>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User Authentication Module</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200"/>
              <a:buFont typeface="Symbol" panose="05050102010706020507" pitchFamily="18" charset="2"/>
              <a:buChar char=""/>
            </a:pPr>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Transaction Management Module</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200"/>
              <a:buFont typeface="Symbol" panose="05050102010706020507" pitchFamily="18" charset="2"/>
              <a:buChar char=""/>
            </a:pPr>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Financial Analysis Module</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200"/>
              <a:buFont typeface="Symbol" panose="05050102010706020507" pitchFamily="18" charset="2"/>
              <a:buChar char=""/>
            </a:pPr>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Reporting Module</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1272</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Calibri</vt:lpstr>
      <vt:lpstr>Calibri Light</vt:lpstr>
      <vt:lpstr>Symbol</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seralathan s</dc:creator>
  <cp:lastModifiedBy>seralathan s</cp:lastModifiedBy>
  <cp:revision>3</cp:revision>
  <dcterms:modified xsi:type="dcterms:W3CDTF">2024-12-06T07:24:58Z</dcterms:modified>
</cp:coreProperties>
</file>