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4" r:id="rId4"/>
    <p:sldId id="262" r:id="rId5"/>
    <p:sldId id="263" r:id="rId6"/>
    <p:sldId id="265" r:id="rId7"/>
    <p:sldId id="266" r:id="rId8"/>
    <p:sldId id="267" r:id="rId9"/>
    <p:sldId id="258" r:id="rId10"/>
    <p:sldId id="260" r:id="rId11"/>
    <p:sldId id="257" r:id="rId12"/>
    <p:sldId id="259"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725E52"/>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9AD4F6-CAEB-4BCD-9A71-71A083A43F98}" v="3" dt="2023-05-12T09:59:38.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49"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374C3E3C-D200-4D33-9BDC-19DC54BEE980}"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09E66188-6672-40CA-9519-9551947DE30A}">
      <dgm:prSet/>
      <dgm:spPr/>
      <dgm:t>
        <a:bodyPr/>
        <a:lstStyle/>
        <a:p>
          <a:r>
            <a:rPr lang="en-US" b="1" i="0" dirty="0" err="1">
              <a:latin typeface="-apple-system"/>
            </a:rPr>
            <a:t>UnManaged</a:t>
          </a:r>
          <a:r>
            <a:rPr lang="en-US" b="1" i="0" dirty="0">
              <a:latin typeface="-apple-system"/>
            </a:rPr>
            <a:t> Package</a:t>
          </a:r>
          <a:br>
            <a:rPr lang="en-US" b="0" i="0" dirty="0">
              <a:latin typeface="-apple-system"/>
            </a:rPr>
          </a:br>
          <a:r>
            <a:rPr lang="en-US" b="0" i="0" dirty="0">
              <a:latin typeface="-apple-system"/>
            </a:rPr>
            <a:t>– Unmanaged package is used to distribute open source applications to provide developers with </a:t>
          </a:r>
          <a:r>
            <a:rPr lang="en-US" b="0" i="0" dirty="0" err="1">
              <a:latin typeface="-apple-system"/>
            </a:rPr>
            <a:t>with</a:t>
          </a:r>
          <a:r>
            <a:rPr lang="en-US" b="0" i="0" dirty="0">
              <a:latin typeface="-apple-system"/>
            </a:rPr>
            <a:t> basic functionality.</a:t>
          </a:r>
          <a:br>
            <a:rPr lang="en-US" b="0" i="0" dirty="0">
              <a:latin typeface="-apple-system"/>
            </a:rPr>
          </a:br>
          <a:r>
            <a:rPr lang="en-US" b="0" i="0" dirty="0">
              <a:latin typeface="-apple-system"/>
            </a:rPr>
            <a:t>– We can edit </a:t>
          </a:r>
          <a:r>
            <a:rPr lang="en-US" b="0" i="0" dirty="0" err="1">
              <a:latin typeface="-apple-system"/>
            </a:rPr>
            <a:t>unmanged</a:t>
          </a:r>
          <a:r>
            <a:rPr lang="en-US" b="0" i="0" dirty="0">
              <a:latin typeface="-apple-system"/>
            </a:rPr>
            <a:t> package components after installing the unmanaged package in a salesforce organization.</a:t>
          </a:r>
          <a:br>
            <a:rPr lang="en-US" b="0" i="0" dirty="0">
              <a:latin typeface="-apple-system"/>
            </a:rPr>
          </a:br>
          <a:r>
            <a:rPr lang="en-US" b="0" i="0" dirty="0">
              <a:latin typeface="-apple-system"/>
            </a:rPr>
            <a:t>– The developer who created </a:t>
          </a:r>
          <a:r>
            <a:rPr lang="en-US" b="0" i="0" dirty="0" err="1">
              <a:latin typeface="-apple-system"/>
            </a:rPr>
            <a:t>unmanged</a:t>
          </a:r>
          <a:r>
            <a:rPr lang="en-US" b="0" i="0" dirty="0">
              <a:latin typeface="-apple-system"/>
            </a:rPr>
            <a:t> package has no control on installed components, can’t edit &amp; can’t upgrade.</a:t>
          </a:r>
          <a:endParaRPr lang="en-US" dirty="0">
            <a:latin typeface="-apple-system"/>
          </a:endParaRPr>
        </a:p>
      </dgm:t>
    </dgm:pt>
    <dgm:pt modelId="{38C5AC66-E7D5-4283-A520-D89C5347F2FA}" type="parTrans" cxnId="{0B00A4CF-4DBE-4513-93A9-A520DF43137A}">
      <dgm:prSet/>
      <dgm:spPr/>
      <dgm:t>
        <a:bodyPr/>
        <a:lstStyle/>
        <a:p>
          <a:endParaRPr lang="en-US"/>
        </a:p>
      </dgm:t>
    </dgm:pt>
    <dgm:pt modelId="{79030415-68F8-470F-B2B4-25EE39AB31C2}" type="sibTrans" cxnId="{0B00A4CF-4DBE-4513-93A9-A520DF43137A}">
      <dgm:prSet/>
      <dgm:spPr/>
      <dgm:t>
        <a:bodyPr/>
        <a:lstStyle/>
        <a:p>
          <a:endParaRPr lang="en-US"/>
        </a:p>
      </dgm:t>
    </dgm:pt>
    <dgm:pt modelId="{C7D8D43F-A474-4AA8-8F27-B6CFDABA8C09}">
      <dgm:prSet/>
      <dgm:spPr/>
      <dgm:t>
        <a:bodyPr/>
        <a:lstStyle/>
        <a:p>
          <a:r>
            <a:rPr lang="en-US" b="1" i="0" dirty="0">
              <a:latin typeface="-apple-system"/>
            </a:rPr>
            <a:t>Managed Package</a:t>
          </a:r>
          <a:br>
            <a:rPr lang="en-US" b="0" i="0" dirty="0">
              <a:latin typeface="-apple-system"/>
            </a:rPr>
          </a:br>
          <a:r>
            <a:rPr lang="en-US" b="0" i="0" dirty="0">
              <a:latin typeface="-apple-system"/>
            </a:rPr>
            <a:t>– Managed package is used to distribute and sell application to customers. By using the App exchange developers can sell and mange user baser based </a:t>
          </a:r>
          <a:r>
            <a:rPr lang="en-US" b="0" i="0" dirty="0" err="1">
              <a:latin typeface="-apple-system"/>
            </a:rPr>
            <a:t>licence</a:t>
          </a:r>
          <a:r>
            <a:rPr lang="en-US" b="0" i="0" dirty="0">
              <a:latin typeface="-apple-system"/>
            </a:rPr>
            <a:t> to the managed package application.</a:t>
          </a:r>
          <a:br>
            <a:rPr lang="en-US" b="0" i="0" dirty="0">
              <a:latin typeface="-apple-system"/>
            </a:rPr>
          </a:br>
          <a:r>
            <a:rPr lang="en-US" b="0" i="0" dirty="0">
              <a:latin typeface="-apple-system"/>
            </a:rPr>
            <a:t>– Managed packages are fully upgradable.</a:t>
          </a:r>
          <a:br>
            <a:rPr lang="en-US" b="0" i="0" dirty="0">
              <a:latin typeface="-apple-system"/>
            </a:rPr>
          </a:br>
          <a:r>
            <a:rPr lang="en-US" b="0" i="0" dirty="0">
              <a:latin typeface="-apple-system"/>
            </a:rPr>
            <a:t>– To ensure seamless upgrades, certain destructive changes, like removing objects or fields, can not be performed.</a:t>
          </a:r>
          <a:endParaRPr lang="en-US" dirty="0">
            <a:latin typeface="-apple-system"/>
          </a:endParaRPr>
        </a:p>
      </dgm:t>
    </dgm:pt>
    <dgm:pt modelId="{1BB776D3-44FB-4C29-8CE8-178445125FFB}" type="parTrans" cxnId="{A26A892F-48BE-4B64-9223-E7E9A7197111}">
      <dgm:prSet/>
      <dgm:spPr/>
      <dgm:t>
        <a:bodyPr/>
        <a:lstStyle/>
        <a:p>
          <a:endParaRPr lang="en-US"/>
        </a:p>
      </dgm:t>
    </dgm:pt>
    <dgm:pt modelId="{1FA49F0A-9BCD-4ADE-9B29-7E08BD48822E}" type="sibTrans" cxnId="{A26A892F-48BE-4B64-9223-E7E9A7197111}">
      <dgm:prSet/>
      <dgm:spPr/>
      <dgm:t>
        <a:bodyPr/>
        <a:lstStyle/>
        <a:p>
          <a:endParaRPr lang="en-US"/>
        </a:p>
      </dgm:t>
    </dgm:pt>
    <dgm:pt modelId="{5B5A5122-61A4-45C5-94B4-EBE5C634FD89}">
      <dgm:prSet/>
      <dgm:spPr/>
      <dgm:t>
        <a:bodyPr/>
        <a:lstStyle/>
        <a:p>
          <a:r>
            <a:rPr lang="en-US" b="1" i="0" dirty="0">
              <a:latin typeface="-apple-system"/>
            </a:rPr>
            <a:t>Unlocked Package</a:t>
          </a:r>
          <a:endParaRPr lang="en-US" dirty="0">
            <a:latin typeface="-apple-system"/>
          </a:endParaRPr>
        </a:p>
      </dgm:t>
    </dgm:pt>
    <dgm:pt modelId="{A46A4109-0B00-46B1-B62B-4C0430FF4755}" type="parTrans" cxnId="{459A100D-27DC-4E1B-8485-387163FA5A4F}">
      <dgm:prSet/>
      <dgm:spPr/>
      <dgm:t>
        <a:bodyPr/>
        <a:lstStyle/>
        <a:p>
          <a:endParaRPr lang="en-US"/>
        </a:p>
      </dgm:t>
    </dgm:pt>
    <dgm:pt modelId="{F589E96A-6745-4F2C-9429-5B5A431CEA1E}" type="sibTrans" cxnId="{459A100D-27DC-4E1B-8485-387163FA5A4F}">
      <dgm:prSet/>
      <dgm:spPr/>
      <dgm:t>
        <a:bodyPr/>
        <a:lstStyle/>
        <a:p>
          <a:endParaRPr lang="en-US"/>
        </a:p>
      </dgm:t>
    </dgm:pt>
    <dgm:pt modelId="{0188475A-29F1-45F2-8399-14130D72CFF1}" type="pres">
      <dgm:prSet presAssocID="{374C3E3C-D200-4D33-9BDC-19DC54BEE980}" presName="root" presStyleCnt="0">
        <dgm:presLayoutVars>
          <dgm:dir/>
          <dgm:resizeHandles val="exact"/>
        </dgm:presLayoutVars>
      </dgm:prSet>
      <dgm:spPr/>
    </dgm:pt>
    <dgm:pt modelId="{C9491FDB-7FAE-485D-BE16-DC6950A87B5C}" type="pres">
      <dgm:prSet presAssocID="{09E66188-6672-40CA-9519-9551947DE30A}" presName="compNode" presStyleCnt="0"/>
      <dgm:spPr/>
    </dgm:pt>
    <dgm:pt modelId="{808F6B77-283E-49B3-B01B-4C0544F23FED}" type="pres">
      <dgm:prSet presAssocID="{09E66188-6672-40CA-9519-9551947DE30A}" presName="bgRect" presStyleLbl="bgShp" presStyleIdx="0" presStyleCnt="3"/>
      <dgm:spPr/>
    </dgm:pt>
    <dgm:pt modelId="{54B6DDB3-C1AC-4258-AD8D-BEAABC890935}" type="pres">
      <dgm:prSet presAssocID="{09E66188-6672-40CA-9519-9551947DE30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716F052A-51A5-4ECB-993F-DF4658079609}" type="pres">
      <dgm:prSet presAssocID="{09E66188-6672-40CA-9519-9551947DE30A}" presName="spaceRect" presStyleCnt="0"/>
      <dgm:spPr/>
    </dgm:pt>
    <dgm:pt modelId="{7EB121DC-E44C-4C63-80EC-458E670DF01B}" type="pres">
      <dgm:prSet presAssocID="{09E66188-6672-40CA-9519-9551947DE30A}" presName="parTx" presStyleLbl="revTx" presStyleIdx="0" presStyleCnt="3">
        <dgm:presLayoutVars>
          <dgm:chMax val="0"/>
          <dgm:chPref val="0"/>
        </dgm:presLayoutVars>
      </dgm:prSet>
      <dgm:spPr/>
    </dgm:pt>
    <dgm:pt modelId="{CD3E1B3B-91BA-43A0-B791-09AE3727543F}" type="pres">
      <dgm:prSet presAssocID="{79030415-68F8-470F-B2B4-25EE39AB31C2}" presName="sibTrans" presStyleCnt="0"/>
      <dgm:spPr/>
    </dgm:pt>
    <dgm:pt modelId="{493BF154-107A-4083-95E3-D40A6B85FBE5}" type="pres">
      <dgm:prSet presAssocID="{C7D8D43F-A474-4AA8-8F27-B6CFDABA8C09}" presName="compNode" presStyleCnt="0"/>
      <dgm:spPr/>
    </dgm:pt>
    <dgm:pt modelId="{29BA9719-C594-4345-94A7-BD3C37108F59}" type="pres">
      <dgm:prSet presAssocID="{C7D8D43F-A474-4AA8-8F27-B6CFDABA8C09}" presName="bgRect" presStyleLbl="bgShp" presStyleIdx="1" presStyleCnt="3"/>
      <dgm:spPr/>
    </dgm:pt>
    <dgm:pt modelId="{97605019-70BE-4D12-B096-74691C349156}" type="pres">
      <dgm:prSet presAssocID="{C7D8D43F-A474-4AA8-8F27-B6CFDABA8C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B0425A6-2308-4B7A-8854-D4A7F524079C}" type="pres">
      <dgm:prSet presAssocID="{C7D8D43F-A474-4AA8-8F27-B6CFDABA8C09}" presName="spaceRect" presStyleCnt="0"/>
      <dgm:spPr/>
    </dgm:pt>
    <dgm:pt modelId="{E6B826D5-4DC2-4996-B079-B8AD4AD1C9A2}" type="pres">
      <dgm:prSet presAssocID="{C7D8D43F-A474-4AA8-8F27-B6CFDABA8C09}" presName="parTx" presStyleLbl="revTx" presStyleIdx="1" presStyleCnt="3">
        <dgm:presLayoutVars>
          <dgm:chMax val="0"/>
          <dgm:chPref val="0"/>
        </dgm:presLayoutVars>
      </dgm:prSet>
      <dgm:spPr/>
    </dgm:pt>
    <dgm:pt modelId="{3CA41582-0F0C-49BE-A40D-63B98486F428}" type="pres">
      <dgm:prSet presAssocID="{1FA49F0A-9BCD-4ADE-9B29-7E08BD48822E}" presName="sibTrans" presStyleCnt="0"/>
      <dgm:spPr/>
    </dgm:pt>
    <dgm:pt modelId="{B6BC683F-7E2E-48CE-A9D7-473FB27FB583}" type="pres">
      <dgm:prSet presAssocID="{5B5A5122-61A4-45C5-94B4-EBE5C634FD89}" presName="compNode" presStyleCnt="0"/>
      <dgm:spPr/>
    </dgm:pt>
    <dgm:pt modelId="{B03D7F36-F230-4D4D-9A72-243FFCF37607}" type="pres">
      <dgm:prSet presAssocID="{5B5A5122-61A4-45C5-94B4-EBE5C634FD89}" presName="bgRect" presStyleLbl="bgShp" presStyleIdx="2" presStyleCnt="3"/>
      <dgm:spPr/>
    </dgm:pt>
    <dgm:pt modelId="{44956A02-6AC7-457C-8944-245080CC0565}" type="pres">
      <dgm:prSet presAssocID="{5B5A5122-61A4-45C5-94B4-EBE5C634FD8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5AA3CC0F-9971-4B07-AA7B-8943C06019C7}" type="pres">
      <dgm:prSet presAssocID="{5B5A5122-61A4-45C5-94B4-EBE5C634FD89}" presName="spaceRect" presStyleCnt="0"/>
      <dgm:spPr/>
    </dgm:pt>
    <dgm:pt modelId="{87C2A10D-5F87-40B7-9877-0FC7EA93E4B9}" type="pres">
      <dgm:prSet presAssocID="{5B5A5122-61A4-45C5-94B4-EBE5C634FD89}" presName="parTx" presStyleLbl="revTx" presStyleIdx="2" presStyleCnt="3">
        <dgm:presLayoutVars>
          <dgm:chMax val="0"/>
          <dgm:chPref val="0"/>
        </dgm:presLayoutVars>
      </dgm:prSet>
      <dgm:spPr/>
    </dgm:pt>
  </dgm:ptLst>
  <dgm:cxnLst>
    <dgm:cxn modelId="{459A100D-27DC-4E1B-8485-387163FA5A4F}" srcId="{374C3E3C-D200-4D33-9BDC-19DC54BEE980}" destId="{5B5A5122-61A4-45C5-94B4-EBE5C634FD89}" srcOrd="2" destOrd="0" parTransId="{A46A4109-0B00-46B1-B62B-4C0430FF4755}" sibTransId="{F589E96A-6745-4F2C-9429-5B5A431CEA1E}"/>
    <dgm:cxn modelId="{A26A892F-48BE-4B64-9223-E7E9A7197111}" srcId="{374C3E3C-D200-4D33-9BDC-19DC54BEE980}" destId="{C7D8D43F-A474-4AA8-8F27-B6CFDABA8C09}" srcOrd="1" destOrd="0" parTransId="{1BB776D3-44FB-4C29-8CE8-178445125FFB}" sibTransId="{1FA49F0A-9BCD-4ADE-9B29-7E08BD48822E}"/>
    <dgm:cxn modelId="{2B64646E-A63B-4CD7-ADC5-5B454FB9F9DA}" type="presOf" srcId="{09E66188-6672-40CA-9519-9551947DE30A}" destId="{7EB121DC-E44C-4C63-80EC-458E670DF01B}" srcOrd="0" destOrd="0" presId="urn:microsoft.com/office/officeart/2018/2/layout/IconVerticalSolidList"/>
    <dgm:cxn modelId="{24BB1BA2-1C94-48FD-A9D4-237F6E224F2A}" type="presOf" srcId="{C7D8D43F-A474-4AA8-8F27-B6CFDABA8C09}" destId="{E6B826D5-4DC2-4996-B079-B8AD4AD1C9A2}" srcOrd="0" destOrd="0" presId="urn:microsoft.com/office/officeart/2018/2/layout/IconVerticalSolidList"/>
    <dgm:cxn modelId="{0B00A4CF-4DBE-4513-93A9-A520DF43137A}" srcId="{374C3E3C-D200-4D33-9BDC-19DC54BEE980}" destId="{09E66188-6672-40CA-9519-9551947DE30A}" srcOrd="0" destOrd="0" parTransId="{38C5AC66-E7D5-4283-A520-D89C5347F2FA}" sibTransId="{79030415-68F8-470F-B2B4-25EE39AB31C2}"/>
    <dgm:cxn modelId="{143643EF-B590-4A65-A5B8-8812756D9205}" type="presOf" srcId="{5B5A5122-61A4-45C5-94B4-EBE5C634FD89}" destId="{87C2A10D-5F87-40B7-9877-0FC7EA93E4B9}" srcOrd="0" destOrd="0" presId="urn:microsoft.com/office/officeart/2018/2/layout/IconVerticalSolidList"/>
    <dgm:cxn modelId="{009D7BFC-C64E-4C60-8C20-AAD9E9E4091A}" type="presOf" srcId="{374C3E3C-D200-4D33-9BDC-19DC54BEE980}" destId="{0188475A-29F1-45F2-8399-14130D72CFF1}" srcOrd="0" destOrd="0" presId="urn:microsoft.com/office/officeart/2018/2/layout/IconVerticalSolidList"/>
    <dgm:cxn modelId="{59C6C84B-683D-444A-8586-E4E8D2D5ADB9}" type="presParOf" srcId="{0188475A-29F1-45F2-8399-14130D72CFF1}" destId="{C9491FDB-7FAE-485D-BE16-DC6950A87B5C}" srcOrd="0" destOrd="0" presId="urn:microsoft.com/office/officeart/2018/2/layout/IconVerticalSolidList"/>
    <dgm:cxn modelId="{F6DE71BF-641C-4B00-AC33-F3197AA6C264}" type="presParOf" srcId="{C9491FDB-7FAE-485D-BE16-DC6950A87B5C}" destId="{808F6B77-283E-49B3-B01B-4C0544F23FED}" srcOrd="0" destOrd="0" presId="urn:microsoft.com/office/officeart/2018/2/layout/IconVerticalSolidList"/>
    <dgm:cxn modelId="{47924434-912F-4953-95BE-4945EAEEC3AE}" type="presParOf" srcId="{C9491FDB-7FAE-485D-BE16-DC6950A87B5C}" destId="{54B6DDB3-C1AC-4258-AD8D-BEAABC890935}" srcOrd="1" destOrd="0" presId="urn:microsoft.com/office/officeart/2018/2/layout/IconVerticalSolidList"/>
    <dgm:cxn modelId="{E21198E5-7D48-4AE5-B65E-C36128DDBE59}" type="presParOf" srcId="{C9491FDB-7FAE-485D-BE16-DC6950A87B5C}" destId="{716F052A-51A5-4ECB-993F-DF4658079609}" srcOrd="2" destOrd="0" presId="urn:microsoft.com/office/officeart/2018/2/layout/IconVerticalSolidList"/>
    <dgm:cxn modelId="{B555FEA1-5E49-4941-8B29-867DA1E69CE9}" type="presParOf" srcId="{C9491FDB-7FAE-485D-BE16-DC6950A87B5C}" destId="{7EB121DC-E44C-4C63-80EC-458E670DF01B}" srcOrd="3" destOrd="0" presId="urn:microsoft.com/office/officeart/2018/2/layout/IconVerticalSolidList"/>
    <dgm:cxn modelId="{EDAAB4DD-599F-4D04-9110-EB65252B9A26}" type="presParOf" srcId="{0188475A-29F1-45F2-8399-14130D72CFF1}" destId="{CD3E1B3B-91BA-43A0-B791-09AE3727543F}" srcOrd="1" destOrd="0" presId="urn:microsoft.com/office/officeart/2018/2/layout/IconVerticalSolidList"/>
    <dgm:cxn modelId="{A9DEC0FF-525D-4B44-AE76-82395CA374C0}" type="presParOf" srcId="{0188475A-29F1-45F2-8399-14130D72CFF1}" destId="{493BF154-107A-4083-95E3-D40A6B85FBE5}" srcOrd="2" destOrd="0" presId="urn:microsoft.com/office/officeart/2018/2/layout/IconVerticalSolidList"/>
    <dgm:cxn modelId="{F3D4662E-A111-41D5-9227-34EB9BEA7506}" type="presParOf" srcId="{493BF154-107A-4083-95E3-D40A6B85FBE5}" destId="{29BA9719-C594-4345-94A7-BD3C37108F59}" srcOrd="0" destOrd="0" presId="urn:microsoft.com/office/officeart/2018/2/layout/IconVerticalSolidList"/>
    <dgm:cxn modelId="{E759EB7E-7251-4E6C-BD82-D0845F2A6B97}" type="presParOf" srcId="{493BF154-107A-4083-95E3-D40A6B85FBE5}" destId="{97605019-70BE-4D12-B096-74691C349156}" srcOrd="1" destOrd="0" presId="urn:microsoft.com/office/officeart/2018/2/layout/IconVerticalSolidList"/>
    <dgm:cxn modelId="{5B062EF4-7E7E-4A3B-92A6-12897CD72B4B}" type="presParOf" srcId="{493BF154-107A-4083-95E3-D40A6B85FBE5}" destId="{7B0425A6-2308-4B7A-8854-D4A7F524079C}" srcOrd="2" destOrd="0" presId="urn:microsoft.com/office/officeart/2018/2/layout/IconVerticalSolidList"/>
    <dgm:cxn modelId="{4EAD1FEE-788D-4A85-BDF8-4868E2A20BE4}" type="presParOf" srcId="{493BF154-107A-4083-95E3-D40A6B85FBE5}" destId="{E6B826D5-4DC2-4996-B079-B8AD4AD1C9A2}" srcOrd="3" destOrd="0" presId="urn:microsoft.com/office/officeart/2018/2/layout/IconVerticalSolidList"/>
    <dgm:cxn modelId="{25847DD5-03E0-4526-9697-40ED02B5FB5B}" type="presParOf" srcId="{0188475A-29F1-45F2-8399-14130D72CFF1}" destId="{3CA41582-0F0C-49BE-A40D-63B98486F428}" srcOrd="3" destOrd="0" presId="urn:microsoft.com/office/officeart/2018/2/layout/IconVerticalSolidList"/>
    <dgm:cxn modelId="{3EDE9FF1-FD75-4223-813E-253869829204}" type="presParOf" srcId="{0188475A-29F1-45F2-8399-14130D72CFF1}" destId="{B6BC683F-7E2E-48CE-A9D7-473FB27FB583}" srcOrd="4" destOrd="0" presId="urn:microsoft.com/office/officeart/2018/2/layout/IconVerticalSolidList"/>
    <dgm:cxn modelId="{57616D20-CFE1-4102-ADED-7F9DD5690209}" type="presParOf" srcId="{B6BC683F-7E2E-48CE-A9D7-473FB27FB583}" destId="{B03D7F36-F230-4D4D-9A72-243FFCF37607}" srcOrd="0" destOrd="0" presId="urn:microsoft.com/office/officeart/2018/2/layout/IconVerticalSolidList"/>
    <dgm:cxn modelId="{D8CC8D69-C3CC-4E70-ADF8-14BC92977E7D}" type="presParOf" srcId="{B6BC683F-7E2E-48CE-A9D7-473FB27FB583}" destId="{44956A02-6AC7-457C-8944-245080CC0565}" srcOrd="1" destOrd="0" presId="urn:microsoft.com/office/officeart/2018/2/layout/IconVerticalSolidList"/>
    <dgm:cxn modelId="{5452C9F3-CC6E-41CC-A103-829AD6635507}" type="presParOf" srcId="{B6BC683F-7E2E-48CE-A9D7-473FB27FB583}" destId="{5AA3CC0F-9971-4B07-AA7B-8943C06019C7}" srcOrd="2" destOrd="0" presId="urn:microsoft.com/office/officeart/2018/2/layout/IconVerticalSolidList"/>
    <dgm:cxn modelId="{A6E74F80-2F34-4490-846F-5E95CE965614}" type="presParOf" srcId="{B6BC683F-7E2E-48CE-A9D7-473FB27FB583}" destId="{87C2A10D-5F87-40B7-9877-0FC7EA93E4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8F6B77-283E-49B3-B01B-4C0544F23FED}">
      <dsp:nvSpPr>
        <dsp:cNvPr id="0" name=""/>
        <dsp:cNvSpPr/>
      </dsp:nvSpPr>
      <dsp:spPr>
        <a:xfrm>
          <a:off x="0" y="531"/>
          <a:ext cx="10515600" cy="124293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B6DDB3-C1AC-4258-AD8D-BEAABC890935}">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B121DC-E44C-4C63-80EC-458E670DF01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90000"/>
            </a:lnSpc>
            <a:spcBef>
              <a:spcPct val="0"/>
            </a:spcBef>
            <a:spcAft>
              <a:spcPct val="35000"/>
            </a:spcAft>
            <a:buNone/>
          </a:pPr>
          <a:r>
            <a:rPr lang="en-US" sz="1400" b="1" i="0" kern="1200" dirty="0" err="1">
              <a:latin typeface="-apple-system"/>
            </a:rPr>
            <a:t>UnManaged</a:t>
          </a:r>
          <a:r>
            <a:rPr lang="en-US" sz="1400" b="1" i="0" kern="1200" dirty="0">
              <a:latin typeface="-apple-system"/>
            </a:rPr>
            <a:t> Package</a:t>
          </a:r>
          <a:br>
            <a:rPr lang="en-US" sz="1400" b="0" i="0" kern="1200" dirty="0">
              <a:latin typeface="-apple-system"/>
            </a:rPr>
          </a:br>
          <a:r>
            <a:rPr lang="en-US" sz="1400" b="0" i="0" kern="1200" dirty="0">
              <a:latin typeface="-apple-system"/>
            </a:rPr>
            <a:t>– Unmanaged package is used to distribute open source applications to provide developers with </a:t>
          </a:r>
          <a:r>
            <a:rPr lang="en-US" sz="1400" b="0" i="0" kern="1200" dirty="0" err="1">
              <a:latin typeface="-apple-system"/>
            </a:rPr>
            <a:t>with</a:t>
          </a:r>
          <a:r>
            <a:rPr lang="en-US" sz="1400" b="0" i="0" kern="1200" dirty="0">
              <a:latin typeface="-apple-system"/>
            </a:rPr>
            <a:t> basic functionality.</a:t>
          </a:r>
          <a:br>
            <a:rPr lang="en-US" sz="1400" b="0" i="0" kern="1200" dirty="0">
              <a:latin typeface="-apple-system"/>
            </a:rPr>
          </a:br>
          <a:r>
            <a:rPr lang="en-US" sz="1400" b="0" i="0" kern="1200" dirty="0">
              <a:latin typeface="-apple-system"/>
            </a:rPr>
            <a:t>– We can edit </a:t>
          </a:r>
          <a:r>
            <a:rPr lang="en-US" sz="1400" b="0" i="0" kern="1200" dirty="0" err="1">
              <a:latin typeface="-apple-system"/>
            </a:rPr>
            <a:t>unmanged</a:t>
          </a:r>
          <a:r>
            <a:rPr lang="en-US" sz="1400" b="0" i="0" kern="1200" dirty="0">
              <a:latin typeface="-apple-system"/>
            </a:rPr>
            <a:t> package components after installing the unmanaged package in a salesforce organization.</a:t>
          </a:r>
          <a:br>
            <a:rPr lang="en-US" sz="1400" b="0" i="0" kern="1200" dirty="0">
              <a:latin typeface="-apple-system"/>
            </a:rPr>
          </a:br>
          <a:r>
            <a:rPr lang="en-US" sz="1400" b="0" i="0" kern="1200" dirty="0">
              <a:latin typeface="-apple-system"/>
            </a:rPr>
            <a:t>– The developer who created </a:t>
          </a:r>
          <a:r>
            <a:rPr lang="en-US" sz="1400" b="0" i="0" kern="1200" dirty="0" err="1">
              <a:latin typeface="-apple-system"/>
            </a:rPr>
            <a:t>unmanged</a:t>
          </a:r>
          <a:r>
            <a:rPr lang="en-US" sz="1400" b="0" i="0" kern="1200" dirty="0">
              <a:latin typeface="-apple-system"/>
            </a:rPr>
            <a:t> package has no control on installed components, can’t edit &amp; can’t upgrade.</a:t>
          </a:r>
          <a:endParaRPr lang="en-US" sz="1400" kern="1200" dirty="0">
            <a:latin typeface="-apple-system"/>
          </a:endParaRPr>
        </a:p>
      </dsp:txBody>
      <dsp:txXfrm>
        <a:off x="1435590" y="531"/>
        <a:ext cx="9080009" cy="1242935"/>
      </dsp:txXfrm>
    </dsp:sp>
    <dsp:sp modelId="{29BA9719-C594-4345-94A7-BD3C37108F59}">
      <dsp:nvSpPr>
        <dsp:cNvPr id="0" name=""/>
        <dsp:cNvSpPr/>
      </dsp:nvSpPr>
      <dsp:spPr>
        <a:xfrm>
          <a:off x="0" y="1554201"/>
          <a:ext cx="10515600" cy="1242935"/>
        </a:xfrm>
        <a:prstGeom prst="roundRect">
          <a:avLst>
            <a:gd name="adj" fmla="val 1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dsp:style>
    </dsp:sp>
    <dsp:sp modelId="{97605019-70BE-4D12-B096-74691C34915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B826D5-4DC2-4996-B079-B8AD4AD1C9A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90000"/>
            </a:lnSpc>
            <a:spcBef>
              <a:spcPct val="0"/>
            </a:spcBef>
            <a:spcAft>
              <a:spcPct val="35000"/>
            </a:spcAft>
            <a:buNone/>
          </a:pPr>
          <a:r>
            <a:rPr lang="en-US" sz="1400" b="1" i="0" kern="1200" dirty="0">
              <a:latin typeface="-apple-system"/>
            </a:rPr>
            <a:t>Managed Package</a:t>
          </a:r>
          <a:br>
            <a:rPr lang="en-US" sz="1400" b="0" i="0" kern="1200" dirty="0">
              <a:latin typeface="-apple-system"/>
            </a:rPr>
          </a:br>
          <a:r>
            <a:rPr lang="en-US" sz="1400" b="0" i="0" kern="1200" dirty="0">
              <a:latin typeface="-apple-system"/>
            </a:rPr>
            <a:t>– Managed package is used to distribute and sell application to customers. By using the App exchange developers can sell and mange user baser based </a:t>
          </a:r>
          <a:r>
            <a:rPr lang="en-US" sz="1400" b="0" i="0" kern="1200" dirty="0" err="1">
              <a:latin typeface="-apple-system"/>
            </a:rPr>
            <a:t>licence</a:t>
          </a:r>
          <a:r>
            <a:rPr lang="en-US" sz="1400" b="0" i="0" kern="1200" dirty="0">
              <a:latin typeface="-apple-system"/>
            </a:rPr>
            <a:t> to the managed package application.</a:t>
          </a:r>
          <a:br>
            <a:rPr lang="en-US" sz="1400" b="0" i="0" kern="1200" dirty="0">
              <a:latin typeface="-apple-system"/>
            </a:rPr>
          </a:br>
          <a:r>
            <a:rPr lang="en-US" sz="1400" b="0" i="0" kern="1200" dirty="0">
              <a:latin typeface="-apple-system"/>
            </a:rPr>
            <a:t>– Managed packages are fully upgradable.</a:t>
          </a:r>
          <a:br>
            <a:rPr lang="en-US" sz="1400" b="0" i="0" kern="1200" dirty="0">
              <a:latin typeface="-apple-system"/>
            </a:rPr>
          </a:br>
          <a:r>
            <a:rPr lang="en-US" sz="1400" b="0" i="0" kern="1200" dirty="0">
              <a:latin typeface="-apple-system"/>
            </a:rPr>
            <a:t>– To ensure seamless upgrades, certain destructive changes, like removing objects or fields, can not be performed.</a:t>
          </a:r>
          <a:endParaRPr lang="en-US" sz="1400" kern="1200" dirty="0">
            <a:latin typeface="-apple-system"/>
          </a:endParaRPr>
        </a:p>
      </dsp:txBody>
      <dsp:txXfrm>
        <a:off x="1435590" y="1554201"/>
        <a:ext cx="9080009" cy="1242935"/>
      </dsp:txXfrm>
    </dsp:sp>
    <dsp:sp modelId="{B03D7F36-F230-4D4D-9A72-243FFCF37607}">
      <dsp:nvSpPr>
        <dsp:cNvPr id="0" name=""/>
        <dsp:cNvSpPr/>
      </dsp:nvSpPr>
      <dsp:spPr>
        <a:xfrm>
          <a:off x="0" y="3107870"/>
          <a:ext cx="10515600" cy="1242935"/>
        </a:xfrm>
        <a:prstGeom prst="roundRect">
          <a:avLst>
            <a:gd name="adj" fmla="val 1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44956A02-6AC7-457C-8944-245080CC056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C2A10D-5F87-40B7-9877-0FC7EA93E4B9}">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90000"/>
            </a:lnSpc>
            <a:spcBef>
              <a:spcPct val="0"/>
            </a:spcBef>
            <a:spcAft>
              <a:spcPct val="35000"/>
            </a:spcAft>
            <a:buNone/>
          </a:pPr>
          <a:r>
            <a:rPr lang="en-US" sz="1400" b="1" i="0" kern="1200" dirty="0">
              <a:latin typeface="-apple-system"/>
            </a:rPr>
            <a:t>Unlocked Package</a:t>
          </a:r>
          <a:endParaRPr lang="en-US" sz="1400" kern="1200" dirty="0">
            <a:latin typeface="-apple-system"/>
          </a:endParaRP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423E1-5D76-3411-F9F3-0377F84E47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213926-8061-9D1C-E691-41FAEE2405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1BF856-B076-FBA4-F5BE-CA94713FB265}"/>
              </a:ext>
            </a:extLst>
          </p:cNvPr>
          <p:cNvSpPr>
            <a:spLocks noGrp="1"/>
          </p:cNvSpPr>
          <p:nvPr>
            <p:ph type="dt" sz="half" idx="10"/>
          </p:nvPr>
        </p:nvSpPr>
        <p:spPr/>
        <p:txBody>
          <a:bodyPr/>
          <a:lstStyle/>
          <a:p>
            <a:fld id="{637AFA9F-915A-45C1-93DB-0E2C8AD6C961}" type="datetimeFigureOut">
              <a:rPr lang="en-IN" smtClean="0"/>
              <a:t>26-05-2023</a:t>
            </a:fld>
            <a:endParaRPr lang="en-IN"/>
          </a:p>
        </p:txBody>
      </p:sp>
      <p:sp>
        <p:nvSpPr>
          <p:cNvPr id="5" name="Footer Placeholder 4">
            <a:extLst>
              <a:ext uri="{FF2B5EF4-FFF2-40B4-BE49-F238E27FC236}">
                <a16:creationId xmlns:a16="http://schemas.microsoft.com/office/drawing/2014/main" id="{43346519-17AF-4138-2AE5-2805537898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9C59F7-8515-957C-CAC5-A6BC6D24D9E2}"/>
              </a:ext>
            </a:extLst>
          </p:cNvPr>
          <p:cNvSpPr>
            <a:spLocks noGrp="1"/>
          </p:cNvSpPr>
          <p:nvPr>
            <p:ph type="sldNum" sz="quarter" idx="12"/>
          </p:nvPr>
        </p:nvSpPr>
        <p:spPr/>
        <p:txBody>
          <a:bodyPr/>
          <a:lstStyle/>
          <a:p>
            <a:fld id="{994FEFD7-3E21-4B54-BF5D-258F6353291C}" type="slidenum">
              <a:rPr lang="en-IN" smtClean="0"/>
              <a:t>‹#›</a:t>
            </a:fld>
            <a:endParaRPr lang="en-IN"/>
          </a:p>
        </p:txBody>
      </p:sp>
    </p:spTree>
    <p:extLst>
      <p:ext uri="{BB962C8B-B14F-4D97-AF65-F5344CB8AC3E}">
        <p14:creationId xmlns:p14="http://schemas.microsoft.com/office/powerpoint/2010/main" val="770335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04927-45AA-097E-0A3F-214838F07A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BB3845-5D24-5B87-1A69-DF04B588BD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A1732C-93A5-18C9-E240-A0050D493CFF}"/>
              </a:ext>
            </a:extLst>
          </p:cNvPr>
          <p:cNvSpPr>
            <a:spLocks noGrp="1"/>
          </p:cNvSpPr>
          <p:nvPr>
            <p:ph type="dt" sz="half" idx="10"/>
          </p:nvPr>
        </p:nvSpPr>
        <p:spPr/>
        <p:txBody>
          <a:bodyPr/>
          <a:lstStyle/>
          <a:p>
            <a:fld id="{637AFA9F-915A-45C1-93DB-0E2C8AD6C961}" type="datetimeFigureOut">
              <a:rPr lang="en-IN" smtClean="0"/>
              <a:t>26-05-2023</a:t>
            </a:fld>
            <a:endParaRPr lang="en-IN"/>
          </a:p>
        </p:txBody>
      </p:sp>
      <p:sp>
        <p:nvSpPr>
          <p:cNvPr id="5" name="Footer Placeholder 4">
            <a:extLst>
              <a:ext uri="{FF2B5EF4-FFF2-40B4-BE49-F238E27FC236}">
                <a16:creationId xmlns:a16="http://schemas.microsoft.com/office/drawing/2014/main" id="{9A881A30-6017-A11D-E446-AED1D5FC14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04431A-E6BC-75A3-CC0F-01949CBAE856}"/>
              </a:ext>
            </a:extLst>
          </p:cNvPr>
          <p:cNvSpPr>
            <a:spLocks noGrp="1"/>
          </p:cNvSpPr>
          <p:nvPr>
            <p:ph type="sldNum" sz="quarter" idx="12"/>
          </p:nvPr>
        </p:nvSpPr>
        <p:spPr/>
        <p:txBody>
          <a:bodyPr/>
          <a:lstStyle/>
          <a:p>
            <a:fld id="{994FEFD7-3E21-4B54-BF5D-258F6353291C}" type="slidenum">
              <a:rPr lang="en-IN" smtClean="0"/>
              <a:t>‹#›</a:t>
            </a:fld>
            <a:endParaRPr lang="en-IN"/>
          </a:p>
        </p:txBody>
      </p:sp>
    </p:spTree>
    <p:extLst>
      <p:ext uri="{BB962C8B-B14F-4D97-AF65-F5344CB8AC3E}">
        <p14:creationId xmlns:p14="http://schemas.microsoft.com/office/powerpoint/2010/main" val="1672612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D572BF-53FE-51AB-7156-5A7B7B63B1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94243E-29D5-7920-B9B0-1C4C58AAAC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3FF64A-97B0-6949-2DC8-69665B12AF84}"/>
              </a:ext>
            </a:extLst>
          </p:cNvPr>
          <p:cNvSpPr>
            <a:spLocks noGrp="1"/>
          </p:cNvSpPr>
          <p:nvPr>
            <p:ph type="dt" sz="half" idx="10"/>
          </p:nvPr>
        </p:nvSpPr>
        <p:spPr/>
        <p:txBody>
          <a:bodyPr/>
          <a:lstStyle/>
          <a:p>
            <a:fld id="{637AFA9F-915A-45C1-93DB-0E2C8AD6C961}" type="datetimeFigureOut">
              <a:rPr lang="en-IN" smtClean="0"/>
              <a:t>26-05-2023</a:t>
            </a:fld>
            <a:endParaRPr lang="en-IN"/>
          </a:p>
        </p:txBody>
      </p:sp>
      <p:sp>
        <p:nvSpPr>
          <p:cNvPr id="5" name="Footer Placeholder 4">
            <a:extLst>
              <a:ext uri="{FF2B5EF4-FFF2-40B4-BE49-F238E27FC236}">
                <a16:creationId xmlns:a16="http://schemas.microsoft.com/office/drawing/2014/main" id="{FF4A41E4-4D3B-F98C-9819-F07647BC6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0E2ED4-B13E-2646-D4C2-DA2D7A51883F}"/>
              </a:ext>
            </a:extLst>
          </p:cNvPr>
          <p:cNvSpPr>
            <a:spLocks noGrp="1"/>
          </p:cNvSpPr>
          <p:nvPr>
            <p:ph type="sldNum" sz="quarter" idx="12"/>
          </p:nvPr>
        </p:nvSpPr>
        <p:spPr/>
        <p:txBody>
          <a:bodyPr/>
          <a:lstStyle/>
          <a:p>
            <a:fld id="{994FEFD7-3E21-4B54-BF5D-258F6353291C}" type="slidenum">
              <a:rPr lang="en-IN" smtClean="0"/>
              <a:t>‹#›</a:t>
            </a:fld>
            <a:endParaRPr lang="en-IN"/>
          </a:p>
        </p:txBody>
      </p:sp>
    </p:spTree>
    <p:extLst>
      <p:ext uri="{BB962C8B-B14F-4D97-AF65-F5344CB8AC3E}">
        <p14:creationId xmlns:p14="http://schemas.microsoft.com/office/powerpoint/2010/main" val="19015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74A03-FFB3-D32E-3C27-0DC3E7CE1C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711F32-EC9E-3DD1-1887-C898881361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DEF224-926C-115A-D94A-66EC32455E8A}"/>
              </a:ext>
            </a:extLst>
          </p:cNvPr>
          <p:cNvSpPr>
            <a:spLocks noGrp="1"/>
          </p:cNvSpPr>
          <p:nvPr>
            <p:ph type="dt" sz="half" idx="10"/>
          </p:nvPr>
        </p:nvSpPr>
        <p:spPr/>
        <p:txBody>
          <a:bodyPr/>
          <a:lstStyle/>
          <a:p>
            <a:fld id="{637AFA9F-915A-45C1-93DB-0E2C8AD6C961}" type="datetimeFigureOut">
              <a:rPr lang="en-IN" smtClean="0"/>
              <a:t>26-05-2023</a:t>
            </a:fld>
            <a:endParaRPr lang="en-IN"/>
          </a:p>
        </p:txBody>
      </p:sp>
      <p:sp>
        <p:nvSpPr>
          <p:cNvPr id="5" name="Footer Placeholder 4">
            <a:extLst>
              <a:ext uri="{FF2B5EF4-FFF2-40B4-BE49-F238E27FC236}">
                <a16:creationId xmlns:a16="http://schemas.microsoft.com/office/drawing/2014/main" id="{C595F527-316D-EAB8-220A-D625D29E52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F5E45B-5D66-3285-97AC-9E5F3D23AD98}"/>
              </a:ext>
            </a:extLst>
          </p:cNvPr>
          <p:cNvSpPr>
            <a:spLocks noGrp="1"/>
          </p:cNvSpPr>
          <p:nvPr>
            <p:ph type="sldNum" sz="quarter" idx="12"/>
          </p:nvPr>
        </p:nvSpPr>
        <p:spPr/>
        <p:txBody>
          <a:bodyPr/>
          <a:lstStyle/>
          <a:p>
            <a:fld id="{994FEFD7-3E21-4B54-BF5D-258F6353291C}" type="slidenum">
              <a:rPr lang="en-IN" smtClean="0"/>
              <a:t>‹#›</a:t>
            </a:fld>
            <a:endParaRPr lang="en-IN"/>
          </a:p>
        </p:txBody>
      </p:sp>
    </p:spTree>
    <p:extLst>
      <p:ext uri="{BB962C8B-B14F-4D97-AF65-F5344CB8AC3E}">
        <p14:creationId xmlns:p14="http://schemas.microsoft.com/office/powerpoint/2010/main" val="361181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4E03-B99B-1C44-CA9B-880127115C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4F7F476-E8E4-A582-B066-F9DF6C9854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7C08F3-D344-9125-67D8-26028AF3C878}"/>
              </a:ext>
            </a:extLst>
          </p:cNvPr>
          <p:cNvSpPr>
            <a:spLocks noGrp="1"/>
          </p:cNvSpPr>
          <p:nvPr>
            <p:ph type="dt" sz="half" idx="10"/>
          </p:nvPr>
        </p:nvSpPr>
        <p:spPr/>
        <p:txBody>
          <a:bodyPr/>
          <a:lstStyle/>
          <a:p>
            <a:fld id="{637AFA9F-915A-45C1-93DB-0E2C8AD6C961}" type="datetimeFigureOut">
              <a:rPr lang="en-IN" smtClean="0"/>
              <a:t>26-05-2023</a:t>
            </a:fld>
            <a:endParaRPr lang="en-IN"/>
          </a:p>
        </p:txBody>
      </p:sp>
      <p:sp>
        <p:nvSpPr>
          <p:cNvPr id="5" name="Footer Placeholder 4">
            <a:extLst>
              <a:ext uri="{FF2B5EF4-FFF2-40B4-BE49-F238E27FC236}">
                <a16:creationId xmlns:a16="http://schemas.microsoft.com/office/drawing/2014/main" id="{0D17CC33-8DD1-F1D0-E210-5B657A139C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635FFC-0DF9-11D6-77EC-E34F9F7D88E8}"/>
              </a:ext>
            </a:extLst>
          </p:cNvPr>
          <p:cNvSpPr>
            <a:spLocks noGrp="1"/>
          </p:cNvSpPr>
          <p:nvPr>
            <p:ph type="sldNum" sz="quarter" idx="12"/>
          </p:nvPr>
        </p:nvSpPr>
        <p:spPr/>
        <p:txBody>
          <a:bodyPr/>
          <a:lstStyle/>
          <a:p>
            <a:fld id="{994FEFD7-3E21-4B54-BF5D-258F6353291C}" type="slidenum">
              <a:rPr lang="en-IN" smtClean="0"/>
              <a:t>‹#›</a:t>
            </a:fld>
            <a:endParaRPr lang="en-IN"/>
          </a:p>
        </p:txBody>
      </p:sp>
    </p:spTree>
    <p:extLst>
      <p:ext uri="{BB962C8B-B14F-4D97-AF65-F5344CB8AC3E}">
        <p14:creationId xmlns:p14="http://schemas.microsoft.com/office/powerpoint/2010/main" val="1591580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90AA6-7507-1BCB-BE71-2773584313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E77FD2-7875-2D56-CF08-D9D3848AC9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25900B-95AC-8369-3E90-79916203B0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004839-7F46-667D-6549-09E6265EDCFA}"/>
              </a:ext>
            </a:extLst>
          </p:cNvPr>
          <p:cNvSpPr>
            <a:spLocks noGrp="1"/>
          </p:cNvSpPr>
          <p:nvPr>
            <p:ph type="dt" sz="half" idx="10"/>
          </p:nvPr>
        </p:nvSpPr>
        <p:spPr/>
        <p:txBody>
          <a:bodyPr/>
          <a:lstStyle/>
          <a:p>
            <a:fld id="{637AFA9F-915A-45C1-93DB-0E2C8AD6C961}" type="datetimeFigureOut">
              <a:rPr lang="en-IN" smtClean="0"/>
              <a:t>26-05-2023</a:t>
            </a:fld>
            <a:endParaRPr lang="en-IN"/>
          </a:p>
        </p:txBody>
      </p:sp>
      <p:sp>
        <p:nvSpPr>
          <p:cNvPr id="6" name="Footer Placeholder 5">
            <a:extLst>
              <a:ext uri="{FF2B5EF4-FFF2-40B4-BE49-F238E27FC236}">
                <a16:creationId xmlns:a16="http://schemas.microsoft.com/office/drawing/2014/main" id="{F21CDC14-B8DC-E103-E2D1-E145B4844B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476029-1C02-8C53-64DE-4B2932F8423F}"/>
              </a:ext>
            </a:extLst>
          </p:cNvPr>
          <p:cNvSpPr>
            <a:spLocks noGrp="1"/>
          </p:cNvSpPr>
          <p:nvPr>
            <p:ph type="sldNum" sz="quarter" idx="12"/>
          </p:nvPr>
        </p:nvSpPr>
        <p:spPr/>
        <p:txBody>
          <a:bodyPr/>
          <a:lstStyle/>
          <a:p>
            <a:fld id="{994FEFD7-3E21-4B54-BF5D-258F6353291C}" type="slidenum">
              <a:rPr lang="en-IN" smtClean="0"/>
              <a:t>‹#›</a:t>
            </a:fld>
            <a:endParaRPr lang="en-IN"/>
          </a:p>
        </p:txBody>
      </p:sp>
    </p:spTree>
    <p:extLst>
      <p:ext uri="{BB962C8B-B14F-4D97-AF65-F5344CB8AC3E}">
        <p14:creationId xmlns:p14="http://schemas.microsoft.com/office/powerpoint/2010/main" val="162456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30EF-E084-1302-72CA-53227C7565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FAE20D-FC3A-1A30-C4E7-D4ECF12AFE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B1C06F-977B-FA25-D998-33C7D22968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FEA113-E71C-892D-58F9-A37F1CEC4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B43A17-8F0A-D523-2455-0EB0B0F33F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EA15E3-16FD-EDE7-1154-334262CCF2E7}"/>
              </a:ext>
            </a:extLst>
          </p:cNvPr>
          <p:cNvSpPr>
            <a:spLocks noGrp="1"/>
          </p:cNvSpPr>
          <p:nvPr>
            <p:ph type="dt" sz="half" idx="10"/>
          </p:nvPr>
        </p:nvSpPr>
        <p:spPr/>
        <p:txBody>
          <a:bodyPr/>
          <a:lstStyle/>
          <a:p>
            <a:fld id="{637AFA9F-915A-45C1-93DB-0E2C8AD6C961}" type="datetimeFigureOut">
              <a:rPr lang="en-IN" smtClean="0"/>
              <a:t>26-05-2023</a:t>
            </a:fld>
            <a:endParaRPr lang="en-IN"/>
          </a:p>
        </p:txBody>
      </p:sp>
      <p:sp>
        <p:nvSpPr>
          <p:cNvPr id="8" name="Footer Placeholder 7">
            <a:extLst>
              <a:ext uri="{FF2B5EF4-FFF2-40B4-BE49-F238E27FC236}">
                <a16:creationId xmlns:a16="http://schemas.microsoft.com/office/drawing/2014/main" id="{7F6C6002-A477-74C5-1DEB-18BDD9A31DF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C313FD-937E-DF95-8799-FA5F621DA9D5}"/>
              </a:ext>
            </a:extLst>
          </p:cNvPr>
          <p:cNvSpPr>
            <a:spLocks noGrp="1"/>
          </p:cNvSpPr>
          <p:nvPr>
            <p:ph type="sldNum" sz="quarter" idx="12"/>
          </p:nvPr>
        </p:nvSpPr>
        <p:spPr/>
        <p:txBody>
          <a:bodyPr/>
          <a:lstStyle/>
          <a:p>
            <a:fld id="{994FEFD7-3E21-4B54-BF5D-258F6353291C}" type="slidenum">
              <a:rPr lang="en-IN" smtClean="0"/>
              <a:t>‹#›</a:t>
            </a:fld>
            <a:endParaRPr lang="en-IN"/>
          </a:p>
        </p:txBody>
      </p:sp>
    </p:spTree>
    <p:extLst>
      <p:ext uri="{BB962C8B-B14F-4D97-AF65-F5344CB8AC3E}">
        <p14:creationId xmlns:p14="http://schemas.microsoft.com/office/powerpoint/2010/main" val="99884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D89B-5637-DFD9-B87C-93CCDF5810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B61CD3-A8A2-9C65-5B3C-2B160D087EB4}"/>
              </a:ext>
            </a:extLst>
          </p:cNvPr>
          <p:cNvSpPr>
            <a:spLocks noGrp="1"/>
          </p:cNvSpPr>
          <p:nvPr>
            <p:ph type="dt" sz="half" idx="10"/>
          </p:nvPr>
        </p:nvSpPr>
        <p:spPr/>
        <p:txBody>
          <a:bodyPr/>
          <a:lstStyle/>
          <a:p>
            <a:fld id="{637AFA9F-915A-45C1-93DB-0E2C8AD6C961}" type="datetimeFigureOut">
              <a:rPr lang="en-IN" smtClean="0"/>
              <a:t>26-05-2023</a:t>
            </a:fld>
            <a:endParaRPr lang="en-IN"/>
          </a:p>
        </p:txBody>
      </p:sp>
      <p:sp>
        <p:nvSpPr>
          <p:cNvPr id="4" name="Footer Placeholder 3">
            <a:extLst>
              <a:ext uri="{FF2B5EF4-FFF2-40B4-BE49-F238E27FC236}">
                <a16:creationId xmlns:a16="http://schemas.microsoft.com/office/drawing/2014/main" id="{AF194EC4-1D44-AE7B-7C2E-CF9F01978F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00199D-67B2-1164-3FC6-5FE03C2F7398}"/>
              </a:ext>
            </a:extLst>
          </p:cNvPr>
          <p:cNvSpPr>
            <a:spLocks noGrp="1"/>
          </p:cNvSpPr>
          <p:nvPr>
            <p:ph type="sldNum" sz="quarter" idx="12"/>
          </p:nvPr>
        </p:nvSpPr>
        <p:spPr/>
        <p:txBody>
          <a:bodyPr/>
          <a:lstStyle/>
          <a:p>
            <a:fld id="{994FEFD7-3E21-4B54-BF5D-258F6353291C}" type="slidenum">
              <a:rPr lang="en-IN" smtClean="0"/>
              <a:t>‹#›</a:t>
            </a:fld>
            <a:endParaRPr lang="en-IN"/>
          </a:p>
        </p:txBody>
      </p:sp>
    </p:spTree>
    <p:extLst>
      <p:ext uri="{BB962C8B-B14F-4D97-AF65-F5344CB8AC3E}">
        <p14:creationId xmlns:p14="http://schemas.microsoft.com/office/powerpoint/2010/main" val="10078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1714FC-B38A-105B-CE31-2C9F34256E72}"/>
              </a:ext>
            </a:extLst>
          </p:cNvPr>
          <p:cNvSpPr>
            <a:spLocks noGrp="1"/>
          </p:cNvSpPr>
          <p:nvPr>
            <p:ph type="dt" sz="half" idx="10"/>
          </p:nvPr>
        </p:nvSpPr>
        <p:spPr/>
        <p:txBody>
          <a:bodyPr/>
          <a:lstStyle/>
          <a:p>
            <a:fld id="{637AFA9F-915A-45C1-93DB-0E2C8AD6C961}" type="datetimeFigureOut">
              <a:rPr lang="en-IN" smtClean="0"/>
              <a:t>26-05-2023</a:t>
            </a:fld>
            <a:endParaRPr lang="en-IN"/>
          </a:p>
        </p:txBody>
      </p:sp>
      <p:sp>
        <p:nvSpPr>
          <p:cNvPr id="3" name="Footer Placeholder 2">
            <a:extLst>
              <a:ext uri="{FF2B5EF4-FFF2-40B4-BE49-F238E27FC236}">
                <a16:creationId xmlns:a16="http://schemas.microsoft.com/office/drawing/2014/main" id="{E0AADAE5-7030-123A-4949-12E1E927EA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D529A4-C9C4-967D-3860-F3AE6D0EB431}"/>
              </a:ext>
            </a:extLst>
          </p:cNvPr>
          <p:cNvSpPr>
            <a:spLocks noGrp="1"/>
          </p:cNvSpPr>
          <p:nvPr>
            <p:ph type="sldNum" sz="quarter" idx="12"/>
          </p:nvPr>
        </p:nvSpPr>
        <p:spPr/>
        <p:txBody>
          <a:bodyPr/>
          <a:lstStyle/>
          <a:p>
            <a:fld id="{994FEFD7-3E21-4B54-BF5D-258F6353291C}" type="slidenum">
              <a:rPr lang="en-IN" smtClean="0"/>
              <a:t>‹#›</a:t>
            </a:fld>
            <a:endParaRPr lang="en-IN"/>
          </a:p>
        </p:txBody>
      </p:sp>
    </p:spTree>
    <p:extLst>
      <p:ext uri="{BB962C8B-B14F-4D97-AF65-F5344CB8AC3E}">
        <p14:creationId xmlns:p14="http://schemas.microsoft.com/office/powerpoint/2010/main" val="428792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58D8-8CD2-0B37-F861-FD4AD112E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60E030-2D39-147B-C8D5-82223937E2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C16089-191C-2D4C-7FDD-B551FA311C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355692-1D2E-81B8-4F82-575E3CC711FC}"/>
              </a:ext>
            </a:extLst>
          </p:cNvPr>
          <p:cNvSpPr>
            <a:spLocks noGrp="1"/>
          </p:cNvSpPr>
          <p:nvPr>
            <p:ph type="dt" sz="half" idx="10"/>
          </p:nvPr>
        </p:nvSpPr>
        <p:spPr/>
        <p:txBody>
          <a:bodyPr/>
          <a:lstStyle/>
          <a:p>
            <a:fld id="{637AFA9F-915A-45C1-93DB-0E2C8AD6C961}" type="datetimeFigureOut">
              <a:rPr lang="en-IN" smtClean="0"/>
              <a:t>26-05-2023</a:t>
            </a:fld>
            <a:endParaRPr lang="en-IN"/>
          </a:p>
        </p:txBody>
      </p:sp>
      <p:sp>
        <p:nvSpPr>
          <p:cNvPr id="6" name="Footer Placeholder 5">
            <a:extLst>
              <a:ext uri="{FF2B5EF4-FFF2-40B4-BE49-F238E27FC236}">
                <a16:creationId xmlns:a16="http://schemas.microsoft.com/office/drawing/2014/main" id="{AF11611E-9733-0261-3A0A-770DB6F0B7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17E9F3-5D6B-A939-DCCF-6270EA2CA36B}"/>
              </a:ext>
            </a:extLst>
          </p:cNvPr>
          <p:cNvSpPr>
            <a:spLocks noGrp="1"/>
          </p:cNvSpPr>
          <p:nvPr>
            <p:ph type="sldNum" sz="quarter" idx="12"/>
          </p:nvPr>
        </p:nvSpPr>
        <p:spPr/>
        <p:txBody>
          <a:bodyPr/>
          <a:lstStyle/>
          <a:p>
            <a:fld id="{994FEFD7-3E21-4B54-BF5D-258F6353291C}" type="slidenum">
              <a:rPr lang="en-IN" smtClean="0"/>
              <a:t>‹#›</a:t>
            </a:fld>
            <a:endParaRPr lang="en-IN"/>
          </a:p>
        </p:txBody>
      </p:sp>
    </p:spTree>
    <p:extLst>
      <p:ext uri="{BB962C8B-B14F-4D97-AF65-F5344CB8AC3E}">
        <p14:creationId xmlns:p14="http://schemas.microsoft.com/office/powerpoint/2010/main" val="57351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C728-0CAE-0C9B-B0C5-5A704DED6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4D8B166-EADA-A75E-B2E6-F6BB7A4CB7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ECA6CC-9B50-4D8B-6DA8-C4EEC842A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083DD-93C3-3953-F0C4-2902BEC3ABD0}"/>
              </a:ext>
            </a:extLst>
          </p:cNvPr>
          <p:cNvSpPr>
            <a:spLocks noGrp="1"/>
          </p:cNvSpPr>
          <p:nvPr>
            <p:ph type="dt" sz="half" idx="10"/>
          </p:nvPr>
        </p:nvSpPr>
        <p:spPr/>
        <p:txBody>
          <a:bodyPr/>
          <a:lstStyle/>
          <a:p>
            <a:fld id="{637AFA9F-915A-45C1-93DB-0E2C8AD6C961}" type="datetimeFigureOut">
              <a:rPr lang="en-IN" smtClean="0"/>
              <a:t>26-05-2023</a:t>
            </a:fld>
            <a:endParaRPr lang="en-IN"/>
          </a:p>
        </p:txBody>
      </p:sp>
      <p:sp>
        <p:nvSpPr>
          <p:cNvPr id="6" name="Footer Placeholder 5">
            <a:extLst>
              <a:ext uri="{FF2B5EF4-FFF2-40B4-BE49-F238E27FC236}">
                <a16:creationId xmlns:a16="http://schemas.microsoft.com/office/drawing/2014/main" id="{14158817-39D3-F632-3534-1A427BDD19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158C4E-F559-256B-F7DF-58790E154109}"/>
              </a:ext>
            </a:extLst>
          </p:cNvPr>
          <p:cNvSpPr>
            <a:spLocks noGrp="1"/>
          </p:cNvSpPr>
          <p:nvPr>
            <p:ph type="sldNum" sz="quarter" idx="12"/>
          </p:nvPr>
        </p:nvSpPr>
        <p:spPr/>
        <p:txBody>
          <a:bodyPr/>
          <a:lstStyle/>
          <a:p>
            <a:fld id="{994FEFD7-3E21-4B54-BF5D-258F6353291C}" type="slidenum">
              <a:rPr lang="en-IN" smtClean="0"/>
              <a:t>‹#›</a:t>
            </a:fld>
            <a:endParaRPr lang="en-IN"/>
          </a:p>
        </p:txBody>
      </p:sp>
    </p:spTree>
    <p:extLst>
      <p:ext uri="{BB962C8B-B14F-4D97-AF65-F5344CB8AC3E}">
        <p14:creationId xmlns:p14="http://schemas.microsoft.com/office/powerpoint/2010/main" val="116791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14227F-4A1D-91B5-A982-B60052A6E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EB0FA4-5FE4-949A-A1E0-F5E908C59B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80C9C3-DD0C-5B21-6A4D-74F8CB015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7AFA9F-915A-45C1-93DB-0E2C8AD6C961}" type="datetimeFigureOut">
              <a:rPr lang="en-IN" smtClean="0"/>
              <a:t>26-05-2023</a:t>
            </a:fld>
            <a:endParaRPr lang="en-IN"/>
          </a:p>
        </p:txBody>
      </p:sp>
      <p:sp>
        <p:nvSpPr>
          <p:cNvPr id="5" name="Footer Placeholder 4">
            <a:extLst>
              <a:ext uri="{FF2B5EF4-FFF2-40B4-BE49-F238E27FC236}">
                <a16:creationId xmlns:a16="http://schemas.microsoft.com/office/drawing/2014/main" id="{AB1EEFEF-0685-A024-4552-CADBD3EABB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231AD5-BD7F-4AE8-85A4-AA584A940E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FEFD7-3E21-4B54-BF5D-258F6353291C}" type="slidenum">
              <a:rPr lang="en-IN" smtClean="0"/>
              <a:t>‹#›</a:t>
            </a:fld>
            <a:endParaRPr lang="en-IN"/>
          </a:p>
        </p:txBody>
      </p:sp>
    </p:spTree>
    <p:extLst>
      <p:ext uri="{BB962C8B-B14F-4D97-AF65-F5344CB8AC3E}">
        <p14:creationId xmlns:p14="http://schemas.microsoft.com/office/powerpoint/2010/main" val="3886767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svg"/></Relationships>
</file>

<file path=ppt/slides/_rels/slide1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sv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A06D29-5431-22D9-B671-6C8F7D507937}"/>
              </a:ext>
            </a:extLst>
          </p:cNvPr>
          <p:cNvSpPr>
            <a:spLocks noGrp="1"/>
          </p:cNvSpPr>
          <p:nvPr>
            <p:ph type="ctrTitle"/>
          </p:nvPr>
        </p:nvSpPr>
        <p:spPr>
          <a:xfrm>
            <a:off x="970908" y="1220919"/>
            <a:ext cx="5425781" cy="2387600"/>
          </a:xfrm>
        </p:spPr>
        <p:txBody>
          <a:bodyPr>
            <a:normAutofit/>
          </a:bodyPr>
          <a:lstStyle/>
          <a:p>
            <a:pPr algn="l"/>
            <a:r>
              <a:rPr lang="en-US" dirty="0">
                <a:latin typeface="Amasis MT Pro Medium" panose="020B0604020202020204" pitchFamily="18" charset="0"/>
              </a:rPr>
              <a:t>Unlocked Packages</a:t>
            </a:r>
            <a:endParaRPr lang="en-IN" dirty="0">
              <a:latin typeface="Amasis MT Pro Medium" panose="020B0604020202020204" pitchFamily="18" charset="0"/>
            </a:endParaRPr>
          </a:p>
        </p:txBody>
      </p:sp>
      <p:sp>
        <p:nvSpPr>
          <p:cNvPr id="3" name="Subtitle 2">
            <a:extLst>
              <a:ext uri="{FF2B5EF4-FFF2-40B4-BE49-F238E27FC236}">
                <a16:creationId xmlns:a16="http://schemas.microsoft.com/office/drawing/2014/main" id="{5D233790-201D-5935-64AB-25B0D2A7E67A}"/>
              </a:ext>
            </a:extLst>
          </p:cNvPr>
          <p:cNvSpPr>
            <a:spLocks noGrp="1"/>
          </p:cNvSpPr>
          <p:nvPr>
            <p:ph type="subTitle" idx="1"/>
          </p:nvPr>
        </p:nvSpPr>
        <p:spPr>
          <a:xfrm>
            <a:off x="970908" y="3700594"/>
            <a:ext cx="5425781" cy="1655762"/>
          </a:xfrm>
        </p:spPr>
        <p:txBody>
          <a:bodyPr>
            <a:normAutofit/>
          </a:bodyPr>
          <a:lstStyle/>
          <a:p>
            <a:pPr algn="l"/>
            <a:r>
              <a:rPr lang="en-US" dirty="0"/>
              <a:t>Salesforce</a:t>
            </a:r>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IN" dirty="0"/>
          </a:p>
        </p:txBody>
      </p:sp>
      <p:sp>
        <p:nvSpPr>
          <p:cNvPr id="15"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AC6EAEB-3391-381E-765B-F5074F0B6F25}"/>
              </a:ext>
            </a:extLst>
          </p:cNvPr>
          <p:cNvSpPr txBox="1"/>
          <p:nvPr/>
        </p:nvSpPr>
        <p:spPr>
          <a:xfrm>
            <a:off x="233265" y="83976"/>
            <a:ext cx="4021494" cy="507831"/>
          </a:xfrm>
          <a:prstGeom prst="rect">
            <a:avLst/>
          </a:prstGeom>
          <a:noFill/>
        </p:spPr>
        <p:txBody>
          <a:bodyPr wrap="square" rtlCol="0">
            <a:spAutoFit/>
          </a:bodyPr>
          <a:lstStyle/>
          <a:p>
            <a:r>
              <a:rPr lang="en-US" sz="900" dirty="0">
                <a:solidFill>
                  <a:schemeClr val="accent1"/>
                </a:solidFill>
                <a:latin typeface="+mj-lt"/>
              </a:rPr>
              <a:t>Vishwanath C</a:t>
            </a:r>
          </a:p>
          <a:p>
            <a:r>
              <a:rPr lang="en-US" sz="900">
                <a:solidFill>
                  <a:schemeClr val="accent1"/>
                </a:solidFill>
                <a:latin typeface="+mj-lt"/>
              </a:rPr>
              <a:t>Game Integration</a:t>
            </a:r>
            <a:endParaRPr lang="en-US" sz="900" dirty="0">
              <a:solidFill>
                <a:schemeClr val="accent1"/>
              </a:solidFill>
              <a:latin typeface="+mj-lt"/>
            </a:endParaRPr>
          </a:p>
          <a:p>
            <a:r>
              <a:rPr lang="en-US" sz="900" dirty="0">
                <a:solidFill>
                  <a:schemeClr val="accent1"/>
                </a:solidFill>
                <a:latin typeface="+mj-lt"/>
              </a:rPr>
              <a:t>Salesforce Developer</a:t>
            </a:r>
            <a:endParaRPr lang="en-IN" sz="900" dirty="0">
              <a:solidFill>
                <a:schemeClr val="accent1"/>
              </a:solidFill>
              <a:latin typeface="+mj-lt"/>
            </a:endParaRPr>
          </a:p>
        </p:txBody>
      </p:sp>
    </p:spTree>
    <p:extLst>
      <p:ext uri="{BB962C8B-B14F-4D97-AF65-F5344CB8AC3E}">
        <p14:creationId xmlns:p14="http://schemas.microsoft.com/office/powerpoint/2010/main" val="197271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5">
            <a:extLst>
              <a:ext uri="{FF2B5EF4-FFF2-40B4-BE49-F238E27FC236}">
                <a16:creationId xmlns:a16="http://schemas.microsoft.com/office/drawing/2014/main" id="{C3862298-AF85-4572-BED3-52E573EB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37">
            <a:extLst>
              <a:ext uri="{FF2B5EF4-FFF2-40B4-BE49-F238E27FC236}">
                <a16:creationId xmlns:a16="http://schemas.microsoft.com/office/drawing/2014/main" id="{7BE265E6-D012-42B3-A7DE-C8FEED40D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24917" y="3131936"/>
            <a:ext cx="1240640" cy="1240638"/>
          </a:xfrm>
          <a:prstGeom prst="ellipse">
            <a:avLst/>
          </a:prstGeom>
          <a:solidFill>
            <a:schemeClr val="accent6">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6EB9A5AE-0A9C-4EB1-9569-A44D89EFC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0306" y="4546924"/>
            <a:ext cx="2369988" cy="2311077"/>
          </a:xfrm>
          <a:custGeom>
            <a:avLst/>
            <a:gdLst>
              <a:gd name="connsiteX0" fmla="*/ 0 w 2369988"/>
              <a:gd name="connsiteY0" fmla="*/ 0 h 2311077"/>
              <a:gd name="connsiteX1" fmla="*/ 1128071 w 2369988"/>
              <a:gd name="connsiteY1" fmla="*/ 0 h 2311077"/>
              <a:gd name="connsiteX2" fmla="*/ 1157716 w 2369988"/>
              <a:gd name="connsiteY2" fmla="*/ 128440 h 2311077"/>
              <a:gd name="connsiteX3" fmla="*/ 2316462 w 2369988"/>
              <a:gd name="connsiteY3" fmla="*/ 2257392 h 2311077"/>
              <a:gd name="connsiteX4" fmla="*/ 2369988 w 2369988"/>
              <a:gd name="connsiteY4" fmla="*/ 2311077 h 2311077"/>
              <a:gd name="connsiteX5" fmla="*/ 957894 w 2369988"/>
              <a:gd name="connsiteY5" fmla="*/ 2311077 h 2311077"/>
              <a:gd name="connsiteX6" fmla="*/ 777804 w 2369988"/>
              <a:gd name="connsiteY6" fmla="*/ 2040997 h 2311077"/>
              <a:gd name="connsiteX7" fmla="*/ 19614 w 2369988"/>
              <a:gd name="connsiteY7" fmla="*/ 109827 h 231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69988" h="2311077">
                <a:moveTo>
                  <a:pt x="0" y="0"/>
                </a:moveTo>
                <a:lnTo>
                  <a:pt x="1128071" y="0"/>
                </a:lnTo>
                <a:lnTo>
                  <a:pt x="1157716" y="128440"/>
                </a:lnTo>
                <a:cubicBezTo>
                  <a:pt x="1365270" y="935139"/>
                  <a:pt x="1769588" y="1662859"/>
                  <a:pt x="2316462" y="2257392"/>
                </a:cubicBezTo>
                <a:lnTo>
                  <a:pt x="2369988" y="2311077"/>
                </a:lnTo>
                <a:lnTo>
                  <a:pt x="957894" y="2311077"/>
                </a:lnTo>
                <a:lnTo>
                  <a:pt x="777804" y="2040997"/>
                </a:lnTo>
                <a:cubicBezTo>
                  <a:pt x="421651" y="1454849"/>
                  <a:pt x="161627" y="803832"/>
                  <a:pt x="19614" y="109827"/>
                </a:cubicBezTo>
                <a:close/>
              </a:path>
            </a:pathLst>
          </a:custGeom>
          <a:solidFill>
            <a:schemeClr val="tx1">
              <a:lumMod val="50000"/>
              <a:lumOff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Graphic 1" descr="Document outline">
            <a:extLst>
              <a:ext uri="{FF2B5EF4-FFF2-40B4-BE49-F238E27FC236}">
                <a16:creationId xmlns:a16="http://schemas.microsoft.com/office/drawing/2014/main" id="{B9F4D477-624B-06D3-F3FA-CB959124718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24350" y="1915550"/>
            <a:ext cx="1352454" cy="1352454"/>
          </a:xfrm>
          <a:prstGeom prst="rect">
            <a:avLst/>
          </a:prstGeom>
        </p:spPr>
      </p:pic>
      <p:pic>
        <p:nvPicPr>
          <p:cNvPr id="3" name="Graphic 2" descr="Document outline">
            <a:extLst>
              <a:ext uri="{FF2B5EF4-FFF2-40B4-BE49-F238E27FC236}">
                <a16:creationId xmlns:a16="http://schemas.microsoft.com/office/drawing/2014/main" id="{4929D621-F404-5869-A08B-FA5973B451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6245" y="1915550"/>
            <a:ext cx="1352454" cy="1352454"/>
          </a:xfrm>
          <a:prstGeom prst="rect">
            <a:avLst/>
          </a:prstGeom>
        </p:spPr>
      </p:pic>
      <p:pic>
        <p:nvPicPr>
          <p:cNvPr id="4" name="Graphic 3" descr="Document outline">
            <a:extLst>
              <a:ext uri="{FF2B5EF4-FFF2-40B4-BE49-F238E27FC236}">
                <a16:creationId xmlns:a16="http://schemas.microsoft.com/office/drawing/2014/main" id="{B747CB32-7419-1604-D7B5-DF4E02D0F8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37644" y="3508586"/>
            <a:ext cx="1352454" cy="1352454"/>
          </a:xfrm>
          <a:prstGeom prst="rect">
            <a:avLst/>
          </a:prstGeom>
        </p:spPr>
      </p:pic>
      <p:pic>
        <p:nvPicPr>
          <p:cNvPr id="5" name="Graphic 4" descr="Document outline">
            <a:extLst>
              <a:ext uri="{FF2B5EF4-FFF2-40B4-BE49-F238E27FC236}">
                <a16:creationId xmlns:a16="http://schemas.microsoft.com/office/drawing/2014/main" id="{F0D94F4B-C261-6DDB-1C60-392BF9F4EE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6245" y="3508585"/>
            <a:ext cx="1352454" cy="1352454"/>
          </a:xfrm>
          <a:prstGeom prst="rect">
            <a:avLst/>
          </a:prstGeom>
        </p:spPr>
      </p:pic>
      <p:pic>
        <p:nvPicPr>
          <p:cNvPr id="15" name="Graphic 14" descr="Handshake outline">
            <a:extLst>
              <a:ext uri="{FF2B5EF4-FFF2-40B4-BE49-F238E27FC236}">
                <a16:creationId xmlns:a16="http://schemas.microsoft.com/office/drawing/2014/main" id="{C9CE80E1-04B6-9D27-992B-999EE14A18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20858" y="3695151"/>
            <a:ext cx="1052955" cy="1052955"/>
          </a:xfrm>
          <a:prstGeom prst="rect">
            <a:avLst/>
          </a:prstGeom>
        </p:spPr>
      </p:pic>
      <p:pic>
        <p:nvPicPr>
          <p:cNvPr id="17" name="Graphic 16" descr="Handshake outline">
            <a:extLst>
              <a:ext uri="{FF2B5EF4-FFF2-40B4-BE49-F238E27FC236}">
                <a16:creationId xmlns:a16="http://schemas.microsoft.com/office/drawing/2014/main" id="{5898AF83-2345-76CC-775D-113880D3AD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20616" y="2215048"/>
            <a:ext cx="1052955" cy="1052955"/>
          </a:xfrm>
          <a:prstGeom prst="rect">
            <a:avLst/>
          </a:prstGeom>
        </p:spPr>
      </p:pic>
      <p:sp>
        <p:nvSpPr>
          <p:cNvPr id="19" name="TextBox 18">
            <a:extLst>
              <a:ext uri="{FF2B5EF4-FFF2-40B4-BE49-F238E27FC236}">
                <a16:creationId xmlns:a16="http://schemas.microsoft.com/office/drawing/2014/main" id="{AE01F734-0EC6-7998-CC92-A2CB2E618E5A}"/>
              </a:ext>
            </a:extLst>
          </p:cNvPr>
          <p:cNvSpPr txBox="1"/>
          <p:nvPr/>
        </p:nvSpPr>
        <p:spPr>
          <a:xfrm>
            <a:off x="4612181" y="3150167"/>
            <a:ext cx="811963" cy="236347"/>
          </a:xfrm>
          <a:prstGeom prst="rect">
            <a:avLst/>
          </a:prstGeom>
          <a:noFill/>
        </p:spPr>
        <p:txBody>
          <a:bodyPr wrap="square" rtlCol="0">
            <a:spAutoFit/>
          </a:bodyPr>
          <a:lstStyle/>
          <a:p>
            <a:pPr defTabSz="475488">
              <a:spcAft>
                <a:spcPts val="600"/>
              </a:spcAft>
            </a:pPr>
            <a:r>
              <a:rPr lang="en-US" sz="936" kern="1200" dirty="0">
                <a:solidFill>
                  <a:schemeClr val="accent1"/>
                </a:solidFill>
                <a:latin typeface="+mn-lt"/>
                <a:ea typeface="+mn-ea"/>
                <a:cs typeface="+mn-cs"/>
              </a:rPr>
              <a:t>Apex Class 2</a:t>
            </a:r>
            <a:endParaRPr lang="en-IN" dirty="0">
              <a:solidFill>
                <a:schemeClr val="accent1"/>
              </a:solidFill>
            </a:endParaRPr>
          </a:p>
        </p:txBody>
      </p:sp>
      <p:sp>
        <p:nvSpPr>
          <p:cNvPr id="24" name="TextBox 23">
            <a:extLst>
              <a:ext uri="{FF2B5EF4-FFF2-40B4-BE49-F238E27FC236}">
                <a16:creationId xmlns:a16="http://schemas.microsoft.com/office/drawing/2014/main" id="{42203563-46A2-6C2B-AFC8-F11AD9CCD164}"/>
              </a:ext>
            </a:extLst>
          </p:cNvPr>
          <p:cNvSpPr txBox="1"/>
          <p:nvPr/>
        </p:nvSpPr>
        <p:spPr>
          <a:xfrm>
            <a:off x="7451047" y="3149831"/>
            <a:ext cx="3208573" cy="236347"/>
          </a:xfrm>
          <a:prstGeom prst="rect">
            <a:avLst/>
          </a:prstGeom>
          <a:noFill/>
        </p:spPr>
        <p:txBody>
          <a:bodyPr wrap="square">
            <a:spAutoFit/>
          </a:bodyPr>
          <a:lstStyle/>
          <a:p>
            <a:pPr defTabSz="475488">
              <a:spcAft>
                <a:spcPts val="600"/>
              </a:spcAft>
            </a:pPr>
            <a:r>
              <a:rPr lang="en-US" sz="936" kern="1200" dirty="0">
                <a:solidFill>
                  <a:schemeClr val="tx1"/>
                </a:solidFill>
                <a:latin typeface="+mn-lt"/>
                <a:ea typeface="+mn-ea"/>
                <a:cs typeface="+mn-cs"/>
              </a:rPr>
              <a:t>Apex Class 1</a:t>
            </a:r>
            <a:endParaRPr lang="en-IN" dirty="0"/>
          </a:p>
        </p:txBody>
      </p:sp>
      <p:sp>
        <p:nvSpPr>
          <p:cNvPr id="26" name="TextBox 25">
            <a:extLst>
              <a:ext uri="{FF2B5EF4-FFF2-40B4-BE49-F238E27FC236}">
                <a16:creationId xmlns:a16="http://schemas.microsoft.com/office/drawing/2014/main" id="{38876DCF-337E-4A80-41DF-4CC032E04258}"/>
              </a:ext>
            </a:extLst>
          </p:cNvPr>
          <p:cNvSpPr txBox="1"/>
          <p:nvPr/>
        </p:nvSpPr>
        <p:spPr>
          <a:xfrm>
            <a:off x="4648811" y="4748106"/>
            <a:ext cx="3724106" cy="236347"/>
          </a:xfrm>
          <a:prstGeom prst="rect">
            <a:avLst/>
          </a:prstGeom>
          <a:noFill/>
        </p:spPr>
        <p:txBody>
          <a:bodyPr wrap="square">
            <a:spAutoFit/>
          </a:bodyPr>
          <a:lstStyle/>
          <a:p>
            <a:pPr defTabSz="475488">
              <a:spcAft>
                <a:spcPts val="600"/>
              </a:spcAft>
            </a:pPr>
            <a:r>
              <a:rPr lang="en-US" sz="936" kern="1200" dirty="0">
                <a:solidFill>
                  <a:schemeClr val="accent1"/>
                </a:solidFill>
                <a:latin typeface="+mn-lt"/>
                <a:ea typeface="+mn-ea"/>
                <a:cs typeface="+mn-cs"/>
              </a:rPr>
              <a:t>Apex Class 3</a:t>
            </a:r>
            <a:endParaRPr lang="en-IN" dirty="0">
              <a:solidFill>
                <a:schemeClr val="accent1"/>
              </a:solidFill>
            </a:endParaRPr>
          </a:p>
        </p:txBody>
      </p:sp>
      <p:sp>
        <p:nvSpPr>
          <p:cNvPr id="28" name="TextBox 27">
            <a:extLst>
              <a:ext uri="{FF2B5EF4-FFF2-40B4-BE49-F238E27FC236}">
                <a16:creationId xmlns:a16="http://schemas.microsoft.com/office/drawing/2014/main" id="{05FC5DF3-DBFF-4D9B-1818-972EADC89C8A}"/>
              </a:ext>
            </a:extLst>
          </p:cNvPr>
          <p:cNvSpPr txBox="1"/>
          <p:nvPr/>
        </p:nvSpPr>
        <p:spPr>
          <a:xfrm>
            <a:off x="7496620" y="4748106"/>
            <a:ext cx="3724106" cy="236347"/>
          </a:xfrm>
          <a:prstGeom prst="rect">
            <a:avLst/>
          </a:prstGeom>
          <a:noFill/>
        </p:spPr>
        <p:txBody>
          <a:bodyPr wrap="square">
            <a:spAutoFit/>
          </a:bodyPr>
          <a:lstStyle/>
          <a:p>
            <a:pPr defTabSz="475488">
              <a:spcAft>
                <a:spcPts val="600"/>
              </a:spcAft>
            </a:pPr>
            <a:r>
              <a:rPr lang="en-US" sz="936" kern="1200" dirty="0">
                <a:solidFill>
                  <a:schemeClr val="tx1"/>
                </a:solidFill>
                <a:latin typeface="+mn-lt"/>
                <a:ea typeface="+mn-ea"/>
                <a:cs typeface="+mn-cs"/>
              </a:rPr>
              <a:t>Apex Class 1</a:t>
            </a:r>
            <a:endParaRPr lang="en-IN" dirty="0"/>
          </a:p>
        </p:txBody>
      </p:sp>
      <p:sp>
        <p:nvSpPr>
          <p:cNvPr id="29" name="TextBox 28">
            <a:extLst>
              <a:ext uri="{FF2B5EF4-FFF2-40B4-BE49-F238E27FC236}">
                <a16:creationId xmlns:a16="http://schemas.microsoft.com/office/drawing/2014/main" id="{9AFABA3C-716F-6917-A304-66F428890A3E}"/>
              </a:ext>
            </a:extLst>
          </p:cNvPr>
          <p:cNvSpPr txBox="1"/>
          <p:nvPr/>
        </p:nvSpPr>
        <p:spPr>
          <a:xfrm>
            <a:off x="5948640" y="2164210"/>
            <a:ext cx="1124447" cy="236347"/>
          </a:xfrm>
          <a:prstGeom prst="rect">
            <a:avLst/>
          </a:prstGeom>
          <a:noFill/>
        </p:spPr>
        <p:txBody>
          <a:bodyPr wrap="square" rtlCol="0">
            <a:spAutoFit/>
          </a:bodyPr>
          <a:lstStyle/>
          <a:p>
            <a:pPr defTabSz="475488">
              <a:spcAft>
                <a:spcPts val="600"/>
              </a:spcAft>
            </a:pPr>
            <a:r>
              <a:rPr lang="en-US" sz="936" kern="1200">
                <a:solidFill>
                  <a:schemeClr val="accent1"/>
                </a:solidFill>
                <a:latin typeface="+mn-lt"/>
                <a:ea typeface="+mn-ea"/>
                <a:cs typeface="+mn-cs"/>
              </a:rPr>
              <a:t>Dependent on</a:t>
            </a:r>
            <a:endParaRPr lang="en-IN">
              <a:solidFill>
                <a:schemeClr val="accent1"/>
              </a:solidFill>
            </a:endParaRPr>
          </a:p>
        </p:txBody>
      </p:sp>
      <p:sp>
        <p:nvSpPr>
          <p:cNvPr id="31" name="TextBox 30">
            <a:extLst>
              <a:ext uri="{FF2B5EF4-FFF2-40B4-BE49-F238E27FC236}">
                <a16:creationId xmlns:a16="http://schemas.microsoft.com/office/drawing/2014/main" id="{4E805D7E-C20F-E225-A571-2D9A6119FC24}"/>
              </a:ext>
            </a:extLst>
          </p:cNvPr>
          <p:cNvSpPr txBox="1"/>
          <p:nvPr/>
        </p:nvSpPr>
        <p:spPr>
          <a:xfrm>
            <a:off x="6061129" y="3674486"/>
            <a:ext cx="3982128" cy="236347"/>
          </a:xfrm>
          <a:prstGeom prst="rect">
            <a:avLst/>
          </a:prstGeom>
          <a:noFill/>
        </p:spPr>
        <p:txBody>
          <a:bodyPr wrap="square">
            <a:spAutoFit/>
          </a:bodyPr>
          <a:lstStyle/>
          <a:p>
            <a:pPr defTabSz="475488">
              <a:spcAft>
                <a:spcPts val="600"/>
              </a:spcAft>
            </a:pPr>
            <a:r>
              <a:rPr lang="en-US" sz="936" kern="1200" dirty="0">
                <a:solidFill>
                  <a:schemeClr val="accent1"/>
                </a:solidFill>
                <a:latin typeface="+mn-lt"/>
                <a:ea typeface="+mn-ea"/>
                <a:cs typeface="+mn-cs"/>
              </a:rPr>
              <a:t>Dependent on</a:t>
            </a:r>
            <a:endParaRPr lang="en-IN" dirty="0">
              <a:solidFill>
                <a:schemeClr val="accent1"/>
              </a:solidFill>
            </a:endParaRPr>
          </a:p>
        </p:txBody>
      </p:sp>
      <p:pic>
        <p:nvPicPr>
          <p:cNvPr id="16" name="Graphic 15" descr="Document outline">
            <a:extLst>
              <a:ext uri="{FF2B5EF4-FFF2-40B4-BE49-F238E27FC236}">
                <a16:creationId xmlns:a16="http://schemas.microsoft.com/office/drawing/2014/main" id="{1F73371E-EF67-BC60-9D63-124C0F9AC8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37644" y="5086168"/>
            <a:ext cx="1352454" cy="1352454"/>
          </a:xfrm>
          <a:prstGeom prst="rect">
            <a:avLst/>
          </a:prstGeom>
        </p:spPr>
      </p:pic>
      <p:pic>
        <p:nvPicPr>
          <p:cNvPr id="18" name="Graphic 17" descr="Document outline">
            <a:extLst>
              <a:ext uri="{FF2B5EF4-FFF2-40B4-BE49-F238E27FC236}">
                <a16:creationId xmlns:a16="http://schemas.microsoft.com/office/drawing/2014/main" id="{A738CA0D-1CE0-F074-B160-86E4CC6348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9539" y="5086168"/>
            <a:ext cx="1352454" cy="1352454"/>
          </a:xfrm>
          <a:prstGeom prst="rect">
            <a:avLst/>
          </a:prstGeom>
        </p:spPr>
      </p:pic>
      <p:pic>
        <p:nvPicPr>
          <p:cNvPr id="20" name="Graphic 19" descr="Handshake outline">
            <a:extLst>
              <a:ext uri="{FF2B5EF4-FFF2-40B4-BE49-F238E27FC236}">
                <a16:creationId xmlns:a16="http://schemas.microsoft.com/office/drawing/2014/main" id="{AE555C68-8FCA-D454-AF32-30A5D466C0B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33910" y="5385666"/>
            <a:ext cx="1052955" cy="1052955"/>
          </a:xfrm>
          <a:prstGeom prst="rect">
            <a:avLst/>
          </a:prstGeom>
        </p:spPr>
      </p:pic>
      <p:sp>
        <p:nvSpPr>
          <p:cNvPr id="21" name="TextBox 20">
            <a:extLst>
              <a:ext uri="{FF2B5EF4-FFF2-40B4-BE49-F238E27FC236}">
                <a16:creationId xmlns:a16="http://schemas.microsoft.com/office/drawing/2014/main" id="{4C024467-DE92-6F79-AEDE-B2420AE48A1A}"/>
              </a:ext>
            </a:extLst>
          </p:cNvPr>
          <p:cNvSpPr txBox="1"/>
          <p:nvPr/>
        </p:nvSpPr>
        <p:spPr>
          <a:xfrm>
            <a:off x="4625475" y="6320785"/>
            <a:ext cx="811963" cy="236347"/>
          </a:xfrm>
          <a:prstGeom prst="rect">
            <a:avLst/>
          </a:prstGeom>
          <a:noFill/>
        </p:spPr>
        <p:txBody>
          <a:bodyPr wrap="square" rtlCol="0">
            <a:spAutoFit/>
          </a:bodyPr>
          <a:lstStyle/>
          <a:p>
            <a:pPr defTabSz="475488">
              <a:spcAft>
                <a:spcPts val="600"/>
              </a:spcAft>
            </a:pPr>
            <a:r>
              <a:rPr lang="en-US" sz="936" kern="1200" dirty="0">
                <a:solidFill>
                  <a:schemeClr val="accent1"/>
                </a:solidFill>
                <a:latin typeface="+mn-lt"/>
                <a:ea typeface="+mn-ea"/>
                <a:cs typeface="+mn-cs"/>
              </a:rPr>
              <a:t>Apex Class 4 </a:t>
            </a:r>
            <a:endParaRPr lang="en-IN" dirty="0">
              <a:solidFill>
                <a:schemeClr val="accent1"/>
              </a:solidFill>
            </a:endParaRPr>
          </a:p>
        </p:txBody>
      </p:sp>
      <p:sp>
        <p:nvSpPr>
          <p:cNvPr id="22" name="TextBox 21">
            <a:extLst>
              <a:ext uri="{FF2B5EF4-FFF2-40B4-BE49-F238E27FC236}">
                <a16:creationId xmlns:a16="http://schemas.microsoft.com/office/drawing/2014/main" id="{B34E3121-1D37-D172-174A-B4B60DD4C267}"/>
              </a:ext>
            </a:extLst>
          </p:cNvPr>
          <p:cNvSpPr txBox="1"/>
          <p:nvPr/>
        </p:nvSpPr>
        <p:spPr>
          <a:xfrm>
            <a:off x="5961934" y="5334828"/>
            <a:ext cx="1124447" cy="236347"/>
          </a:xfrm>
          <a:prstGeom prst="rect">
            <a:avLst/>
          </a:prstGeom>
          <a:noFill/>
        </p:spPr>
        <p:txBody>
          <a:bodyPr wrap="square" rtlCol="0">
            <a:spAutoFit/>
          </a:bodyPr>
          <a:lstStyle/>
          <a:p>
            <a:pPr defTabSz="475488">
              <a:spcAft>
                <a:spcPts val="600"/>
              </a:spcAft>
            </a:pPr>
            <a:r>
              <a:rPr lang="en-US" sz="936" kern="1200">
                <a:solidFill>
                  <a:schemeClr val="accent1"/>
                </a:solidFill>
                <a:latin typeface="+mn-lt"/>
                <a:ea typeface="+mn-ea"/>
                <a:cs typeface="+mn-cs"/>
              </a:rPr>
              <a:t>Dependent on</a:t>
            </a:r>
            <a:endParaRPr lang="en-IN">
              <a:solidFill>
                <a:schemeClr val="accent1"/>
              </a:solidFill>
            </a:endParaRPr>
          </a:p>
        </p:txBody>
      </p:sp>
      <p:sp>
        <p:nvSpPr>
          <p:cNvPr id="23" name="TextBox 22">
            <a:extLst>
              <a:ext uri="{FF2B5EF4-FFF2-40B4-BE49-F238E27FC236}">
                <a16:creationId xmlns:a16="http://schemas.microsoft.com/office/drawing/2014/main" id="{A9B8A53F-2CC9-77CF-34A5-F1747F362DBD}"/>
              </a:ext>
            </a:extLst>
          </p:cNvPr>
          <p:cNvSpPr txBox="1"/>
          <p:nvPr/>
        </p:nvSpPr>
        <p:spPr>
          <a:xfrm>
            <a:off x="7497139" y="6341142"/>
            <a:ext cx="3724106" cy="236347"/>
          </a:xfrm>
          <a:prstGeom prst="rect">
            <a:avLst/>
          </a:prstGeom>
          <a:noFill/>
        </p:spPr>
        <p:txBody>
          <a:bodyPr wrap="square">
            <a:spAutoFit/>
          </a:bodyPr>
          <a:lstStyle/>
          <a:p>
            <a:pPr defTabSz="475488">
              <a:spcAft>
                <a:spcPts val="600"/>
              </a:spcAft>
            </a:pPr>
            <a:r>
              <a:rPr lang="en-US" sz="936" kern="1200" dirty="0">
                <a:solidFill>
                  <a:schemeClr val="tx1"/>
                </a:solidFill>
                <a:latin typeface="+mn-lt"/>
                <a:ea typeface="+mn-ea"/>
                <a:cs typeface="+mn-cs"/>
              </a:rPr>
              <a:t>Apex Class 1</a:t>
            </a:r>
            <a:endParaRPr lang="en-IN" dirty="0"/>
          </a:p>
        </p:txBody>
      </p:sp>
      <p:sp>
        <p:nvSpPr>
          <p:cNvPr id="25" name="TextBox 24">
            <a:extLst>
              <a:ext uri="{FF2B5EF4-FFF2-40B4-BE49-F238E27FC236}">
                <a16:creationId xmlns:a16="http://schemas.microsoft.com/office/drawing/2014/main" id="{87F18AE1-87D7-B8F4-DFE4-DE9A6703CBE2}"/>
              </a:ext>
            </a:extLst>
          </p:cNvPr>
          <p:cNvSpPr txBox="1"/>
          <p:nvPr/>
        </p:nvSpPr>
        <p:spPr>
          <a:xfrm>
            <a:off x="3685592" y="663383"/>
            <a:ext cx="6083559" cy="769441"/>
          </a:xfrm>
          <a:prstGeom prst="rect">
            <a:avLst/>
          </a:prstGeom>
          <a:noFill/>
        </p:spPr>
        <p:txBody>
          <a:bodyPr wrap="square" rtlCol="0">
            <a:spAutoFit/>
          </a:bodyPr>
          <a:lstStyle/>
          <a:p>
            <a:r>
              <a:rPr lang="en-IN" sz="4400" b="1" dirty="0">
                <a:solidFill>
                  <a:schemeClr val="accent2"/>
                </a:solidFill>
                <a:effectLst/>
                <a:latin typeface="-apple-system"/>
                <a:ea typeface="Calibri" panose="020F0502020204030204" pitchFamily="34" charset="0"/>
              </a:rPr>
              <a:t>        Dependencies</a:t>
            </a:r>
            <a:endParaRPr lang="en-IN" sz="4400" dirty="0">
              <a:solidFill>
                <a:schemeClr val="accent2"/>
              </a:solidFill>
              <a:latin typeface="-apple-system"/>
            </a:endParaRPr>
          </a:p>
        </p:txBody>
      </p:sp>
    </p:spTree>
    <p:extLst>
      <p:ext uri="{BB962C8B-B14F-4D97-AF65-F5344CB8AC3E}">
        <p14:creationId xmlns:p14="http://schemas.microsoft.com/office/powerpoint/2010/main" val="2251727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brown box with a white label&#10;&#10;Description automatically generated with low confidence">
            <a:extLst>
              <a:ext uri="{FF2B5EF4-FFF2-40B4-BE49-F238E27FC236}">
                <a16:creationId xmlns:a16="http://schemas.microsoft.com/office/drawing/2014/main" id="{1D63A314-8DA0-F739-815C-FC8EF4E58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573" y="2450439"/>
            <a:ext cx="3274016" cy="2727256"/>
          </a:xfrm>
          <a:prstGeom prst="rect">
            <a:avLst/>
          </a:prstGeom>
        </p:spPr>
      </p:pic>
      <p:pic>
        <p:nvPicPr>
          <p:cNvPr id="4" name="Picture 3" descr="A brown box with a white label&#10;&#10;Description automatically generated with low confidence">
            <a:extLst>
              <a:ext uri="{FF2B5EF4-FFF2-40B4-BE49-F238E27FC236}">
                <a16:creationId xmlns:a16="http://schemas.microsoft.com/office/drawing/2014/main" id="{97606080-DF49-329A-F700-0DCED5A1B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0962" y="2454344"/>
            <a:ext cx="3274016" cy="2727256"/>
          </a:xfrm>
          <a:prstGeom prst="rect">
            <a:avLst/>
          </a:prstGeom>
        </p:spPr>
      </p:pic>
      <p:sp>
        <p:nvSpPr>
          <p:cNvPr id="6" name="Thought Bubble: Cloud 5">
            <a:extLst>
              <a:ext uri="{FF2B5EF4-FFF2-40B4-BE49-F238E27FC236}">
                <a16:creationId xmlns:a16="http://schemas.microsoft.com/office/drawing/2014/main" id="{39E9C23C-7EC0-7BA1-DA64-E11BDC4838B4}"/>
              </a:ext>
            </a:extLst>
          </p:cNvPr>
          <p:cNvSpPr/>
          <p:nvPr/>
        </p:nvSpPr>
        <p:spPr>
          <a:xfrm>
            <a:off x="8403769" y="1000034"/>
            <a:ext cx="2750127" cy="1559044"/>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Graphic 7" descr="Cloud with solid fill">
            <a:extLst>
              <a:ext uri="{FF2B5EF4-FFF2-40B4-BE49-F238E27FC236}">
                <a16:creationId xmlns:a16="http://schemas.microsoft.com/office/drawing/2014/main" id="{BB3A009D-84A4-688E-1F67-7151C1C130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0919" y="256145"/>
            <a:ext cx="3274016" cy="3274016"/>
          </a:xfrm>
          <a:prstGeom prst="rect">
            <a:avLst/>
          </a:prstGeom>
        </p:spPr>
      </p:pic>
      <p:sp>
        <p:nvSpPr>
          <p:cNvPr id="9" name="TextBox 8">
            <a:extLst>
              <a:ext uri="{FF2B5EF4-FFF2-40B4-BE49-F238E27FC236}">
                <a16:creationId xmlns:a16="http://schemas.microsoft.com/office/drawing/2014/main" id="{28A02940-806C-50DB-3632-0382B5C467A6}"/>
              </a:ext>
            </a:extLst>
          </p:cNvPr>
          <p:cNvSpPr txBox="1"/>
          <p:nvPr/>
        </p:nvSpPr>
        <p:spPr>
          <a:xfrm>
            <a:off x="1951951" y="1840073"/>
            <a:ext cx="1667674" cy="391517"/>
          </a:xfrm>
          <a:prstGeom prst="rect">
            <a:avLst/>
          </a:prstGeom>
          <a:noFill/>
        </p:spPr>
        <p:txBody>
          <a:bodyPr wrap="square" rtlCol="0">
            <a:spAutoFit/>
          </a:bodyPr>
          <a:lstStyle/>
          <a:p>
            <a:pPr defTabSz="987552">
              <a:spcAft>
                <a:spcPts val="600"/>
              </a:spcAft>
            </a:pPr>
            <a:r>
              <a:rPr lang="en-US" sz="1944" kern="1200" dirty="0">
                <a:solidFill>
                  <a:schemeClr val="bg1"/>
                </a:solidFill>
                <a:latin typeface="+mn-lt"/>
                <a:ea typeface="+mn-ea"/>
                <a:cs typeface="+mn-cs"/>
              </a:rPr>
              <a:t>Apex Class 1</a:t>
            </a:r>
          </a:p>
        </p:txBody>
      </p:sp>
      <p:sp>
        <p:nvSpPr>
          <p:cNvPr id="10" name="TextBox 9">
            <a:extLst>
              <a:ext uri="{FF2B5EF4-FFF2-40B4-BE49-F238E27FC236}">
                <a16:creationId xmlns:a16="http://schemas.microsoft.com/office/drawing/2014/main" id="{48046BAA-AAAD-81CC-E54E-5AA277BA3A9E}"/>
              </a:ext>
            </a:extLst>
          </p:cNvPr>
          <p:cNvSpPr txBox="1"/>
          <p:nvPr/>
        </p:nvSpPr>
        <p:spPr>
          <a:xfrm>
            <a:off x="8981404" y="1162503"/>
            <a:ext cx="2154411" cy="1143775"/>
          </a:xfrm>
          <a:prstGeom prst="rect">
            <a:avLst/>
          </a:prstGeom>
          <a:noFill/>
        </p:spPr>
        <p:txBody>
          <a:bodyPr wrap="square" rtlCol="0">
            <a:spAutoFit/>
          </a:bodyPr>
          <a:lstStyle/>
          <a:p>
            <a:pPr defTabSz="987552">
              <a:spcAft>
                <a:spcPts val="600"/>
              </a:spcAft>
            </a:pPr>
            <a:r>
              <a:rPr lang="en-US" sz="1944" kern="1200" dirty="0">
                <a:solidFill>
                  <a:schemeClr val="bg1"/>
                </a:solidFill>
                <a:latin typeface="+mn-lt"/>
                <a:ea typeface="+mn-ea"/>
                <a:cs typeface="+mn-cs"/>
              </a:rPr>
              <a:t>Apex Class 2</a:t>
            </a:r>
          </a:p>
          <a:p>
            <a:pPr defTabSz="987552">
              <a:spcAft>
                <a:spcPts val="600"/>
              </a:spcAft>
            </a:pPr>
            <a:r>
              <a:rPr lang="en-US" sz="1944" kern="1200" dirty="0">
                <a:solidFill>
                  <a:schemeClr val="bg1"/>
                </a:solidFill>
                <a:latin typeface="+mn-lt"/>
                <a:ea typeface="+mn-ea"/>
                <a:cs typeface="+mn-cs"/>
              </a:rPr>
              <a:t>Apex Class 3</a:t>
            </a:r>
          </a:p>
          <a:p>
            <a:pPr defTabSz="987552">
              <a:spcAft>
                <a:spcPts val="600"/>
              </a:spcAft>
            </a:pPr>
            <a:r>
              <a:rPr lang="en-US" sz="1944" kern="1200" dirty="0">
                <a:solidFill>
                  <a:schemeClr val="bg1"/>
                </a:solidFill>
                <a:latin typeface="+mn-lt"/>
                <a:ea typeface="+mn-ea"/>
                <a:cs typeface="+mn-cs"/>
              </a:rPr>
              <a:t>Apex Class 4</a:t>
            </a:r>
            <a:endParaRPr lang="en-IN" dirty="0">
              <a:solidFill>
                <a:schemeClr val="bg1"/>
              </a:solidFill>
            </a:endParaRPr>
          </a:p>
        </p:txBody>
      </p:sp>
      <p:sp>
        <p:nvSpPr>
          <p:cNvPr id="11" name="TextBox 10">
            <a:extLst>
              <a:ext uri="{FF2B5EF4-FFF2-40B4-BE49-F238E27FC236}">
                <a16:creationId xmlns:a16="http://schemas.microsoft.com/office/drawing/2014/main" id="{DC3E9B5B-A570-7EB3-B236-4BB11EB05EBB}"/>
              </a:ext>
            </a:extLst>
          </p:cNvPr>
          <p:cNvSpPr txBox="1"/>
          <p:nvPr/>
        </p:nvSpPr>
        <p:spPr>
          <a:xfrm>
            <a:off x="1578384" y="5078444"/>
            <a:ext cx="2743200" cy="369332"/>
          </a:xfrm>
          <a:prstGeom prst="rect">
            <a:avLst/>
          </a:prstGeom>
          <a:noFill/>
        </p:spPr>
        <p:txBody>
          <a:bodyPr wrap="square" rtlCol="0">
            <a:spAutoFit/>
          </a:bodyPr>
          <a:lstStyle/>
          <a:p>
            <a:r>
              <a:rPr lang="en-US" dirty="0"/>
              <a:t>Unlocked Package 1</a:t>
            </a:r>
            <a:endParaRPr lang="en-IN" dirty="0"/>
          </a:p>
        </p:txBody>
      </p:sp>
      <p:sp>
        <p:nvSpPr>
          <p:cNvPr id="14" name="TextBox 13">
            <a:extLst>
              <a:ext uri="{FF2B5EF4-FFF2-40B4-BE49-F238E27FC236}">
                <a16:creationId xmlns:a16="http://schemas.microsoft.com/office/drawing/2014/main" id="{A8E36316-5B06-583D-72F6-9B033E73EDB9}"/>
              </a:ext>
            </a:extLst>
          </p:cNvPr>
          <p:cNvSpPr txBox="1"/>
          <p:nvPr/>
        </p:nvSpPr>
        <p:spPr>
          <a:xfrm>
            <a:off x="8413880" y="5078444"/>
            <a:ext cx="6097554" cy="369332"/>
          </a:xfrm>
          <a:prstGeom prst="rect">
            <a:avLst/>
          </a:prstGeom>
          <a:noFill/>
        </p:spPr>
        <p:txBody>
          <a:bodyPr wrap="square">
            <a:spAutoFit/>
          </a:bodyPr>
          <a:lstStyle/>
          <a:p>
            <a:r>
              <a:rPr lang="en-US" dirty="0"/>
              <a:t>Unlocked Package 2</a:t>
            </a:r>
            <a:endParaRPr lang="en-IN" dirty="0"/>
          </a:p>
        </p:txBody>
      </p:sp>
      <p:sp>
        <p:nvSpPr>
          <p:cNvPr id="43" name="TextBox 42">
            <a:extLst>
              <a:ext uri="{FF2B5EF4-FFF2-40B4-BE49-F238E27FC236}">
                <a16:creationId xmlns:a16="http://schemas.microsoft.com/office/drawing/2014/main" id="{A069F4B9-ED85-0559-32A5-D2FE3DB2B738}"/>
              </a:ext>
            </a:extLst>
          </p:cNvPr>
          <p:cNvSpPr txBox="1"/>
          <p:nvPr/>
        </p:nvSpPr>
        <p:spPr>
          <a:xfrm>
            <a:off x="4433071" y="3038345"/>
            <a:ext cx="3853872" cy="430887"/>
          </a:xfrm>
          <a:prstGeom prst="rect">
            <a:avLst/>
          </a:prstGeom>
          <a:noFill/>
        </p:spPr>
        <p:txBody>
          <a:bodyPr wrap="square" rtlCol="0">
            <a:spAutoFit/>
          </a:bodyPr>
          <a:lstStyle/>
          <a:p>
            <a:pPr algn="ctr"/>
            <a:r>
              <a:rPr lang="en-US" sz="1100" dirty="0"/>
              <a:t>Breaking the dependencies or</a:t>
            </a:r>
          </a:p>
          <a:p>
            <a:pPr algn="ctr"/>
            <a:r>
              <a:rPr lang="en-US" sz="1100" dirty="0"/>
              <a:t>Separating the dependencies </a:t>
            </a:r>
            <a:endParaRPr lang="en-IN" sz="1100" dirty="0"/>
          </a:p>
        </p:txBody>
      </p:sp>
      <p:cxnSp>
        <p:nvCxnSpPr>
          <p:cNvPr id="45" name="Straight Connector 44">
            <a:extLst>
              <a:ext uri="{FF2B5EF4-FFF2-40B4-BE49-F238E27FC236}">
                <a16:creationId xmlns:a16="http://schemas.microsoft.com/office/drawing/2014/main" id="{8B32B19A-EA93-51AC-9C98-EBDBE28E995F}"/>
              </a:ext>
            </a:extLst>
          </p:cNvPr>
          <p:cNvCxnSpPr>
            <a:cxnSpLocks/>
          </p:cNvCxnSpPr>
          <p:nvPr/>
        </p:nvCxnSpPr>
        <p:spPr>
          <a:xfrm>
            <a:off x="4072467" y="2012741"/>
            <a:ext cx="4408998" cy="0"/>
          </a:xfrm>
          <a:prstGeom prst="line">
            <a:avLst/>
          </a:prstGeom>
        </p:spPr>
        <p:style>
          <a:lnRef idx="3">
            <a:schemeClr val="dk1"/>
          </a:lnRef>
          <a:fillRef idx="0">
            <a:schemeClr val="dk1"/>
          </a:fillRef>
          <a:effectRef idx="2">
            <a:schemeClr val="dk1"/>
          </a:effectRef>
          <a:fontRef idx="minor">
            <a:schemeClr val="tx1"/>
          </a:fontRef>
        </p:style>
      </p:cxnSp>
      <p:pic>
        <p:nvPicPr>
          <p:cNvPr id="50" name="Picture 49" descr="Broken Team Sasquatch">
            <a:extLst>
              <a:ext uri="{FF2B5EF4-FFF2-40B4-BE49-F238E27FC236}">
                <a16:creationId xmlns:a16="http://schemas.microsoft.com/office/drawing/2014/main" id="{E7846180-53AC-8490-2E70-63BD4ADEE4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3201" y="956253"/>
            <a:ext cx="2044919" cy="2044919"/>
          </a:xfrm>
          <a:prstGeom prst="rect">
            <a:avLst/>
          </a:prstGeom>
        </p:spPr>
      </p:pic>
    </p:spTree>
    <p:extLst>
      <p:ext uri="{BB962C8B-B14F-4D97-AF65-F5344CB8AC3E}">
        <p14:creationId xmlns:p14="http://schemas.microsoft.com/office/powerpoint/2010/main" val="2214148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Graphic 1" descr="Database with solid fill">
            <a:extLst>
              <a:ext uri="{FF2B5EF4-FFF2-40B4-BE49-F238E27FC236}">
                <a16:creationId xmlns:a16="http://schemas.microsoft.com/office/drawing/2014/main" id="{21732369-1DE6-242C-E6EA-F25C5F77F5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99127" y="1659836"/>
            <a:ext cx="4595119" cy="4595119"/>
          </a:xfrm>
          <a:prstGeom prst="rect">
            <a:avLst/>
          </a:prstGeom>
        </p:spPr>
      </p:pic>
      <p:pic>
        <p:nvPicPr>
          <p:cNvPr id="3" name="Picture 2" descr="A brown box with a white label&#10;&#10;Description automatically generated with low confidence">
            <a:extLst>
              <a:ext uri="{FF2B5EF4-FFF2-40B4-BE49-F238E27FC236}">
                <a16:creationId xmlns:a16="http://schemas.microsoft.com/office/drawing/2014/main" id="{013EA5F6-AD28-5EBC-8EF9-99749E4EC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8388044">
            <a:off x="3339292" y="188465"/>
            <a:ext cx="1961861" cy="1634231"/>
          </a:xfrm>
          <a:prstGeom prst="rect">
            <a:avLst/>
          </a:prstGeom>
        </p:spPr>
      </p:pic>
      <p:pic>
        <p:nvPicPr>
          <p:cNvPr id="4" name="Picture 3" descr="A brown box with a white label&#10;&#10;Description automatically generated with low confidence">
            <a:extLst>
              <a:ext uri="{FF2B5EF4-FFF2-40B4-BE49-F238E27FC236}">
                <a16:creationId xmlns:a16="http://schemas.microsoft.com/office/drawing/2014/main" id="{D101387B-8E68-4045-DD94-005036CF98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771031">
            <a:off x="7006418" y="188463"/>
            <a:ext cx="1961861" cy="1634231"/>
          </a:xfrm>
          <a:prstGeom prst="rect">
            <a:avLst/>
          </a:prstGeom>
        </p:spPr>
      </p:pic>
      <p:pic>
        <p:nvPicPr>
          <p:cNvPr id="5" name="Graphic 4" descr="Document outline">
            <a:extLst>
              <a:ext uri="{FF2B5EF4-FFF2-40B4-BE49-F238E27FC236}">
                <a16:creationId xmlns:a16="http://schemas.microsoft.com/office/drawing/2014/main" id="{3669E2F1-F0FA-11F8-11FD-2E1015D9CB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9046355">
            <a:off x="4366873" y="1022489"/>
            <a:ext cx="661762" cy="661762"/>
          </a:xfrm>
          <a:prstGeom prst="rect">
            <a:avLst/>
          </a:prstGeom>
        </p:spPr>
      </p:pic>
      <p:pic>
        <p:nvPicPr>
          <p:cNvPr id="6" name="Graphic 5" descr="Document outline">
            <a:extLst>
              <a:ext uri="{FF2B5EF4-FFF2-40B4-BE49-F238E27FC236}">
                <a16:creationId xmlns:a16="http://schemas.microsoft.com/office/drawing/2014/main" id="{5289E55B-1EEE-B637-991E-7AE32FE3C8E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9046355">
            <a:off x="4706026" y="1341576"/>
            <a:ext cx="661762" cy="661762"/>
          </a:xfrm>
          <a:prstGeom prst="rect">
            <a:avLst/>
          </a:prstGeom>
        </p:spPr>
      </p:pic>
      <p:pic>
        <p:nvPicPr>
          <p:cNvPr id="8" name="Graphic 7" descr="Document outline">
            <a:extLst>
              <a:ext uri="{FF2B5EF4-FFF2-40B4-BE49-F238E27FC236}">
                <a16:creationId xmlns:a16="http://schemas.microsoft.com/office/drawing/2014/main" id="{98F92700-B8C0-D4C5-1717-CAA67751C7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3370248">
            <a:off x="6937446" y="1311669"/>
            <a:ext cx="661762" cy="661762"/>
          </a:xfrm>
          <a:prstGeom prst="rect">
            <a:avLst/>
          </a:prstGeom>
        </p:spPr>
      </p:pic>
      <p:pic>
        <p:nvPicPr>
          <p:cNvPr id="10" name="Graphic 9" descr="Document outline">
            <a:extLst>
              <a:ext uri="{FF2B5EF4-FFF2-40B4-BE49-F238E27FC236}">
                <a16:creationId xmlns:a16="http://schemas.microsoft.com/office/drawing/2014/main" id="{370D9080-363D-4B5E-EED1-8FB29CD1AC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2935538">
            <a:off x="7253862" y="1259559"/>
            <a:ext cx="661762" cy="661762"/>
          </a:xfrm>
          <a:prstGeom prst="rect">
            <a:avLst/>
          </a:prstGeom>
        </p:spPr>
      </p:pic>
      <p:sp>
        <p:nvSpPr>
          <p:cNvPr id="12" name="TextBox 11">
            <a:extLst>
              <a:ext uri="{FF2B5EF4-FFF2-40B4-BE49-F238E27FC236}">
                <a16:creationId xmlns:a16="http://schemas.microsoft.com/office/drawing/2014/main" id="{72D361D8-5D5B-EA5D-0536-BEAC00F0DB37}"/>
              </a:ext>
            </a:extLst>
          </p:cNvPr>
          <p:cNvSpPr txBox="1"/>
          <p:nvPr/>
        </p:nvSpPr>
        <p:spPr>
          <a:xfrm>
            <a:off x="5339655" y="5770455"/>
            <a:ext cx="2553289" cy="369332"/>
          </a:xfrm>
          <a:prstGeom prst="rect">
            <a:avLst/>
          </a:prstGeom>
          <a:noFill/>
        </p:spPr>
        <p:txBody>
          <a:bodyPr wrap="square" rtlCol="0">
            <a:spAutoFit/>
          </a:bodyPr>
          <a:lstStyle/>
          <a:p>
            <a:r>
              <a:rPr lang="en-US" dirty="0"/>
              <a:t>Salesforce Database</a:t>
            </a:r>
            <a:endParaRPr lang="en-IN" dirty="0"/>
          </a:p>
        </p:txBody>
      </p:sp>
      <p:sp>
        <p:nvSpPr>
          <p:cNvPr id="14" name="TextBox 13">
            <a:extLst>
              <a:ext uri="{FF2B5EF4-FFF2-40B4-BE49-F238E27FC236}">
                <a16:creationId xmlns:a16="http://schemas.microsoft.com/office/drawing/2014/main" id="{3B38FBDF-0990-1D5E-349C-67961252ED8F}"/>
              </a:ext>
            </a:extLst>
          </p:cNvPr>
          <p:cNvSpPr txBox="1"/>
          <p:nvPr/>
        </p:nvSpPr>
        <p:spPr>
          <a:xfrm>
            <a:off x="1666875" y="123825"/>
            <a:ext cx="2886075" cy="369332"/>
          </a:xfrm>
          <a:prstGeom prst="rect">
            <a:avLst/>
          </a:prstGeom>
          <a:noFill/>
        </p:spPr>
        <p:txBody>
          <a:bodyPr wrap="square" rtlCol="0">
            <a:spAutoFit/>
          </a:bodyPr>
          <a:lstStyle/>
          <a:p>
            <a:r>
              <a:rPr lang="en-US" dirty="0"/>
              <a:t>Unlocked Package 1</a:t>
            </a:r>
            <a:endParaRPr lang="en-IN" dirty="0"/>
          </a:p>
        </p:txBody>
      </p:sp>
      <p:sp>
        <p:nvSpPr>
          <p:cNvPr id="16" name="TextBox 15">
            <a:extLst>
              <a:ext uri="{FF2B5EF4-FFF2-40B4-BE49-F238E27FC236}">
                <a16:creationId xmlns:a16="http://schemas.microsoft.com/office/drawing/2014/main" id="{4AFEB041-8D59-5B65-B0FF-96500DD87DB9}"/>
              </a:ext>
            </a:extLst>
          </p:cNvPr>
          <p:cNvSpPr txBox="1"/>
          <p:nvPr/>
        </p:nvSpPr>
        <p:spPr>
          <a:xfrm>
            <a:off x="8503559" y="123825"/>
            <a:ext cx="6096000" cy="369332"/>
          </a:xfrm>
          <a:prstGeom prst="rect">
            <a:avLst/>
          </a:prstGeom>
          <a:noFill/>
        </p:spPr>
        <p:txBody>
          <a:bodyPr wrap="square">
            <a:spAutoFit/>
          </a:bodyPr>
          <a:lstStyle/>
          <a:p>
            <a:r>
              <a:rPr lang="en-US" dirty="0"/>
              <a:t>Unlocked Package 2</a:t>
            </a:r>
            <a:endParaRPr lang="en-IN" dirty="0"/>
          </a:p>
        </p:txBody>
      </p:sp>
      <p:sp>
        <p:nvSpPr>
          <p:cNvPr id="17" name="Explosion: 8 Points 16">
            <a:extLst>
              <a:ext uri="{FF2B5EF4-FFF2-40B4-BE49-F238E27FC236}">
                <a16:creationId xmlns:a16="http://schemas.microsoft.com/office/drawing/2014/main" id="{7440AECD-33F7-3DA1-7DBA-6C6A41C021BE}"/>
              </a:ext>
            </a:extLst>
          </p:cNvPr>
          <p:cNvSpPr/>
          <p:nvPr/>
        </p:nvSpPr>
        <p:spPr>
          <a:xfrm>
            <a:off x="5033803" y="1857228"/>
            <a:ext cx="403761" cy="47177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Explosion: 8 Points 17">
            <a:extLst>
              <a:ext uri="{FF2B5EF4-FFF2-40B4-BE49-F238E27FC236}">
                <a16:creationId xmlns:a16="http://schemas.microsoft.com/office/drawing/2014/main" id="{4C017AB2-3FD3-0332-F803-B1AA9DEA844D}"/>
              </a:ext>
            </a:extLst>
          </p:cNvPr>
          <p:cNvSpPr/>
          <p:nvPr/>
        </p:nvSpPr>
        <p:spPr>
          <a:xfrm rot="1096678">
            <a:off x="6964786" y="1785825"/>
            <a:ext cx="425893" cy="522398"/>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25F3DA3A-2B2B-36E4-7C2D-EE2B1001F309}"/>
              </a:ext>
            </a:extLst>
          </p:cNvPr>
          <p:cNvSpPr txBox="1"/>
          <p:nvPr/>
        </p:nvSpPr>
        <p:spPr>
          <a:xfrm>
            <a:off x="1771568" y="3045510"/>
            <a:ext cx="2886075" cy="1754326"/>
          </a:xfrm>
          <a:prstGeom prst="rect">
            <a:avLst/>
          </a:prstGeom>
          <a:noFill/>
        </p:spPr>
        <p:txBody>
          <a:bodyPr wrap="square" rtlCol="0">
            <a:spAutoFit/>
          </a:bodyPr>
          <a:lstStyle/>
          <a:p>
            <a:r>
              <a:rPr lang="en-US" b="0" i="0" dirty="0">
                <a:solidFill>
                  <a:srgbClr val="172B4D"/>
                </a:solidFill>
                <a:effectLst/>
                <a:latin typeface="-apple-system"/>
              </a:rPr>
              <a:t>Salesforce won't be able to find the necessary dependencies when they are compiled, resulting in compilation errors or runtime errors</a:t>
            </a:r>
            <a:endParaRPr lang="en-IN" dirty="0"/>
          </a:p>
        </p:txBody>
      </p:sp>
      <p:sp>
        <p:nvSpPr>
          <p:cNvPr id="20" name="Explosion: 8 Points 19">
            <a:extLst>
              <a:ext uri="{FF2B5EF4-FFF2-40B4-BE49-F238E27FC236}">
                <a16:creationId xmlns:a16="http://schemas.microsoft.com/office/drawing/2014/main" id="{E3677827-1E05-7EA2-22FE-E66A626A00DF}"/>
              </a:ext>
            </a:extLst>
          </p:cNvPr>
          <p:cNvSpPr/>
          <p:nvPr/>
        </p:nvSpPr>
        <p:spPr>
          <a:xfrm>
            <a:off x="844473" y="3537804"/>
            <a:ext cx="654128" cy="78019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Flowchart: Connector 20">
            <a:extLst>
              <a:ext uri="{FF2B5EF4-FFF2-40B4-BE49-F238E27FC236}">
                <a16:creationId xmlns:a16="http://schemas.microsoft.com/office/drawing/2014/main" id="{FA23598B-2E76-A3F4-CB03-2BD172FB2344}"/>
              </a:ext>
            </a:extLst>
          </p:cNvPr>
          <p:cNvSpPr/>
          <p:nvPr/>
        </p:nvSpPr>
        <p:spPr>
          <a:xfrm>
            <a:off x="522341" y="3344624"/>
            <a:ext cx="1237667" cy="1208089"/>
          </a:xfrm>
          <a:prstGeom prst="flowChartConnector">
            <a:avLst/>
          </a:prstGeom>
          <a:noFill/>
          <a:ln>
            <a:solidFill>
              <a:schemeClr val="tx1">
                <a:lumMod val="95000"/>
                <a:lumOff val="5000"/>
              </a:schemeClr>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2" name="TextBox 21">
            <a:extLst>
              <a:ext uri="{FF2B5EF4-FFF2-40B4-BE49-F238E27FC236}">
                <a16:creationId xmlns:a16="http://schemas.microsoft.com/office/drawing/2014/main" id="{381AB2D7-C62A-8DC8-D44F-5C19BA18008B}"/>
              </a:ext>
            </a:extLst>
          </p:cNvPr>
          <p:cNvSpPr txBox="1"/>
          <p:nvPr/>
        </p:nvSpPr>
        <p:spPr>
          <a:xfrm>
            <a:off x="5487225" y="1598724"/>
            <a:ext cx="1456046" cy="253916"/>
          </a:xfrm>
          <a:prstGeom prst="rect">
            <a:avLst/>
          </a:prstGeom>
          <a:noFill/>
        </p:spPr>
        <p:txBody>
          <a:bodyPr wrap="square" rtlCol="0">
            <a:spAutoFit/>
          </a:bodyPr>
          <a:lstStyle/>
          <a:p>
            <a:r>
              <a:rPr lang="en-US" sz="1050" dirty="0"/>
              <a:t>Installing the packages</a:t>
            </a:r>
            <a:endParaRPr lang="en-IN" sz="1050" dirty="0"/>
          </a:p>
        </p:txBody>
      </p:sp>
    </p:spTree>
    <p:extLst>
      <p:ext uri="{BB962C8B-B14F-4D97-AF65-F5344CB8AC3E}">
        <p14:creationId xmlns:p14="http://schemas.microsoft.com/office/powerpoint/2010/main" val="1247876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18FC05-AA7A-0582-2029-ECBB7919B9CD}"/>
              </a:ext>
            </a:extLst>
          </p:cNvPr>
          <p:cNvSpPr txBox="1"/>
          <p:nvPr/>
        </p:nvSpPr>
        <p:spPr>
          <a:xfrm>
            <a:off x="640080" y="5576887"/>
            <a:ext cx="10911840" cy="64008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dirty="0">
                <a:latin typeface="-apple-system"/>
                <a:ea typeface="+mj-ea"/>
                <a:cs typeface="+mj-cs"/>
              </a:rPr>
              <a:t>Errors while installing the dependent packages </a:t>
            </a:r>
          </a:p>
        </p:txBody>
      </p:sp>
      <p:pic>
        <p:nvPicPr>
          <p:cNvPr id="4" name="Picture 3" descr="A screenshot of a computer&#10;&#10;Description automatically generated with medium confidence">
            <a:extLst>
              <a:ext uri="{FF2B5EF4-FFF2-40B4-BE49-F238E27FC236}">
                <a16:creationId xmlns:a16="http://schemas.microsoft.com/office/drawing/2014/main" id="{FD030B3D-4FDA-0A75-EBF3-07B60D803500}"/>
              </a:ext>
            </a:extLst>
          </p:cNvPr>
          <p:cNvPicPr>
            <a:picLocks noChangeAspect="1"/>
          </p:cNvPicPr>
          <p:nvPr/>
        </p:nvPicPr>
        <p:blipFill rotWithShape="1">
          <a:blip r:embed="rId2">
            <a:extLst>
              <a:ext uri="{28A0092B-C50C-407E-A947-70E740481C1C}">
                <a14:useLocalDpi xmlns:a14="http://schemas.microsoft.com/office/drawing/2010/main" val="0"/>
              </a:ext>
            </a:extLst>
          </a:blip>
          <a:srcRect r="1" b="11790"/>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365841372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6FEE9C2-B7D5-3888-B2CD-AD503E21279B}"/>
              </a:ext>
            </a:extLst>
          </p:cNvPr>
          <p:cNvSpPr txBox="1"/>
          <p:nvPr/>
        </p:nvSpPr>
        <p:spPr>
          <a:xfrm>
            <a:off x="861638" y="5147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kern="1200" dirty="0">
                <a:solidFill>
                  <a:srgbClr val="FFFFFF"/>
                </a:solidFill>
                <a:latin typeface="+mj-lt"/>
                <a:ea typeface="+mj-ea"/>
                <a:cs typeface="+mj-cs"/>
              </a:rPr>
              <a:t>Installation Erro</a:t>
            </a:r>
            <a:r>
              <a:rPr lang="en-US" sz="3400" dirty="0">
                <a:solidFill>
                  <a:srgbClr val="FFFFFF"/>
                </a:solidFill>
                <a:latin typeface="+mj-lt"/>
                <a:ea typeface="+mj-ea"/>
                <a:cs typeface="+mj-cs"/>
              </a:rPr>
              <a:t>r In Salesforce</a:t>
            </a:r>
            <a:endParaRPr lang="en-US" sz="3400" kern="1200" dirty="0">
              <a:solidFill>
                <a:srgbClr val="FFFFFF"/>
              </a:solidFill>
              <a:latin typeface="+mj-lt"/>
              <a:ea typeface="+mj-ea"/>
              <a:cs typeface="+mj-cs"/>
            </a:endParaRPr>
          </a:p>
          <a:p>
            <a:pPr>
              <a:lnSpc>
                <a:spcPct val="90000"/>
              </a:lnSpc>
              <a:spcBef>
                <a:spcPct val="0"/>
              </a:spcBef>
              <a:spcAft>
                <a:spcPts val="600"/>
              </a:spcAft>
            </a:pPr>
            <a:endParaRPr lang="en-US" sz="3400" kern="1200" dirty="0">
              <a:solidFill>
                <a:srgbClr val="FFFFFF"/>
              </a:solidFill>
              <a:latin typeface="+mj-lt"/>
              <a:ea typeface="+mj-ea"/>
              <a:cs typeface="+mj-cs"/>
            </a:endParaRPr>
          </a:p>
        </p:txBody>
      </p:sp>
      <p:pic>
        <p:nvPicPr>
          <p:cNvPr id="4" name="Picture 3" descr="A screenshot of a computer&#10;&#10;Description automatically generated with medium confidence">
            <a:extLst>
              <a:ext uri="{FF2B5EF4-FFF2-40B4-BE49-F238E27FC236}">
                <a16:creationId xmlns:a16="http://schemas.microsoft.com/office/drawing/2014/main" id="{AD32035B-BA41-888E-6388-53960A673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840" y="1673937"/>
            <a:ext cx="9853774" cy="4926887"/>
          </a:xfrm>
          <a:prstGeom prst="rect">
            <a:avLst/>
          </a:prstGeom>
        </p:spPr>
      </p:pic>
    </p:spTree>
    <p:extLst>
      <p:ext uri="{BB962C8B-B14F-4D97-AF65-F5344CB8AC3E}">
        <p14:creationId xmlns:p14="http://schemas.microsoft.com/office/powerpoint/2010/main" val="2680375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 name="Rectangle 23">
            <a:extLst>
              <a:ext uri="{FF2B5EF4-FFF2-40B4-BE49-F238E27FC236}">
                <a16:creationId xmlns:a16="http://schemas.microsoft.com/office/drawing/2014/main" id="{82455043-5CFD-4790-A30C-152D3B694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25">
            <a:extLst>
              <a:ext uri="{FF2B5EF4-FFF2-40B4-BE49-F238E27FC236}">
                <a16:creationId xmlns:a16="http://schemas.microsoft.com/office/drawing/2014/main" id="{D790CBA0-32A4-48C6-8140-9148B3A0D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A940285-486F-4391-834C-6AEA6BBA35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70" name="Oval 28">
              <a:extLst>
                <a:ext uri="{FF2B5EF4-FFF2-40B4-BE49-F238E27FC236}">
                  <a16:creationId xmlns:a16="http://schemas.microsoft.com/office/drawing/2014/main" id="{74B9FF2E-00C4-47D5-8A73-16D63BAE0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29">
              <a:extLst>
                <a:ext uri="{FF2B5EF4-FFF2-40B4-BE49-F238E27FC236}">
                  <a16:creationId xmlns:a16="http://schemas.microsoft.com/office/drawing/2014/main" id="{4CA72D7A-4FAA-4E11-AEDF-6B1F529022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30">
              <a:extLst>
                <a:ext uri="{FF2B5EF4-FFF2-40B4-BE49-F238E27FC236}">
                  <a16:creationId xmlns:a16="http://schemas.microsoft.com/office/drawing/2014/main" id="{2C8EC923-BC09-48E2-9C97-9AB22850D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31">
              <a:extLst>
                <a:ext uri="{FF2B5EF4-FFF2-40B4-BE49-F238E27FC236}">
                  <a16:creationId xmlns:a16="http://schemas.microsoft.com/office/drawing/2014/main" id="{015D5FAC-3D93-4CFC-A4EC-B3687658F2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0F81D9B7-BCCD-4B12-B975-0F885E4D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54CF688-5435-4B57-B48B-AF1628D95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08648C95-1EC5-40D8-8D96-3DC3D112AE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010134DF-195E-4609-BE91-D38A8334E4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9" name="Straight Connector 38">
              <a:extLst>
                <a:ext uri="{FF2B5EF4-FFF2-40B4-BE49-F238E27FC236}">
                  <a16:creationId xmlns:a16="http://schemas.microsoft.com/office/drawing/2014/main" id="{20757759-EC34-4221-B044-E44E140C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DD397B4-F579-4427-8501-9D3412F87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F669F62-C345-4D12-9436-F3E2B3AE6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89D0B0E-94E0-4A18-A5D4-F8999345F0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4E064EB-8FB8-AAD7-F4CC-9A827E8B8E37}"/>
              </a:ext>
            </a:extLst>
          </p:cNvPr>
          <p:cNvSpPr txBox="1"/>
          <p:nvPr/>
        </p:nvSpPr>
        <p:spPr>
          <a:xfrm>
            <a:off x="5139098" y="122003"/>
            <a:ext cx="6341652" cy="718526"/>
          </a:xfrm>
          <a:prstGeom prst="rect">
            <a:avLst/>
          </a:prstGeom>
          <a:noFill/>
        </p:spPr>
        <p:txBody>
          <a:bodyPr vert="horz" lIns="91440" tIns="45720" rIns="91440" bIns="45720" rtlCol="0" anchor="t">
            <a:normAutofit lnSpcReduction="10000"/>
          </a:bodyPr>
          <a:lstStyle/>
          <a:p>
            <a:pPr>
              <a:lnSpc>
                <a:spcPct val="90000"/>
              </a:lnSpc>
              <a:spcBef>
                <a:spcPct val="0"/>
              </a:spcBef>
              <a:spcAft>
                <a:spcPts val="600"/>
              </a:spcAft>
            </a:pPr>
            <a:r>
              <a:rPr lang="en-US" sz="4800" kern="1200" dirty="0">
                <a:solidFill>
                  <a:srgbClr val="4472C4"/>
                </a:solidFill>
                <a:latin typeface="+mj-lt"/>
                <a:ea typeface="+mj-ea"/>
                <a:cs typeface="+mj-cs"/>
              </a:rPr>
              <a:t>Conclusion</a:t>
            </a:r>
          </a:p>
        </p:txBody>
      </p:sp>
      <p:sp>
        <p:nvSpPr>
          <p:cNvPr id="44" name="Rectangle 43">
            <a:extLst>
              <a:ext uri="{FF2B5EF4-FFF2-40B4-BE49-F238E27FC236}">
                <a16:creationId xmlns:a16="http://schemas.microsoft.com/office/drawing/2014/main" id="{909F982E-B4F0-4CF1-9698-0CA793629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E5A6FD1C-ABC0-436A-9073-E0EED7D89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7" name="Straight Connector 46">
              <a:extLst>
                <a:ext uri="{FF2B5EF4-FFF2-40B4-BE49-F238E27FC236}">
                  <a16:creationId xmlns:a16="http://schemas.microsoft.com/office/drawing/2014/main" id="{6FE42E75-3FFE-428A-BBD2-CC87097B5D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F8E869C-899B-4BCE-8E7E-07CF2384D9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BF071B4-ED93-480C-8E69-73432F0CE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CA65703-32A1-4699-BC19-1CA9884BD2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8" name="Graphic 7" descr="Gavel">
            <a:extLst>
              <a:ext uri="{FF2B5EF4-FFF2-40B4-BE49-F238E27FC236}">
                <a16:creationId xmlns:a16="http://schemas.microsoft.com/office/drawing/2014/main" id="{2D515077-4907-0ACA-71E7-CC5BA6F5A5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699" y="1349462"/>
            <a:ext cx="4134103" cy="4134103"/>
          </a:xfrm>
          <a:prstGeom prst="rect">
            <a:avLst/>
          </a:prstGeom>
        </p:spPr>
      </p:pic>
      <p:grpSp>
        <p:nvGrpSpPr>
          <p:cNvPr id="52" name="Group 51">
            <a:extLst>
              <a:ext uri="{FF2B5EF4-FFF2-40B4-BE49-F238E27FC236}">
                <a16:creationId xmlns:a16="http://schemas.microsoft.com/office/drawing/2014/main" id="{38AF1DD3-8D1D-4757-B035-70019593DD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47041" y="808145"/>
            <a:ext cx="304800" cy="429768"/>
            <a:chOff x="215328" y="-46937"/>
            <a:chExt cx="304800" cy="2773841"/>
          </a:xfrm>
        </p:grpSpPr>
        <p:cxnSp>
          <p:nvCxnSpPr>
            <p:cNvPr id="53" name="Straight Connector 52">
              <a:extLst>
                <a:ext uri="{FF2B5EF4-FFF2-40B4-BE49-F238E27FC236}">
                  <a16:creationId xmlns:a16="http://schemas.microsoft.com/office/drawing/2014/main" id="{28184D1F-A6B0-4989-8187-7DA9B69FDB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E4AAB83-8364-4EEC-B775-EB5BF22973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334B8F-87AB-40F9-B22B-309F79C295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507BCE7-4481-4881-ACD6-7B9E0A53B3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0C824229-35D8-9F9E-5278-A5FDA3C72A92}"/>
              </a:ext>
            </a:extLst>
          </p:cNvPr>
          <p:cNvSpPr txBox="1"/>
          <p:nvPr/>
        </p:nvSpPr>
        <p:spPr>
          <a:xfrm>
            <a:off x="2647950" y="2781300"/>
            <a:ext cx="4133851" cy="17526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D1AE6625-F8CB-CD53-670A-443098DA0BB7}"/>
              </a:ext>
            </a:extLst>
          </p:cNvPr>
          <p:cNvSpPr txBox="1"/>
          <p:nvPr/>
        </p:nvSpPr>
        <p:spPr>
          <a:xfrm>
            <a:off x="5172570" y="710565"/>
            <a:ext cx="6248400" cy="307777"/>
          </a:xfrm>
          <a:prstGeom prst="rect">
            <a:avLst/>
          </a:prstGeom>
          <a:noFill/>
        </p:spPr>
        <p:txBody>
          <a:bodyPr wrap="square" rtlCol="0">
            <a:spAutoFit/>
          </a:bodyPr>
          <a:lstStyle/>
          <a:p>
            <a:r>
              <a:rPr lang="en-US" sz="1400" b="1" i="0" dirty="0">
                <a:solidFill>
                  <a:srgbClr val="66FF66"/>
                </a:solidFill>
                <a:effectLst/>
                <a:latin typeface="Slack-Lato"/>
              </a:rPr>
              <a:t>We can't install the classes that are dependent on each other in different packages</a:t>
            </a:r>
            <a:endParaRPr lang="en-IN" sz="1400" b="1" dirty="0">
              <a:solidFill>
                <a:srgbClr val="66FF66"/>
              </a:solidFill>
            </a:endParaRPr>
          </a:p>
        </p:txBody>
      </p:sp>
      <p:sp>
        <p:nvSpPr>
          <p:cNvPr id="7" name="TextBox 6">
            <a:extLst>
              <a:ext uri="{FF2B5EF4-FFF2-40B4-BE49-F238E27FC236}">
                <a16:creationId xmlns:a16="http://schemas.microsoft.com/office/drawing/2014/main" id="{01AA90B0-93C7-D62C-AA28-C95FE22DD56E}"/>
              </a:ext>
            </a:extLst>
          </p:cNvPr>
          <p:cNvSpPr txBox="1"/>
          <p:nvPr/>
        </p:nvSpPr>
        <p:spPr>
          <a:xfrm>
            <a:off x="5192234" y="1031782"/>
            <a:ext cx="6285459" cy="6017032"/>
          </a:xfrm>
          <a:prstGeom prst="rect">
            <a:avLst/>
          </a:prstGeom>
          <a:noFill/>
        </p:spPr>
        <p:txBody>
          <a:bodyPr wrap="square" rtlCol="0">
            <a:spAutoFit/>
          </a:bodyPr>
          <a:lstStyle/>
          <a:p>
            <a:pPr algn="l"/>
            <a:r>
              <a:rPr lang="en-US" sz="1100" b="0" i="0" dirty="0">
                <a:solidFill>
                  <a:srgbClr val="D1D5DB"/>
                </a:solidFill>
                <a:effectLst/>
                <a:latin typeface="Söhne"/>
              </a:rPr>
              <a:t>In the context of Salesforce Unlocked Packages, the statement "We can't install the classes that are dependent on each other in different packages" can be further elaborated.</a:t>
            </a:r>
          </a:p>
          <a:p>
            <a:pPr algn="l"/>
            <a:r>
              <a:rPr lang="en-US" sz="1100" b="0" i="0" dirty="0">
                <a:solidFill>
                  <a:srgbClr val="D1D5DB"/>
                </a:solidFill>
                <a:effectLst/>
                <a:latin typeface="Söhne"/>
              </a:rPr>
              <a:t>Salesforce Unlocked Packages are a packaging mechanism provided by Salesforce that allows developers to bundle and distribute their custom code, configuration, and metadata. Unlocked Packages are modular and promote modularity, reusability, and version control within the Salesforce platform.</a:t>
            </a:r>
          </a:p>
          <a:p>
            <a:pPr algn="l"/>
            <a:r>
              <a:rPr lang="en-US" sz="1100" b="0" i="0" dirty="0">
                <a:solidFill>
                  <a:srgbClr val="D1D5DB"/>
                </a:solidFill>
                <a:effectLst/>
                <a:latin typeface="Söhne"/>
              </a:rPr>
              <a:t>When it comes to installing classes with interdependencies in different Unlocked Packages, there are certain considerations and limitations:</a:t>
            </a:r>
          </a:p>
          <a:p>
            <a:pPr algn="l"/>
            <a:endParaRPr lang="en-US" sz="1100" b="0" i="0" dirty="0">
              <a:solidFill>
                <a:srgbClr val="D1D5DB"/>
              </a:solidFill>
              <a:effectLst/>
              <a:latin typeface="Söhne"/>
            </a:endParaRPr>
          </a:p>
          <a:p>
            <a:pPr algn="l">
              <a:buFont typeface="+mj-lt"/>
              <a:buAutoNum type="arabicPeriod"/>
            </a:pPr>
            <a:r>
              <a:rPr lang="en-US" sz="1100" b="0" i="0" dirty="0">
                <a:solidFill>
                  <a:srgbClr val="D1D5DB"/>
                </a:solidFill>
                <a:effectLst/>
                <a:latin typeface="Söhne"/>
              </a:rPr>
              <a:t>Package Boundaries: Unlocked Packages establish boundaries between different modules of an application. Each package has its own namespace and encapsulates its components, including classes. Dependencies across package boundaries can exist, but they need to be managed and resolved appropriately.</a:t>
            </a:r>
          </a:p>
          <a:p>
            <a:pPr algn="l">
              <a:buFont typeface="+mj-lt"/>
              <a:buAutoNum type="arabicPeriod"/>
            </a:pPr>
            <a:r>
              <a:rPr lang="en-US" sz="1100" b="0" i="0" dirty="0">
                <a:solidFill>
                  <a:srgbClr val="D1D5DB"/>
                </a:solidFill>
                <a:effectLst/>
                <a:latin typeface="Söhne"/>
              </a:rPr>
              <a:t>Package Dependencies: Unlocked Packages can have dependencies on other packages. These dependencies are specified in the package manifest file, which outlines the components required by the package. If classes in one package depend on classes in another package, the dependent package needs to be explicitly specified as a dependency.</a:t>
            </a:r>
          </a:p>
          <a:p>
            <a:pPr algn="l">
              <a:buFont typeface="+mj-lt"/>
              <a:buAutoNum type="arabicPeriod"/>
            </a:pPr>
            <a:r>
              <a:rPr lang="en-US" sz="1100" b="0" i="0" dirty="0">
                <a:solidFill>
                  <a:srgbClr val="D1D5DB"/>
                </a:solidFill>
                <a:effectLst/>
                <a:latin typeface="Söhne"/>
              </a:rPr>
              <a:t>Managed Dependencies: In Salesforce, managed packages are packages created by Salesforce partners and distributed through the AppExchange. Managed packages have a higher level of encapsulation and control, and their classes are typically not accessible outside the package boundary. Therefore, dependencies on managed package classes can present additional challenges.</a:t>
            </a:r>
          </a:p>
          <a:p>
            <a:pPr algn="l">
              <a:buFont typeface="+mj-lt"/>
              <a:buAutoNum type="arabicPeriod"/>
            </a:pPr>
            <a:r>
              <a:rPr lang="en-US" sz="1100" b="0" i="0" dirty="0">
                <a:solidFill>
                  <a:srgbClr val="D1D5DB"/>
                </a:solidFill>
                <a:effectLst/>
                <a:latin typeface="Söhne"/>
              </a:rPr>
              <a:t>Namespace Considerations: Unlocked Packages have their own namespaces, which help prevent naming conflicts between components. When classes have dependencies, they should be aware of each other's namespaces and references. If classes are in different packages, the namespace and package names must be appropriately referenced to avoid naming collisions.</a:t>
            </a:r>
          </a:p>
          <a:p>
            <a:pPr algn="l"/>
            <a:endParaRPr lang="en-US" sz="1100" b="0" i="0" dirty="0">
              <a:solidFill>
                <a:srgbClr val="D1D5DB"/>
              </a:solidFill>
              <a:effectLst/>
              <a:latin typeface="Söhne"/>
            </a:endParaRPr>
          </a:p>
          <a:p>
            <a:pPr algn="l"/>
            <a:r>
              <a:rPr lang="en-US" sz="1100" b="0" i="0" dirty="0">
                <a:solidFill>
                  <a:srgbClr val="D1D5DB"/>
                </a:solidFill>
                <a:effectLst/>
                <a:latin typeface="Söhne"/>
              </a:rPr>
              <a:t>Considering these factors, it is generally recommended to organize classes with dependencies within the same Unlocked Package. Placing dependent classes in the same package ensures that they are readily accessible to each other and simplifies their installation and management. If dependencies exist across packages, it is crucial to define and manage those dependencies properly through package metadata and namespace references.</a:t>
            </a:r>
          </a:p>
          <a:p>
            <a:pPr algn="l"/>
            <a:r>
              <a:rPr lang="en-US" sz="1100" b="0" i="0" dirty="0">
                <a:solidFill>
                  <a:srgbClr val="D1D5DB"/>
                </a:solidFill>
                <a:effectLst/>
                <a:latin typeface="Söhne"/>
              </a:rPr>
              <a:t>In conclusion, while it is possible to have class dependencies across different Salesforce Unlocked Packages, it is advisable to structure and organize the classes in a way that minimizes cross-package dependencies. By doing so, developers can ensure better modularity, maintainability, and ease of installation within the Salesforce Unlocked Packages framework.</a:t>
            </a:r>
          </a:p>
          <a:p>
            <a:endParaRPr lang="en-IN" sz="1100" dirty="0"/>
          </a:p>
        </p:txBody>
      </p:sp>
    </p:spTree>
    <p:extLst>
      <p:ext uri="{BB962C8B-B14F-4D97-AF65-F5344CB8AC3E}">
        <p14:creationId xmlns:p14="http://schemas.microsoft.com/office/powerpoint/2010/main" val="110047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5" name="Rectangle 108">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3" descr="Cardboard boxes on conveyor belt">
            <a:extLst>
              <a:ext uri="{FF2B5EF4-FFF2-40B4-BE49-F238E27FC236}">
                <a16:creationId xmlns:a16="http://schemas.microsoft.com/office/drawing/2014/main" id="{8D021A7C-18A7-A203-6A28-39D3E88F277E}"/>
              </a:ext>
            </a:extLst>
          </p:cNvPr>
          <p:cNvPicPr>
            <a:picLocks noChangeAspect="1"/>
          </p:cNvPicPr>
          <p:nvPr/>
        </p:nvPicPr>
        <p:blipFill rotWithShape="1">
          <a:blip r:embed="rId2"/>
          <a:srcRect l="211" r="23078" b="9091"/>
          <a:stretch/>
        </p:blipFill>
        <p:spPr>
          <a:xfrm>
            <a:off x="3522468" y="10"/>
            <a:ext cx="8669532" cy="6857990"/>
          </a:xfrm>
          <a:prstGeom prst="rect">
            <a:avLst/>
          </a:prstGeom>
        </p:spPr>
      </p:pic>
      <p:sp>
        <p:nvSpPr>
          <p:cNvPr id="146" name="Rectangle 110">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8" name="Rectangle 1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BC85FBE-7912-CEA2-F959-ADF9C8ECB8B4}"/>
              </a:ext>
            </a:extLst>
          </p:cNvPr>
          <p:cNvSpPr txBox="1"/>
          <p:nvPr/>
        </p:nvSpPr>
        <p:spPr>
          <a:xfrm>
            <a:off x="301275" y="2487222"/>
            <a:ext cx="5524881" cy="3207258"/>
          </a:xfrm>
          <a:prstGeom prst="rect">
            <a:avLst/>
          </a:prstGeom>
        </p:spPr>
        <p:txBody>
          <a:bodyPr vert="horz" lIns="91440" tIns="45720" rIns="91440" bIns="45720" rtlCol="0" anchor="t">
            <a:normAutofit/>
          </a:bodyPr>
          <a:lstStyle/>
          <a:p>
            <a:pPr>
              <a:lnSpc>
                <a:spcPct val="90000"/>
              </a:lnSpc>
              <a:spcAft>
                <a:spcPts val="600"/>
              </a:spcAft>
            </a:pPr>
            <a:br>
              <a:rPr lang="en-US" sz="1700" b="0" i="0" dirty="0">
                <a:effectLst/>
                <a:latin typeface="-apple-system"/>
              </a:rPr>
            </a:br>
            <a:r>
              <a:rPr lang="en-US" sz="1700" b="0" i="0" dirty="0">
                <a:effectLst/>
                <a:latin typeface="-apple-system"/>
              </a:rPr>
              <a:t>If you’re new to packaging, you can think about a package as a container that you fill with metadata. It contains a set of related features, customizations, and schema. You use packages to move metadata from one Salesforce org to another.</a:t>
            </a:r>
          </a:p>
          <a:p>
            <a:pPr indent="-228600">
              <a:lnSpc>
                <a:spcPct val="90000"/>
              </a:lnSpc>
              <a:spcAft>
                <a:spcPts val="600"/>
              </a:spcAft>
              <a:buFont typeface="Arial" panose="020B0604020202020204" pitchFamily="34" charset="0"/>
              <a:buChar char="•"/>
            </a:pPr>
            <a:endParaRPr lang="en-US" sz="1700" b="0" i="0" dirty="0">
              <a:effectLst/>
              <a:latin typeface="-apple-system"/>
            </a:endParaRPr>
          </a:p>
        </p:txBody>
      </p:sp>
      <p:sp>
        <p:nvSpPr>
          <p:cNvPr id="3" name="TextBox 2">
            <a:extLst>
              <a:ext uri="{FF2B5EF4-FFF2-40B4-BE49-F238E27FC236}">
                <a16:creationId xmlns:a16="http://schemas.microsoft.com/office/drawing/2014/main" id="{820942AB-2AA4-DA71-8A97-DCF34E7ECAED}"/>
              </a:ext>
            </a:extLst>
          </p:cNvPr>
          <p:cNvSpPr txBox="1"/>
          <p:nvPr/>
        </p:nvSpPr>
        <p:spPr>
          <a:xfrm>
            <a:off x="301275" y="1956361"/>
            <a:ext cx="3221193" cy="461665"/>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1">
                    <a:lumMod val="75000"/>
                  </a:schemeClr>
                </a:solidFill>
              </a:rPr>
              <a:t>What is a Package ?</a:t>
            </a:r>
            <a:endParaRPr lang="en-IN" sz="2400" b="1" dirty="0">
              <a:solidFill>
                <a:schemeClr val="accent1">
                  <a:lumMod val="75000"/>
                </a:schemeClr>
              </a:solidFill>
            </a:endParaRPr>
          </a:p>
        </p:txBody>
      </p:sp>
    </p:spTree>
    <p:extLst>
      <p:ext uri="{BB962C8B-B14F-4D97-AF65-F5344CB8AC3E}">
        <p14:creationId xmlns:p14="http://schemas.microsoft.com/office/powerpoint/2010/main" val="403597898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1731E12-1BDC-573C-6052-C4463C6D0AFC}"/>
              </a:ext>
            </a:extLst>
          </p:cNvPr>
          <p:cNvSpPr txBox="1"/>
          <p:nvPr/>
        </p:nvSpPr>
        <p:spPr>
          <a:xfrm>
            <a:off x="838200" y="556995"/>
            <a:ext cx="10515600" cy="113369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0" i="0" kern="1200" dirty="0">
                <a:solidFill>
                  <a:schemeClr val="tx1"/>
                </a:solidFill>
                <a:effectLst/>
                <a:latin typeface="-apple-system"/>
                <a:ea typeface="+mj-ea"/>
                <a:cs typeface="+mj-cs"/>
              </a:rPr>
              <a:t>Different types of salesforce packages</a:t>
            </a:r>
          </a:p>
          <a:p>
            <a:pPr>
              <a:lnSpc>
                <a:spcPct val="90000"/>
              </a:lnSpc>
              <a:spcBef>
                <a:spcPct val="0"/>
              </a:spcBef>
              <a:spcAft>
                <a:spcPts val="600"/>
              </a:spcAft>
            </a:pPr>
            <a:endParaRPr lang="en-US" sz="5200" kern="1200" dirty="0">
              <a:solidFill>
                <a:schemeClr val="tx1"/>
              </a:solidFill>
              <a:latin typeface="-apple-system"/>
              <a:ea typeface="+mj-ea"/>
              <a:cs typeface="+mj-cs"/>
            </a:endParaRPr>
          </a:p>
        </p:txBody>
      </p:sp>
      <p:graphicFrame>
        <p:nvGraphicFramePr>
          <p:cNvPr id="11" name="TextBox 2">
            <a:extLst>
              <a:ext uri="{FF2B5EF4-FFF2-40B4-BE49-F238E27FC236}">
                <a16:creationId xmlns:a16="http://schemas.microsoft.com/office/drawing/2014/main" id="{49A30A5C-0239-BF5D-7418-59BBE098BF1A}"/>
              </a:ext>
            </a:extLst>
          </p:cNvPr>
          <p:cNvGraphicFramePr/>
          <p:nvPr>
            <p:extLst>
              <p:ext uri="{D42A27DB-BD31-4B8C-83A1-F6EECF244321}">
                <p14:modId xmlns:p14="http://schemas.microsoft.com/office/powerpoint/2010/main" val="114080575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8701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9">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sp>
        <p:nvSpPr>
          <p:cNvPr id="24" name="Freeform: Shape 11">
            <a:extLst>
              <a:ext uri="{FF2B5EF4-FFF2-40B4-BE49-F238E27FC236}">
                <a16:creationId xmlns:a16="http://schemas.microsoft.com/office/drawing/2014/main" id="{D845573F-F83A-4A47-B94A-2E6465F11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6883" y="557880"/>
            <a:ext cx="3458235" cy="2959687"/>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13">
            <a:extLst>
              <a:ext uri="{FF2B5EF4-FFF2-40B4-BE49-F238E27FC236}">
                <a16:creationId xmlns:a16="http://schemas.microsoft.com/office/drawing/2014/main" id="{E3E9CA91-0E2B-49CD-A0F6-2EA79F02F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07954" y="676385"/>
            <a:ext cx="3236724" cy="2678356"/>
          </a:xfrm>
          <a:custGeom>
            <a:avLst/>
            <a:gdLst>
              <a:gd name="connsiteX0" fmla="*/ 1852211 w 3236724"/>
              <a:gd name="connsiteY0" fmla="*/ 0 h 2678356"/>
              <a:gd name="connsiteX1" fmla="*/ 1852285 w 3236724"/>
              <a:gd name="connsiteY1" fmla="*/ 3 h 2678356"/>
              <a:gd name="connsiteX2" fmla="*/ 1852359 w 3236724"/>
              <a:gd name="connsiteY2" fmla="*/ 0 h 2678356"/>
              <a:gd name="connsiteX3" fmla="*/ 2434596 w 3236724"/>
              <a:gd name="connsiteY3" fmla="*/ 106974 h 2678356"/>
              <a:gd name="connsiteX4" fmla="*/ 2859238 w 3236724"/>
              <a:gd name="connsiteY4" fmla="*/ 395597 h 2678356"/>
              <a:gd name="connsiteX5" fmla="*/ 3236724 w 3236724"/>
              <a:gd name="connsiteY5" fmla="*/ 1417925 h 2678356"/>
              <a:gd name="connsiteX6" fmla="*/ 3068575 w 3236724"/>
              <a:gd name="connsiteY6" fmla="*/ 1837191 h 2678356"/>
              <a:gd name="connsiteX7" fmla="*/ 2570726 w 3236724"/>
              <a:gd name="connsiteY7" fmla="*/ 2227590 h 2678356"/>
              <a:gd name="connsiteX8" fmla="*/ 2461266 w 3236724"/>
              <a:gd name="connsiteY8" fmla="*/ 2302270 h 2678356"/>
              <a:gd name="connsiteX9" fmla="*/ 1561831 w 3236724"/>
              <a:gd name="connsiteY9" fmla="*/ 2678356 h 2678356"/>
              <a:gd name="connsiteX10" fmla="*/ 1561750 w 3236724"/>
              <a:gd name="connsiteY10" fmla="*/ 2678352 h 2678356"/>
              <a:gd name="connsiteX11" fmla="*/ 1561683 w 3236724"/>
              <a:gd name="connsiteY11" fmla="*/ 2678356 h 2678356"/>
              <a:gd name="connsiteX12" fmla="*/ 376860 w 3236724"/>
              <a:gd name="connsiteY12" fmla="*/ 2067039 h 2678356"/>
              <a:gd name="connsiteX13" fmla="*/ 250592 w 3236724"/>
              <a:gd name="connsiteY13" fmla="*/ 1910648 h 2678356"/>
              <a:gd name="connsiteX14" fmla="*/ 0 w 3236724"/>
              <a:gd name="connsiteY14" fmla="*/ 1417925 h 2678356"/>
              <a:gd name="connsiteX15" fmla="*/ 151411 w 3236724"/>
              <a:gd name="connsiteY15" fmla="*/ 887282 h 2678356"/>
              <a:gd name="connsiteX16" fmla="*/ 568971 w 3236724"/>
              <a:gd name="connsiteY16" fmla="*/ 431316 h 2678356"/>
              <a:gd name="connsiteX17" fmla="*/ 1172669 w 3236724"/>
              <a:gd name="connsiteY17" fmla="*/ 115107 h 2678356"/>
              <a:gd name="connsiteX18" fmla="*/ 1852211 w 3236724"/>
              <a:gd name="connsiteY18" fmla="*/ 0 h 267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36724" h="2678356">
                <a:moveTo>
                  <a:pt x="1852211" y="0"/>
                </a:moveTo>
                <a:lnTo>
                  <a:pt x="1852285" y="3"/>
                </a:lnTo>
                <a:lnTo>
                  <a:pt x="1852359" y="0"/>
                </a:lnTo>
                <a:cubicBezTo>
                  <a:pt x="2065168" y="0"/>
                  <a:pt x="2261029" y="36024"/>
                  <a:pt x="2434596" y="106974"/>
                </a:cubicBezTo>
                <a:cubicBezTo>
                  <a:pt x="2597258" y="173517"/>
                  <a:pt x="2740125" y="270643"/>
                  <a:pt x="2859238" y="395597"/>
                </a:cubicBezTo>
                <a:cubicBezTo>
                  <a:pt x="3102677" y="651072"/>
                  <a:pt x="3236724" y="1014131"/>
                  <a:pt x="3236724" y="1417925"/>
                </a:cubicBezTo>
                <a:cubicBezTo>
                  <a:pt x="3236724" y="1579026"/>
                  <a:pt x="3184842" y="1708324"/>
                  <a:pt x="3068575" y="1837191"/>
                </a:cubicBezTo>
                <a:cubicBezTo>
                  <a:pt x="2946961" y="1971994"/>
                  <a:pt x="2764225" y="2096154"/>
                  <a:pt x="2570726" y="2227590"/>
                </a:cubicBezTo>
                <a:cubicBezTo>
                  <a:pt x="2535026" y="2251811"/>
                  <a:pt x="2498146" y="2276888"/>
                  <a:pt x="2461266" y="2302270"/>
                </a:cubicBezTo>
                <a:cubicBezTo>
                  <a:pt x="2131149" y="2529427"/>
                  <a:pt x="1890211" y="2678356"/>
                  <a:pt x="1561831" y="2678356"/>
                </a:cubicBezTo>
                <a:lnTo>
                  <a:pt x="1561750" y="2678352"/>
                </a:lnTo>
                <a:lnTo>
                  <a:pt x="1561683" y="2678356"/>
                </a:lnTo>
                <a:cubicBezTo>
                  <a:pt x="1061332" y="2678356"/>
                  <a:pt x="706977" y="2495543"/>
                  <a:pt x="376860" y="2067039"/>
                </a:cubicBezTo>
                <a:cubicBezTo>
                  <a:pt x="333659" y="2010953"/>
                  <a:pt x="291431" y="1959945"/>
                  <a:pt x="250592" y="1910648"/>
                </a:cubicBezTo>
                <a:cubicBezTo>
                  <a:pt x="81331" y="1706243"/>
                  <a:pt x="0" y="1599944"/>
                  <a:pt x="0" y="1417925"/>
                </a:cubicBezTo>
                <a:cubicBezTo>
                  <a:pt x="0" y="1237191"/>
                  <a:pt x="50979" y="1058657"/>
                  <a:pt x="151411" y="887282"/>
                </a:cubicBezTo>
                <a:cubicBezTo>
                  <a:pt x="249689" y="719635"/>
                  <a:pt x="390195" y="566180"/>
                  <a:pt x="568971" y="431316"/>
                </a:cubicBezTo>
                <a:cubicBezTo>
                  <a:pt x="744691" y="298716"/>
                  <a:pt x="953401" y="189359"/>
                  <a:pt x="1172669" y="115107"/>
                </a:cubicBezTo>
                <a:cubicBezTo>
                  <a:pt x="1397840" y="38716"/>
                  <a:pt x="1626554" y="0"/>
                  <a:pt x="1852211" y="0"/>
                </a:cubicBezTo>
                <a:close/>
              </a:path>
            </a:pathLst>
          </a:custGeom>
          <a:solidFill>
            <a:schemeClr val="bg1">
              <a:alpha val="3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Lock">
            <a:extLst>
              <a:ext uri="{FF2B5EF4-FFF2-40B4-BE49-F238E27FC236}">
                <a16:creationId xmlns:a16="http://schemas.microsoft.com/office/drawing/2014/main" id="{ECA30362-DD1F-9F01-0D9B-9F75378E26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46425" y="1387767"/>
            <a:ext cx="1255592" cy="1255592"/>
          </a:xfrm>
          <a:prstGeom prst="rect">
            <a:avLst/>
          </a:prstGeom>
        </p:spPr>
      </p:pic>
      <p:sp>
        <p:nvSpPr>
          <p:cNvPr id="2" name="TextBox 1">
            <a:extLst>
              <a:ext uri="{FF2B5EF4-FFF2-40B4-BE49-F238E27FC236}">
                <a16:creationId xmlns:a16="http://schemas.microsoft.com/office/drawing/2014/main" id="{91C656A8-0515-988E-31D5-36435BDD9F68}"/>
              </a:ext>
            </a:extLst>
          </p:cNvPr>
          <p:cNvSpPr txBox="1"/>
          <p:nvPr/>
        </p:nvSpPr>
        <p:spPr>
          <a:xfrm>
            <a:off x="1707789" y="4777735"/>
            <a:ext cx="8932863" cy="1623971"/>
          </a:xfrm>
          <a:prstGeom prst="rect">
            <a:avLst/>
          </a:prstGeom>
        </p:spPr>
        <p:txBody>
          <a:bodyPr vert="horz" lIns="91440" tIns="45720" rIns="91440" bIns="45720" rtlCol="0">
            <a:normAutofit/>
          </a:bodyPr>
          <a:lstStyle/>
          <a:p>
            <a:pPr indent="-228600" algn="ctr">
              <a:lnSpc>
                <a:spcPct val="90000"/>
              </a:lnSpc>
              <a:spcAft>
                <a:spcPts val="600"/>
              </a:spcAft>
              <a:buFont typeface="Arial" panose="020B0604020202020204" pitchFamily="34" charset="0"/>
              <a:buChar char="•"/>
            </a:pPr>
            <a:r>
              <a:rPr lang="en-US" sz="1900" dirty="0">
                <a:effectLst/>
                <a:latin typeface="-apple-system"/>
              </a:rPr>
              <a:t>Salesforce Unlocked Packages are a new way to manage and distribute your Salesforce application. With unlocked packages, you can create a portable and modular version of your application that can be easily installed and managed across multiple Salesforce orgs. Unlocked packages give you more control over your application, allowing you to manage dependencies, versioning, and release management.</a:t>
            </a:r>
          </a:p>
          <a:p>
            <a:pPr indent="-228600" algn="ctr">
              <a:lnSpc>
                <a:spcPct val="90000"/>
              </a:lnSpc>
              <a:spcAft>
                <a:spcPts val="600"/>
              </a:spcAft>
              <a:buFont typeface="Arial" panose="020B0604020202020204" pitchFamily="34" charset="0"/>
              <a:buChar char="•"/>
            </a:pPr>
            <a:endParaRPr lang="en-US" sz="1900" dirty="0">
              <a:latin typeface="-apple-system"/>
            </a:endParaRPr>
          </a:p>
        </p:txBody>
      </p:sp>
      <p:sp>
        <p:nvSpPr>
          <p:cNvPr id="3" name="TextBox 2">
            <a:extLst>
              <a:ext uri="{FF2B5EF4-FFF2-40B4-BE49-F238E27FC236}">
                <a16:creationId xmlns:a16="http://schemas.microsoft.com/office/drawing/2014/main" id="{7EC29550-377F-3C5B-317E-EADA6D60FFFF}"/>
              </a:ext>
            </a:extLst>
          </p:cNvPr>
          <p:cNvSpPr txBox="1"/>
          <p:nvPr/>
        </p:nvSpPr>
        <p:spPr>
          <a:xfrm>
            <a:off x="4744616" y="4075447"/>
            <a:ext cx="3237722" cy="461665"/>
          </a:xfrm>
          <a:prstGeom prst="rect">
            <a:avLst/>
          </a:prstGeom>
          <a:noFill/>
        </p:spPr>
        <p:txBody>
          <a:bodyPr wrap="square" rtlCol="0">
            <a:spAutoFit/>
          </a:bodyPr>
          <a:lstStyle/>
          <a:p>
            <a:pPr>
              <a:spcAft>
                <a:spcPts val="600"/>
              </a:spcAft>
            </a:pPr>
            <a:r>
              <a:rPr lang="en-US" sz="2400" dirty="0">
                <a:solidFill>
                  <a:schemeClr val="accent1">
                    <a:lumMod val="75000"/>
                  </a:schemeClr>
                </a:solidFill>
                <a:latin typeface="-apple-system"/>
              </a:rPr>
              <a:t>Unlocked Packages</a:t>
            </a:r>
            <a:endParaRPr lang="en-IN" sz="2400" dirty="0">
              <a:solidFill>
                <a:schemeClr val="accent1">
                  <a:lumMod val="75000"/>
                </a:schemeClr>
              </a:solidFill>
              <a:latin typeface="-apple-system"/>
            </a:endParaRPr>
          </a:p>
        </p:txBody>
      </p:sp>
    </p:spTree>
    <p:extLst>
      <p:ext uri="{BB962C8B-B14F-4D97-AF65-F5344CB8AC3E}">
        <p14:creationId xmlns:p14="http://schemas.microsoft.com/office/powerpoint/2010/main" val="4256273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E00F327-732E-64AE-567D-10DC8576B05A}"/>
              </a:ext>
            </a:extLst>
          </p:cNvPr>
          <p:cNvSpPr txBox="1"/>
          <p:nvPr/>
        </p:nvSpPr>
        <p:spPr>
          <a:xfrm>
            <a:off x="1045028" y="1336329"/>
            <a:ext cx="3892732" cy="438258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chemeClr val="tx1"/>
                </a:solidFill>
                <a:latin typeface="-apple-system"/>
                <a:ea typeface="+mj-ea"/>
                <a:cs typeface="+mj-cs"/>
              </a:rPr>
              <a:t>Commonly used commands to create and install unlocked packages</a:t>
            </a:r>
          </a:p>
        </p:txBody>
      </p:sp>
      <p:grpSp>
        <p:nvGrpSpPr>
          <p:cNvPr id="57" name="Group 4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58" name="Rectangle 4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4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1">
            <a:extLst>
              <a:ext uri="{FF2B5EF4-FFF2-40B4-BE49-F238E27FC236}">
                <a16:creationId xmlns:a16="http://schemas.microsoft.com/office/drawing/2014/main" id="{F58B0798-0DCB-D867-0A8C-35A2A06E870B}"/>
              </a:ext>
            </a:extLst>
          </p:cNvPr>
          <p:cNvSpPr txBox="1"/>
          <p:nvPr/>
        </p:nvSpPr>
        <p:spPr>
          <a:xfrm>
            <a:off x="6096001" y="1336329"/>
            <a:ext cx="5260848" cy="4382588"/>
          </a:xfrm>
          <a:prstGeom prst="rect">
            <a:avLst/>
          </a:prstGeom>
        </p:spPr>
        <p:txBody>
          <a:bodyPr vert="horz" lIns="91440" tIns="45720" rIns="91440" bIns="45720" rtlCol="0" anchor="ctr">
            <a:noAutofit/>
          </a:bodyPr>
          <a:lstStyle/>
          <a:p>
            <a:pPr>
              <a:lnSpc>
                <a:spcPct val="90000"/>
              </a:lnSpc>
              <a:spcAft>
                <a:spcPts val="600"/>
              </a:spcAft>
            </a:pPr>
            <a:endParaRPr lang="en-US" sz="1400" dirty="0">
              <a:latin typeface="-apple-system"/>
            </a:endParaRPr>
          </a:p>
          <a:p>
            <a:pPr>
              <a:lnSpc>
                <a:spcPct val="90000"/>
              </a:lnSpc>
              <a:spcAft>
                <a:spcPts val="600"/>
              </a:spcAft>
            </a:pPr>
            <a:endParaRPr lang="en-US" sz="1400" dirty="0">
              <a:solidFill>
                <a:schemeClr val="accent1">
                  <a:lumMod val="50000"/>
                </a:schemeClr>
              </a:solidFill>
              <a:latin typeface="-apple-system"/>
            </a:endParaRPr>
          </a:p>
          <a:p>
            <a:pPr>
              <a:lnSpc>
                <a:spcPct val="90000"/>
              </a:lnSpc>
              <a:spcAft>
                <a:spcPts val="600"/>
              </a:spcAft>
            </a:pPr>
            <a:r>
              <a:rPr lang="en-US" sz="1400" b="1" dirty="0" err="1">
                <a:solidFill>
                  <a:schemeClr val="accent1">
                    <a:lumMod val="50000"/>
                  </a:schemeClr>
                </a:solidFill>
                <a:latin typeface="-apple-system"/>
              </a:rPr>
              <a:t>sfdx</a:t>
            </a:r>
            <a:r>
              <a:rPr lang="en-US" sz="1400" b="1" dirty="0">
                <a:solidFill>
                  <a:schemeClr val="accent1">
                    <a:lumMod val="50000"/>
                  </a:schemeClr>
                </a:solidFill>
                <a:latin typeface="-apple-system"/>
              </a:rPr>
              <a:t> </a:t>
            </a:r>
            <a:r>
              <a:rPr lang="en-US" sz="1400" b="1" dirty="0" err="1">
                <a:solidFill>
                  <a:schemeClr val="accent1">
                    <a:lumMod val="50000"/>
                  </a:schemeClr>
                </a:solidFill>
                <a:latin typeface="-apple-system"/>
              </a:rPr>
              <a:t>force:auth:web:login</a:t>
            </a:r>
            <a:r>
              <a:rPr lang="en-US" sz="1400" b="1" dirty="0">
                <a:solidFill>
                  <a:schemeClr val="accent1">
                    <a:lumMod val="50000"/>
                  </a:schemeClr>
                </a:solidFill>
                <a:latin typeface="-apple-system"/>
              </a:rPr>
              <a:t> -a </a:t>
            </a:r>
            <a:r>
              <a:rPr lang="en-US" sz="1400" b="1" dirty="0" err="1">
                <a:solidFill>
                  <a:schemeClr val="accent1">
                    <a:lumMod val="50000"/>
                  </a:schemeClr>
                </a:solidFill>
                <a:latin typeface="-apple-system"/>
              </a:rPr>
              <a:t>DevHubUsername</a:t>
            </a:r>
            <a:r>
              <a:rPr lang="en-US" sz="1400" b="1" dirty="0">
                <a:solidFill>
                  <a:schemeClr val="accent1">
                    <a:lumMod val="50000"/>
                  </a:schemeClr>
                </a:solidFill>
                <a:latin typeface="-apple-system"/>
              </a:rPr>
              <a:t>  </a:t>
            </a:r>
          </a:p>
          <a:p>
            <a:pPr>
              <a:lnSpc>
                <a:spcPct val="90000"/>
              </a:lnSpc>
              <a:spcAft>
                <a:spcPts val="600"/>
              </a:spcAft>
            </a:pPr>
            <a:r>
              <a:rPr lang="en-US" sz="1400" i="1" dirty="0">
                <a:latin typeface="-apple-system"/>
              </a:rPr>
              <a:t>This command is used to login to your </a:t>
            </a:r>
            <a:r>
              <a:rPr lang="en-US" sz="1400" i="1" dirty="0" err="1">
                <a:latin typeface="-apple-system"/>
              </a:rPr>
              <a:t>DevHub</a:t>
            </a:r>
            <a:r>
              <a:rPr lang="en-US" sz="1400" i="1" dirty="0">
                <a:latin typeface="-apple-system"/>
              </a:rPr>
              <a:t> Salesforce Org. </a:t>
            </a:r>
          </a:p>
          <a:p>
            <a:pPr>
              <a:lnSpc>
                <a:spcPct val="90000"/>
              </a:lnSpc>
              <a:spcAft>
                <a:spcPts val="600"/>
              </a:spcAft>
            </a:pPr>
            <a:endParaRPr lang="en-US" sz="1400" dirty="0">
              <a:latin typeface="-apple-system"/>
            </a:endParaRPr>
          </a:p>
          <a:p>
            <a:pPr>
              <a:lnSpc>
                <a:spcPct val="90000"/>
              </a:lnSpc>
              <a:spcAft>
                <a:spcPts val="600"/>
              </a:spcAft>
            </a:pPr>
            <a:r>
              <a:rPr lang="en-US" sz="1400" b="1" dirty="0" err="1">
                <a:solidFill>
                  <a:schemeClr val="accent1">
                    <a:lumMod val="50000"/>
                  </a:schemeClr>
                </a:solidFill>
                <a:latin typeface="-apple-system"/>
              </a:rPr>
              <a:t>sfdx</a:t>
            </a:r>
            <a:r>
              <a:rPr lang="en-US" sz="1400" b="1" dirty="0">
                <a:solidFill>
                  <a:schemeClr val="accent1">
                    <a:lumMod val="50000"/>
                  </a:schemeClr>
                </a:solidFill>
                <a:latin typeface="-apple-system"/>
              </a:rPr>
              <a:t> </a:t>
            </a:r>
            <a:r>
              <a:rPr lang="en-US" sz="1400" b="1" dirty="0" err="1">
                <a:solidFill>
                  <a:schemeClr val="accent1">
                    <a:lumMod val="50000"/>
                  </a:schemeClr>
                </a:solidFill>
                <a:latin typeface="-apple-system"/>
              </a:rPr>
              <a:t>force:package:create</a:t>
            </a:r>
            <a:r>
              <a:rPr lang="en-US" sz="1400" b="1" dirty="0">
                <a:solidFill>
                  <a:schemeClr val="accent1">
                    <a:lumMod val="50000"/>
                  </a:schemeClr>
                </a:solidFill>
                <a:latin typeface="-apple-system"/>
              </a:rPr>
              <a:t> --name </a:t>
            </a:r>
            <a:r>
              <a:rPr lang="en-US" sz="1400" b="1" dirty="0" err="1">
                <a:solidFill>
                  <a:schemeClr val="accent1">
                    <a:lumMod val="50000"/>
                  </a:schemeClr>
                </a:solidFill>
                <a:latin typeface="-apple-system"/>
              </a:rPr>
              <a:t>Packag</a:t>
            </a:r>
            <a:r>
              <a:rPr lang="en-US" sz="1400" b="1" dirty="0">
                <a:solidFill>
                  <a:schemeClr val="accent1">
                    <a:lumMod val="50000"/>
                  </a:schemeClr>
                </a:solidFill>
                <a:latin typeface="-apple-system"/>
              </a:rPr>
              <a:t> --description "Unlocked Package  for HelloWorld Apex Class" --</a:t>
            </a:r>
            <a:r>
              <a:rPr lang="en-US" sz="1400" b="1" dirty="0" err="1">
                <a:solidFill>
                  <a:schemeClr val="accent1">
                    <a:lumMod val="50000"/>
                  </a:schemeClr>
                </a:solidFill>
                <a:latin typeface="-apple-system"/>
              </a:rPr>
              <a:t>packagetype</a:t>
            </a:r>
            <a:r>
              <a:rPr lang="en-US" sz="1400" b="1" dirty="0">
                <a:solidFill>
                  <a:schemeClr val="accent1">
                    <a:lumMod val="50000"/>
                  </a:schemeClr>
                </a:solidFill>
                <a:latin typeface="-apple-system"/>
              </a:rPr>
              <a:t> Unlocked --</a:t>
            </a:r>
            <a:r>
              <a:rPr lang="en-US" sz="1400" b="1" dirty="0" err="1">
                <a:solidFill>
                  <a:schemeClr val="accent1">
                    <a:lumMod val="50000"/>
                  </a:schemeClr>
                </a:solidFill>
                <a:latin typeface="-apple-system"/>
              </a:rPr>
              <a:t>targetdevhubusername</a:t>
            </a:r>
            <a:r>
              <a:rPr lang="en-US" sz="1400" b="1" dirty="0">
                <a:solidFill>
                  <a:schemeClr val="accent1">
                    <a:lumMod val="50000"/>
                  </a:schemeClr>
                </a:solidFill>
                <a:latin typeface="-apple-system"/>
              </a:rPr>
              <a:t> </a:t>
            </a:r>
            <a:r>
              <a:rPr lang="en-US" sz="1400" b="1" dirty="0" err="1">
                <a:solidFill>
                  <a:schemeClr val="accent1">
                    <a:lumMod val="50000"/>
                  </a:schemeClr>
                </a:solidFill>
                <a:latin typeface="-apple-system"/>
              </a:rPr>
              <a:t>DevHubUsername</a:t>
            </a:r>
            <a:r>
              <a:rPr lang="en-US" sz="1400" b="1" dirty="0">
                <a:solidFill>
                  <a:schemeClr val="accent1">
                    <a:lumMod val="50000"/>
                  </a:schemeClr>
                </a:solidFill>
                <a:latin typeface="-apple-system"/>
              </a:rPr>
              <a:t> --path force-app</a:t>
            </a:r>
          </a:p>
          <a:p>
            <a:pPr>
              <a:lnSpc>
                <a:spcPct val="90000"/>
              </a:lnSpc>
              <a:spcAft>
                <a:spcPts val="600"/>
              </a:spcAft>
            </a:pPr>
            <a:r>
              <a:rPr lang="en-US" sz="1400" i="1" dirty="0">
                <a:latin typeface="-apple-system"/>
              </a:rPr>
              <a:t>This command is used to create a unlocked package. You can specify the package name, description, and other metadata.</a:t>
            </a:r>
          </a:p>
          <a:p>
            <a:pPr>
              <a:lnSpc>
                <a:spcPct val="90000"/>
              </a:lnSpc>
              <a:spcAft>
                <a:spcPts val="600"/>
              </a:spcAft>
            </a:pPr>
            <a:endParaRPr lang="en-US" sz="1400" dirty="0">
              <a:latin typeface="-apple-system"/>
            </a:endParaRPr>
          </a:p>
          <a:p>
            <a:pPr>
              <a:lnSpc>
                <a:spcPct val="90000"/>
              </a:lnSpc>
              <a:spcAft>
                <a:spcPts val="600"/>
              </a:spcAft>
            </a:pPr>
            <a:r>
              <a:rPr lang="en-US" sz="1400" b="1" dirty="0" err="1">
                <a:solidFill>
                  <a:schemeClr val="accent1">
                    <a:lumMod val="50000"/>
                  </a:schemeClr>
                </a:solidFill>
                <a:latin typeface="-apple-system"/>
              </a:rPr>
              <a:t>sfdx</a:t>
            </a:r>
            <a:r>
              <a:rPr lang="en-US" sz="1400" b="1" dirty="0">
                <a:solidFill>
                  <a:schemeClr val="accent1">
                    <a:lumMod val="50000"/>
                  </a:schemeClr>
                </a:solidFill>
                <a:latin typeface="-apple-system"/>
              </a:rPr>
              <a:t> </a:t>
            </a:r>
            <a:r>
              <a:rPr lang="en-US" sz="1400" b="1" dirty="0" err="1">
                <a:solidFill>
                  <a:schemeClr val="accent1">
                    <a:lumMod val="50000"/>
                  </a:schemeClr>
                </a:solidFill>
                <a:latin typeface="-apple-system"/>
              </a:rPr>
              <a:t>force:package:version:create</a:t>
            </a:r>
            <a:r>
              <a:rPr lang="en-US" sz="1400" b="1" dirty="0">
                <a:solidFill>
                  <a:schemeClr val="accent1">
                    <a:lumMod val="50000"/>
                  </a:schemeClr>
                </a:solidFill>
                <a:latin typeface="-apple-system"/>
              </a:rPr>
              <a:t> --package </a:t>
            </a:r>
            <a:r>
              <a:rPr lang="en-US" sz="1400" b="1" dirty="0" err="1">
                <a:solidFill>
                  <a:schemeClr val="accent1">
                    <a:lumMod val="50000"/>
                  </a:schemeClr>
                </a:solidFill>
                <a:latin typeface="-apple-system"/>
              </a:rPr>
              <a:t>HelloWorldPackage</a:t>
            </a:r>
            <a:r>
              <a:rPr lang="en-US" sz="1400" b="1" dirty="0">
                <a:solidFill>
                  <a:schemeClr val="accent1">
                    <a:lumMod val="50000"/>
                  </a:schemeClr>
                </a:solidFill>
                <a:latin typeface="-apple-system"/>
              </a:rPr>
              <a:t> --path force-app --</a:t>
            </a:r>
            <a:r>
              <a:rPr lang="en-US" sz="1400" b="1" dirty="0" err="1">
                <a:solidFill>
                  <a:schemeClr val="accent1">
                    <a:lumMod val="50000"/>
                  </a:schemeClr>
                </a:solidFill>
                <a:latin typeface="-apple-system"/>
              </a:rPr>
              <a:t>targetdevhubusername</a:t>
            </a:r>
            <a:r>
              <a:rPr lang="en-US" sz="1400" b="1" dirty="0">
                <a:solidFill>
                  <a:schemeClr val="accent1">
                    <a:lumMod val="50000"/>
                  </a:schemeClr>
                </a:solidFill>
                <a:latin typeface="-apple-system"/>
              </a:rPr>
              <a:t> </a:t>
            </a:r>
            <a:r>
              <a:rPr lang="en-US" sz="1400" b="1" dirty="0" err="1">
                <a:solidFill>
                  <a:schemeClr val="accent1">
                    <a:lumMod val="50000"/>
                  </a:schemeClr>
                </a:solidFill>
                <a:latin typeface="-apple-system"/>
              </a:rPr>
              <a:t>DevHub</a:t>
            </a:r>
            <a:r>
              <a:rPr lang="en-US" sz="1400" b="1" dirty="0">
                <a:solidFill>
                  <a:schemeClr val="accent1">
                    <a:lumMod val="50000"/>
                  </a:schemeClr>
                </a:solidFill>
                <a:latin typeface="-apple-system"/>
              </a:rPr>
              <a:t> --wait 10 --installation-key test1234 </a:t>
            </a:r>
          </a:p>
          <a:p>
            <a:pPr>
              <a:lnSpc>
                <a:spcPct val="90000"/>
              </a:lnSpc>
              <a:spcAft>
                <a:spcPts val="600"/>
              </a:spcAft>
            </a:pPr>
            <a:r>
              <a:rPr lang="en-US" sz="1400" i="1" dirty="0">
                <a:latin typeface="-apple-system"/>
              </a:rPr>
              <a:t>This command is used to create a version for the unlocked package.  Whenever you update the metadata in this package, you don’t need to create another package, Instead you can just version it up and deploy to salesforce org.</a:t>
            </a:r>
          </a:p>
          <a:p>
            <a:pPr>
              <a:lnSpc>
                <a:spcPct val="90000"/>
              </a:lnSpc>
              <a:spcAft>
                <a:spcPts val="600"/>
              </a:spcAft>
            </a:pPr>
            <a:endParaRPr lang="en-US" sz="1400" dirty="0">
              <a:latin typeface="-apple-system"/>
            </a:endParaRPr>
          </a:p>
          <a:p>
            <a:pPr>
              <a:lnSpc>
                <a:spcPct val="90000"/>
              </a:lnSpc>
              <a:spcAft>
                <a:spcPts val="600"/>
              </a:spcAft>
            </a:pPr>
            <a:r>
              <a:rPr lang="en-US" sz="1400" b="1" dirty="0" err="1">
                <a:solidFill>
                  <a:schemeClr val="accent1">
                    <a:lumMod val="50000"/>
                  </a:schemeClr>
                </a:solidFill>
                <a:latin typeface="-apple-system"/>
              </a:rPr>
              <a:t>sfdx</a:t>
            </a:r>
            <a:r>
              <a:rPr lang="en-US" sz="1400" b="1" dirty="0">
                <a:solidFill>
                  <a:schemeClr val="accent1">
                    <a:lumMod val="50000"/>
                  </a:schemeClr>
                </a:solidFill>
                <a:latin typeface="-apple-system"/>
              </a:rPr>
              <a:t> </a:t>
            </a:r>
            <a:r>
              <a:rPr lang="en-US" sz="1400" b="1" dirty="0" err="1">
                <a:solidFill>
                  <a:schemeClr val="accent1">
                    <a:lumMod val="50000"/>
                  </a:schemeClr>
                </a:solidFill>
                <a:latin typeface="-apple-system"/>
              </a:rPr>
              <a:t>force:package:install</a:t>
            </a:r>
            <a:r>
              <a:rPr lang="en-US" sz="1400" b="1" dirty="0">
                <a:solidFill>
                  <a:schemeClr val="accent1">
                    <a:lumMod val="50000"/>
                  </a:schemeClr>
                </a:solidFill>
                <a:latin typeface="-apple-system"/>
              </a:rPr>
              <a:t> -p HelloWorldPackage@0.1.0-3 -u EA-Salesforce</a:t>
            </a:r>
          </a:p>
          <a:p>
            <a:pPr>
              <a:lnSpc>
                <a:spcPct val="90000"/>
              </a:lnSpc>
              <a:spcAft>
                <a:spcPts val="600"/>
              </a:spcAft>
            </a:pPr>
            <a:r>
              <a:rPr lang="en-US" sz="1400" i="1" dirty="0">
                <a:latin typeface="-apple-system"/>
              </a:rPr>
              <a:t>This command is used to install your unlocked package into any salesforce org. You can either choose to use this command or directly click on the URL you get after versioning the package.</a:t>
            </a:r>
          </a:p>
          <a:p>
            <a:pPr>
              <a:lnSpc>
                <a:spcPct val="90000"/>
              </a:lnSpc>
              <a:spcAft>
                <a:spcPts val="600"/>
              </a:spcAft>
            </a:pPr>
            <a:endParaRPr lang="en-US" sz="1400" dirty="0">
              <a:latin typeface="-apple-system"/>
            </a:endParaRPr>
          </a:p>
          <a:p>
            <a:pPr>
              <a:lnSpc>
                <a:spcPct val="90000"/>
              </a:lnSpc>
              <a:spcAft>
                <a:spcPts val="600"/>
              </a:spcAft>
            </a:pPr>
            <a:endParaRPr lang="en-US" sz="1400" dirty="0">
              <a:latin typeface="-apple-system"/>
            </a:endParaRPr>
          </a:p>
          <a:p>
            <a:pPr>
              <a:lnSpc>
                <a:spcPct val="90000"/>
              </a:lnSpc>
              <a:spcAft>
                <a:spcPts val="600"/>
              </a:spcAft>
            </a:pPr>
            <a:endParaRPr lang="en-US" sz="1400" dirty="0">
              <a:latin typeface="-apple-system"/>
            </a:endParaRPr>
          </a:p>
        </p:txBody>
      </p:sp>
    </p:spTree>
    <p:extLst>
      <p:ext uri="{BB962C8B-B14F-4D97-AF65-F5344CB8AC3E}">
        <p14:creationId xmlns:p14="http://schemas.microsoft.com/office/powerpoint/2010/main" val="2015369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169DD87-3EBE-44CA-9654-8AE0466B2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 shot of a computer program&#10;&#10;Description automatically generated with low confidence">
            <a:extLst>
              <a:ext uri="{FF2B5EF4-FFF2-40B4-BE49-F238E27FC236}">
                <a16:creationId xmlns:a16="http://schemas.microsoft.com/office/drawing/2014/main" id="{677A9B6F-5C9D-5133-2EA3-CFAF5D6CA374}"/>
              </a:ext>
            </a:extLst>
          </p:cNvPr>
          <p:cNvPicPr>
            <a:picLocks noChangeAspect="1"/>
          </p:cNvPicPr>
          <p:nvPr/>
        </p:nvPicPr>
        <p:blipFill rotWithShape="1">
          <a:blip r:embed="rId2">
            <a:extLst>
              <a:ext uri="{28A0092B-C50C-407E-A947-70E740481C1C}">
                <a14:useLocalDpi xmlns:a14="http://schemas.microsoft.com/office/drawing/2010/main" val="0"/>
              </a:ext>
            </a:extLst>
          </a:blip>
          <a:srcRect t="9111" r="2" b="18172"/>
          <a:stretch/>
        </p:blipFill>
        <p:spPr>
          <a:xfrm>
            <a:off x="192526" y="550518"/>
            <a:ext cx="5799477" cy="2783429"/>
          </a:xfrm>
          <a:prstGeom prst="rect">
            <a:avLst/>
          </a:prstGeom>
        </p:spPr>
      </p:pic>
      <p:pic>
        <p:nvPicPr>
          <p:cNvPr id="9" name="Picture 8" descr="A screen shot of a computer program&#10;&#10;Description automatically generated with low confidence">
            <a:extLst>
              <a:ext uri="{FF2B5EF4-FFF2-40B4-BE49-F238E27FC236}">
                <a16:creationId xmlns:a16="http://schemas.microsoft.com/office/drawing/2014/main" id="{1934D248-3B04-E75A-3F77-D7832917BBE2}"/>
              </a:ext>
            </a:extLst>
          </p:cNvPr>
          <p:cNvPicPr>
            <a:picLocks noChangeAspect="1"/>
          </p:cNvPicPr>
          <p:nvPr/>
        </p:nvPicPr>
        <p:blipFill rotWithShape="1">
          <a:blip r:embed="rId3">
            <a:extLst>
              <a:ext uri="{28A0092B-C50C-407E-A947-70E740481C1C}">
                <a14:useLocalDpi xmlns:a14="http://schemas.microsoft.com/office/drawing/2010/main" val="0"/>
              </a:ext>
            </a:extLst>
          </a:blip>
          <a:srcRect r="2638" b="2"/>
          <a:stretch/>
        </p:blipFill>
        <p:spPr>
          <a:xfrm>
            <a:off x="6191622" y="550517"/>
            <a:ext cx="5796945" cy="2783429"/>
          </a:xfrm>
          <a:prstGeom prst="rect">
            <a:avLst/>
          </a:prstGeom>
        </p:spPr>
      </p:pic>
      <p:pic>
        <p:nvPicPr>
          <p:cNvPr id="7" name="Picture 6" descr="A screen shot of a computer program&#10;&#10;Description automatically generated with low confidence">
            <a:extLst>
              <a:ext uri="{FF2B5EF4-FFF2-40B4-BE49-F238E27FC236}">
                <a16:creationId xmlns:a16="http://schemas.microsoft.com/office/drawing/2014/main" id="{A558D75B-3B77-865F-E47D-37384E43EE28}"/>
              </a:ext>
            </a:extLst>
          </p:cNvPr>
          <p:cNvPicPr>
            <a:picLocks noChangeAspect="1"/>
          </p:cNvPicPr>
          <p:nvPr/>
        </p:nvPicPr>
        <p:blipFill rotWithShape="1">
          <a:blip r:embed="rId4">
            <a:extLst>
              <a:ext uri="{28A0092B-C50C-407E-A947-70E740481C1C}">
                <a14:useLocalDpi xmlns:a14="http://schemas.microsoft.com/office/drawing/2010/main" val="0"/>
              </a:ext>
            </a:extLst>
          </a:blip>
          <a:srcRect r="4989" b="-2"/>
          <a:stretch/>
        </p:blipFill>
        <p:spPr>
          <a:xfrm>
            <a:off x="196714" y="3514856"/>
            <a:ext cx="5799477" cy="2792626"/>
          </a:xfrm>
          <a:prstGeom prst="rect">
            <a:avLst/>
          </a:prstGeom>
        </p:spPr>
      </p:pic>
      <p:pic>
        <p:nvPicPr>
          <p:cNvPr id="5" name="Picture 4" descr="A screen shot of a computer program&#10;&#10;Description automatically generated with low confidence">
            <a:extLst>
              <a:ext uri="{FF2B5EF4-FFF2-40B4-BE49-F238E27FC236}">
                <a16:creationId xmlns:a16="http://schemas.microsoft.com/office/drawing/2014/main" id="{5C809CB9-2EA2-3FAE-5A1B-4D0300F0E41C}"/>
              </a:ext>
            </a:extLst>
          </p:cNvPr>
          <p:cNvPicPr>
            <a:picLocks noChangeAspect="1"/>
          </p:cNvPicPr>
          <p:nvPr/>
        </p:nvPicPr>
        <p:blipFill rotWithShape="1">
          <a:blip r:embed="rId5">
            <a:extLst>
              <a:ext uri="{28A0092B-C50C-407E-A947-70E740481C1C}">
                <a14:useLocalDpi xmlns:a14="http://schemas.microsoft.com/office/drawing/2010/main" val="0"/>
              </a:ext>
            </a:extLst>
          </a:blip>
          <a:srcRect t="1992" r="-3" b="5363"/>
          <a:stretch/>
        </p:blipFill>
        <p:spPr>
          <a:xfrm>
            <a:off x="6195810" y="3514855"/>
            <a:ext cx="5796945" cy="2792626"/>
          </a:xfrm>
          <a:prstGeom prst="rect">
            <a:avLst/>
          </a:prstGeom>
        </p:spPr>
      </p:pic>
    </p:spTree>
    <p:extLst>
      <p:ext uri="{BB962C8B-B14F-4D97-AF65-F5344CB8AC3E}">
        <p14:creationId xmlns:p14="http://schemas.microsoft.com/office/powerpoint/2010/main" val="2252149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icture containing text, software, font, screenshot&#10;&#10;Description automatically generated">
            <a:extLst>
              <a:ext uri="{FF2B5EF4-FFF2-40B4-BE49-F238E27FC236}">
                <a16:creationId xmlns:a16="http://schemas.microsoft.com/office/drawing/2014/main" id="{ECD9FA67-EB8A-4867-EE9D-4BD8ABEB58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514" y="723900"/>
            <a:ext cx="10983017" cy="2333889"/>
          </a:xfrm>
          <a:prstGeom prst="rect">
            <a:avLst/>
          </a:prstGeom>
        </p:spPr>
      </p:pic>
      <p:pic>
        <p:nvPicPr>
          <p:cNvPr id="5" name="Picture 4" descr="A picture containing text, screenshot, font&#10;&#10;Description automatically generated">
            <a:extLst>
              <a:ext uri="{FF2B5EF4-FFF2-40B4-BE49-F238E27FC236}">
                <a16:creationId xmlns:a16="http://schemas.microsoft.com/office/drawing/2014/main" id="{9616A7AF-E897-41EC-433F-C52C477142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491" y="4015052"/>
            <a:ext cx="11008040" cy="2119048"/>
          </a:xfrm>
          <a:prstGeom prst="rect">
            <a:avLst/>
          </a:prstGeom>
        </p:spPr>
      </p:pic>
    </p:spTree>
    <p:extLst>
      <p:ext uri="{BB962C8B-B14F-4D97-AF65-F5344CB8AC3E}">
        <p14:creationId xmlns:p14="http://schemas.microsoft.com/office/powerpoint/2010/main" val="232136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picture containing text, screenshot, font&#10;&#10;Description automatically generated">
            <a:extLst>
              <a:ext uri="{FF2B5EF4-FFF2-40B4-BE49-F238E27FC236}">
                <a16:creationId xmlns:a16="http://schemas.microsoft.com/office/drawing/2014/main" id="{778DF84F-585A-A291-E98E-D37636A7F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1646934"/>
            <a:ext cx="10905066" cy="209922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8907EAC-A8CB-C7DB-FDA2-C88D233B7F5F}"/>
              </a:ext>
            </a:extLst>
          </p:cNvPr>
          <p:cNvSpPr/>
          <p:nvPr/>
        </p:nvSpPr>
        <p:spPr>
          <a:xfrm>
            <a:off x="757980" y="3429000"/>
            <a:ext cx="6957270" cy="1533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9D3A8588-1ED2-AD38-4B1D-EEDC3CE75BEF}"/>
              </a:ext>
            </a:extLst>
          </p:cNvPr>
          <p:cNvPicPr>
            <a:picLocks noChangeAspect="1"/>
          </p:cNvPicPr>
          <p:nvPr/>
        </p:nvPicPr>
        <p:blipFill>
          <a:blip r:embed="rId3"/>
          <a:stretch>
            <a:fillRect/>
          </a:stretch>
        </p:blipFill>
        <p:spPr>
          <a:xfrm>
            <a:off x="410823" y="5031079"/>
            <a:ext cx="11370353" cy="278174"/>
          </a:xfrm>
          <a:prstGeom prst="rect">
            <a:avLst/>
          </a:prstGeom>
        </p:spPr>
      </p:pic>
    </p:spTree>
    <p:extLst>
      <p:ext uri="{BB962C8B-B14F-4D97-AF65-F5344CB8AC3E}">
        <p14:creationId xmlns:p14="http://schemas.microsoft.com/office/powerpoint/2010/main" val="1679290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Database with solid fill">
            <a:extLst>
              <a:ext uri="{FF2B5EF4-FFF2-40B4-BE49-F238E27FC236}">
                <a16:creationId xmlns:a16="http://schemas.microsoft.com/office/drawing/2014/main" id="{087BD1FC-ED9F-24AD-DD79-E1B6AAA518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64650" y="1160174"/>
            <a:ext cx="5059651" cy="5059651"/>
          </a:xfrm>
          <a:prstGeom prst="rect">
            <a:avLst/>
          </a:prstGeom>
        </p:spPr>
      </p:pic>
      <p:pic>
        <p:nvPicPr>
          <p:cNvPr id="11" name="Graphic 10" descr="Document outline">
            <a:extLst>
              <a:ext uri="{FF2B5EF4-FFF2-40B4-BE49-F238E27FC236}">
                <a16:creationId xmlns:a16="http://schemas.microsoft.com/office/drawing/2014/main" id="{1CE862D3-9EA2-62CD-9DFA-464D7C76D2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12406" y="0"/>
            <a:ext cx="3667125" cy="3667125"/>
          </a:xfrm>
          <a:prstGeom prst="rect">
            <a:avLst/>
          </a:prstGeom>
        </p:spPr>
      </p:pic>
      <p:sp>
        <p:nvSpPr>
          <p:cNvPr id="13" name="TextBox 12">
            <a:extLst>
              <a:ext uri="{FF2B5EF4-FFF2-40B4-BE49-F238E27FC236}">
                <a16:creationId xmlns:a16="http://schemas.microsoft.com/office/drawing/2014/main" id="{C92228A6-DFCF-A7CE-3558-E9E5DC26F260}"/>
              </a:ext>
            </a:extLst>
          </p:cNvPr>
          <p:cNvSpPr txBox="1"/>
          <p:nvPr/>
        </p:nvSpPr>
        <p:spPr>
          <a:xfrm>
            <a:off x="5016626" y="5697826"/>
            <a:ext cx="4124325" cy="369332"/>
          </a:xfrm>
          <a:prstGeom prst="rect">
            <a:avLst/>
          </a:prstGeom>
          <a:noFill/>
        </p:spPr>
        <p:txBody>
          <a:bodyPr wrap="square" rtlCol="0">
            <a:spAutoFit/>
          </a:bodyPr>
          <a:lstStyle/>
          <a:p>
            <a:r>
              <a:rPr lang="en-US" dirty="0">
                <a:latin typeface="Amasis MT Pro Medium" panose="02040604050005020304" pitchFamily="18" charset="0"/>
              </a:rPr>
              <a:t>Salesforce Database</a:t>
            </a:r>
            <a:endParaRPr lang="en-IN" dirty="0">
              <a:latin typeface="Amasis MT Pro Medium" panose="02040604050005020304" pitchFamily="18" charset="0"/>
            </a:endParaRPr>
          </a:p>
        </p:txBody>
      </p:sp>
      <p:sp>
        <p:nvSpPr>
          <p:cNvPr id="14" name="TextBox 13">
            <a:extLst>
              <a:ext uri="{FF2B5EF4-FFF2-40B4-BE49-F238E27FC236}">
                <a16:creationId xmlns:a16="http://schemas.microsoft.com/office/drawing/2014/main" id="{BDF85B19-D7E8-620B-B1F5-BDEACF7CA0A2}"/>
              </a:ext>
            </a:extLst>
          </p:cNvPr>
          <p:cNvSpPr txBox="1"/>
          <p:nvPr/>
        </p:nvSpPr>
        <p:spPr>
          <a:xfrm>
            <a:off x="3048000" y="638175"/>
            <a:ext cx="1200150" cy="523220"/>
          </a:xfrm>
          <a:prstGeom prst="rect">
            <a:avLst/>
          </a:prstGeom>
          <a:noFill/>
        </p:spPr>
        <p:txBody>
          <a:bodyPr wrap="square" rtlCol="0">
            <a:spAutoFit/>
          </a:bodyPr>
          <a:lstStyle/>
          <a:p>
            <a:r>
              <a:rPr lang="en-US" sz="1400" dirty="0">
                <a:solidFill>
                  <a:schemeClr val="tx1">
                    <a:lumMod val="95000"/>
                    <a:lumOff val="5000"/>
                  </a:schemeClr>
                </a:solidFill>
                <a:latin typeface="Amasis MT Pro Medium" panose="02040604050005020304" pitchFamily="18" charset="0"/>
              </a:rPr>
              <a:t>Salesforce</a:t>
            </a:r>
          </a:p>
          <a:p>
            <a:r>
              <a:rPr lang="en-US" sz="1400" dirty="0">
                <a:solidFill>
                  <a:schemeClr val="tx1">
                    <a:lumMod val="95000"/>
                    <a:lumOff val="5000"/>
                  </a:schemeClr>
                </a:solidFill>
                <a:latin typeface="Amasis MT Pro Medium" panose="02040604050005020304" pitchFamily="18" charset="0"/>
              </a:rPr>
              <a:t>Metadata</a:t>
            </a:r>
            <a:endParaRPr lang="en-IN" sz="1400" dirty="0">
              <a:solidFill>
                <a:schemeClr val="tx1">
                  <a:lumMod val="95000"/>
                  <a:lumOff val="5000"/>
                </a:schemeClr>
              </a:solidFill>
              <a:latin typeface="Amasis MT Pro Medium" panose="02040604050005020304" pitchFamily="18" charset="0"/>
            </a:endParaRPr>
          </a:p>
        </p:txBody>
      </p:sp>
      <p:sp>
        <p:nvSpPr>
          <p:cNvPr id="15" name="TextBox 14">
            <a:extLst>
              <a:ext uri="{FF2B5EF4-FFF2-40B4-BE49-F238E27FC236}">
                <a16:creationId xmlns:a16="http://schemas.microsoft.com/office/drawing/2014/main" id="{6047DC32-974E-25F2-4A6C-BA8CE8B0B930}"/>
              </a:ext>
            </a:extLst>
          </p:cNvPr>
          <p:cNvSpPr txBox="1"/>
          <p:nvPr/>
        </p:nvSpPr>
        <p:spPr>
          <a:xfrm>
            <a:off x="134500" y="1233397"/>
            <a:ext cx="2114550" cy="1200329"/>
          </a:xfrm>
          <a:prstGeom prst="rect">
            <a:avLst/>
          </a:prstGeom>
          <a:noFill/>
        </p:spPr>
        <p:txBody>
          <a:bodyPr wrap="square" rtlCol="0">
            <a:spAutoFit/>
          </a:bodyPr>
          <a:lstStyle/>
          <a:p>
            <a:pPr algn="r"/>
            <a:r>
              <a:rPr lang="en-US" dirty="0">
                <a:solidFill>
                  <a:schemeClr val="accent1">
                    <a:lumMod val="50000"/>
                  </a:schemeClr>
                </a:solidFill>
                <a:latin typeface="Aparajita" panose="020B0502040204020203" pitchFamily="18" charset="0"/>
                <a:cs typeface="Aparajita" panose="020B0502040204020203" pitchFamily="18" charset="0"/>
              </a:rPr>
              <a:t>Apex Class 1</a:t>
            </a:r>
          </a:p>
          <a:p>
            <a:pPr algn="r"/>
            <a:r>
              <a:rPr lang="en-US" dirty="0">
                <a:solidFill>
                  <a:schemeClr val="accent1">
                    <a:lumMod val="50000"/>
                  </a:schemeClr>
                </a:solidFill>
                <a:latin typeface="Aparajita" panose="020B0502040204020203" pitchFamily="18" charset="0"/>
                <a:cs typeface="Aparajita" panose="020B0502040204020203" pitchFamily="18" charset="0"/>
              </a:rPr>
              <a:t>Apex Class 2</a:t>
            </a:r>
          </a:p>
          <a:p>
            <a:pPr algn="r"/>
            <a:r>
              <a:rPr lang="en-US" dirty="0">
                <a:solidFill>
                  <a:schemeClr val="accent1">
                    <a:lumMod val="50000"/>
                  </a:schemeClr>
                </a:solidFill>
                <a:latin typeface="Aparajita" panose="020B0502040204020203" pitchFamily="18" charset="0"/>
                <a:cs typeface="Aparajita" panose="020B0502040204020203" pitchFamily="18" charset="0"/>
              </a:rPr>
              <a:t>Apex Class 3</a:t>
            </a:r>
          </a:p>
          <a:p>
            <a:pPr algn="r"/>
            <a:r>
              <a:rPr lang="en-US" dirty="0">
                <a:solidFill>
                  <a:schemeClr val="accent1">
                    <a:lumMod val="50000"/>
                  </a:schemeClr>
                </a:solidFill>
                <a:latin typeface="Aparajita" panose="020B0502040204020203" pitchFamily="18" charset="0"/>
                <a:cs typeface="Aparajita" panose="020B0502040204020203" pitchFamily="18" charset="0"/>
              </a:rPr>
              <a:t>Apex Class 4</a:t>
            </a:r>
            <a:endParaRPr lang="en-IN" dirty="0">
              <a:solidFill>
                <a:schemeClr val="accent1">
                  <a:lumMod val="50000"/>
                </a:schemeClr>
              </a:solidFill>
              <a:latin typeface="Aparajita" panose="020B0502040204020203" pitchFamily="18" charset="0"/>
              <a:cs typeface="Aparajita" panose="020B0502040204020203" pitchFamily="18" charset="0"/>
            </a:endParaRPr>
          </a:p>
        </p:txBody>
      </p:sp>
      <p:pic>
        <p:nvPicPr>
          <p:cNvPr id="16" name="Graphic 15" descr="Document outline">
            <a:extLst>
              <a:ext uri="{FF2B5EF4-FFF2-40B4-BE49-F238E27FC236}">
                <a16:creationId xmlns:a16="http://schemas.microsoft.com/office/drawing/2014/main" id="{263AD194-3009-0483-4C16-95CF5F69DD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19106" y="1254471"/>
            <a:ext cx="243068" cy="243068"/>
          </a:xfrm>
          <a:prstGeom prst="rect">
            <a:avLst/>
          </a:prstGeom>
        </p:spPr>
      </p:pic>
      <p:pic>
        <p:nvPicPr>
          <p:cNvPr id="29" name="Graphic 28" descr="Document outline">
            <a:extLst>
              <a:ext uri="{FF2B5EF4-FFF2-40B4-BE49-F238E27FC236}">
                <a16:creationId xmlns:a16="http://schemas.microsoft.com/office/drawing/2014/main" id="{D3836C7F-78C6-8664-11C4-F9FF83E90D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40482" y="1518613"/>
            <a:ext cx="243068" cy="243068"/>
          </a:xfrm>
          <a:prstGeom prst="rect">
            <a:avLst/>
          </a:prstGeom>
        </p:spPr>
      </p:pic>
      <p:pic>
        <p:nvPicPr>
          <p:cNvPr id="30" name="Graphic 29" descr="Document outline">
            <a:extLst>
              <a:ext uri="{FF2B5EF4-FFF2-40B4-BE49-F238E27FC236}">
                <a16:creationId xmlns:a16="http://schemas.microsoft.com/office/drawing/2014/main" id="{F8CF6B1A-E9BE-3B46-15C5-78D21363CE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40482" y="1787396"/>
            <a:ext cx="243068" cy="243068"/>
          </a:xfrm>
          <a:prstGeom prst="rect">
            <a:avLst/>
          </a:prstGeom>
        </p:spPr>
      </p:pic>
      <p:pic>
        <p:nvPicPr>
          <p:cNvPr id="31" name="Graphic 30" descr="Document outline">
            <a:extLst>
              <a:ext uri="{FF2B5EF4-FFF2-40B4-BE49-F238E27FC236}">
                <a16:creationId xmlns:a16="http://schemas.microsoft.com/office/drawing/2014/main" id="{528B584F-5751-00AF-1900-6A7ADCFB1AC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40482" y="2072801"/>
            <a:ext cx="243068" cy="243068"/>
          </a:xfrm>
          <a:prstGeom prst="rect">
            <a:avLst/>
          </a:prstGeom>
        </p:spPr>
      </p:pic>
      <p:cxnSp>
        <p:nvCxnSpPr>
          <p:cNvPr id="33" name="Straight Arrow Connector 32">
            <a:extLst>
              <a:ext uri="{FF2B5EF4-FFF2-40B4-BE49-F238E27FC236}">
                <a16:creationId xmlns:a16="http://schemas.microsoft.com/office/drawing/2014/main" id="{B1BBEFEC-6EF5-F220-011D-823295F6ED03}"/>
              </a:ext>
            </a:extLst>
          </p:cNvPr>
          <p:cNvCxnSpPr/>
          <p:nvPr/>
        </p:nvCxnSpPr>
        <p:spPr>
          <a:xfrm>
            <a:off x="2362174" y="1376005"/>
            <a:ext cx="4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604A493-8F2C-93F3-7A2D-0AD8BC98098E}"/>
              </a:ext>
            </a:extLst>
          </p:cNvPr>
          <p:cNvCxnSpPr/>
          <p:nvPr/>
        </p:nvCxnSpPr>
        <p:spPr>
          <a:xfrm>
            <a:off x="2362174" y="1640147"/>
            <a:ext cx="4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534F21D-D980-70F7-C94D-D6E2BFAE6A5C}"/>
              </a:ext>
            </a:extLst>
          </p:cNvPr>
          <p:cNvCxnSpPr/>
          <p:nvPr/>
        </p:nvCxnSpPr>
        <p:spPr>
          <a:xfrm>
            <a:off x="2362173" y="1916445"/>
            <a:ext cx="4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774144-EE53-2481-8FBF-42E4E20C5781}"/>
              </a:ext>
            </a:extLst>
          </p:cNvPr>
          <p:cNvCxnSpPr/>
          <p:nvPr/>
        </p:nvCxnSpPr>
        <p:spPr>
          <a:xfrm>
            <a:off x="2362172" y="2220511"/>
            <a:ext cx="4556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Plus Sign 36">
            <a:extLst>
              <a:ext uri="{FF2B5EF4-FFF2-40B4-BE49-F238E27FC236}">
                <a16:creationId xmlns:a16="http://schemas.microsoft.com/office/drawing/2014/main" id="{D0EE2EFD-2362-F84E-2B5A-9F312BA8EBBB}"/>
              </a:ext>
            </a:extLst>
          </p:cNvPr>
          <p:cNvSpPr/>
          <p:nvPr/>
        </p:nvSpPr>
        <p:spPr>
          <a:xfrm>
            <a:off x="4385733" y="3429000"/>
            <a:ext cx="177800" cy="177800"/>
          </a:xfrm>
          <a:prstGeom prst="mathPlus">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8" name="Plus Sign 37">
            <a:extLst>
              <a:ext uri="{FF2B5EF4-FFF2-40B4-BE49-F238E27FC236}">
                <a16:creationId xmlns:a16="http://schemas.microsoft.com/office/drawing/2014/main" id="{1620E003-229A-86A5-EB6F-308CF0B12795}"/>
              </a:ext>
            </a:extLst>
          </p:cNvPr>
          <p:cNvSpPr/>
          <p:nvPr/>
        </p:nvSpPr>
        <p:spPr>
          <a:xfrm>
            <a:off x="4563533" y="3293533"/>
            <a:ext cx="177800" cy="177800"/>
          </a:xfrm>
          <a:prstGeom prst="mathPlu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9" name="Plus Sign 38">
            <a:extLst>
              <a:ext uri="{FF2B5EF4-FFF2-40B4-BE49-F238E27FC236}">
                <a16:creationId xmlns:a16="http://schemas.microsoft.com/office/drawing/2014/main" id="{53429A56-B8FC-1E95-EFD8-D00E50E3D614}"/>
              </a:ext>
            </a:extLst>
          </p:cNvPr>
          <p:cNvSpPr/>
          <p:nvPr/>
        </p:nvSpPr>
        <p:spPr>
          <a:xfrm>
            <a:off x="8720667" y="1701800"/>
            <a:ext cx="922866" cy="948267"/>
          </a:xfrm>
          <a:prstGeom prst="mathPlus">
            <a:avLst/>
          </a:prstGeom>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0" name="Flowchart: Connector 39">
            <a:extLst>
              <a:ext uri="{FF2B5EF4-FFF2-40B4-BE49-F238E27FC236}">
                <a16:creationId xmlns:a16="http://schemas.microsoft.com/office/drawing/2014/main" id="{CD45C302-A71C-97AB-21DE-8FA841A1764B}"/>
              </a:ext>
            </a:extLst>
          </p:cNvPr>
          <p:cNvSpPr/>
          <p:nvPr/>
        </p:nvSpPr>
        <p:spPr>
          <a:xfrm>
            <a:off x="8491566" y="1464785"/>
            <a:ext cx="1381068" cy="1384128"/>
          </a:xfrm>
          <a:prstGeom prst="flowChartConnector">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1" name="TextBox 40">
            <a:extLst>
              <a:ext uri="{FF2B5EF4-FFF2-40B4-BE49-F238E27FC236}">
                <a16:creationId xmlns:a16="http://schemas.microsoft.com/office/drawing/2014/main" id="{DC4EEB34-DD5A-D65E-5411-8E88B9D44CC7}"/>
              </a:ext>
            </a:extLst>
          </p:cNvPr>
          <p:cNvSpPr txBox="1"/>
          <p:nvPr/>
        </p:nvSpPr>
        <p:spPr>
          <a:xfrm>
            <a:off x="9939901" y="1695184"/>
            <a:ext cx="1972734" cy="923330"/>
          </a:xfrm>
          <a:prstGeom prst="rect">
            <a:avLst/>
          </a:prstGeom>
          <a:noFill/>
        </p:spPr>
        <p:txBody>
          <a:bodyPr wrap="square" rtlCol="0">
            <a:spAutoFit/>
          </a:bodyPr>
          <a:lstStyle/>
          <a:p>
            <a:r>
              <a:rPr lang="en-US" dirty="0">
                <a:solidFill>
                  <a:schemeClr val="tx2">
                    <a:lumMod val="50000"/>
                  </a:schemeClr>
                </a:solidFill>
              </a:rPr>
              <a:t>Deploying into Salesforce Database</a:t>
            </a:r>
            <a:endParaRPr lang="en-IN" dirty="0">
              <a:solidFill>
                <a:schemeClr val="tx2">
                  <a:lumMod val="50000"/>
                </a:schemeClr>
              </a:solidFill>
            </a:endParaRPr>
          </a:p>
        </p:txBody>
      </p:sp>
    </p:spTree>
    <p:extLst>
      <p:ext uri="{BB962C8B-B14F-4D97-AF65-F5344CB8AC3E}">
        <p14:creationId xmlns:p14="http://schemas.microsoft.com/office/powerpoint/2010/main" val="3811654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TotalTime>
  <Words>1014</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Meiryo</vt:lpstr>
      <vt:lpstr>Amasis MT Pro Medium</vt:lpstr>
      <vt:lpstr>Aparajita</vt:lpstr>
      <vt:lpstr>-apple-system</vt:lpstr>
      <vt:lpstr>Arial</vt:lpstr>
      <vt:lpstr>Calibri</vt:lpstr>
      <vt:lpstr>Calibri Light</vt:lpstr>
      <vt:lpstr>Slack-Lato</vt:lpstr>
      <vt:lpstr>Söhne</vt:lpstr>
      <vt:lpstr>Office Theme</vt:lpstr>
      <vt:lpstr>Unlocked Packages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Unlocked Packages</dc:title>
  <dc:creator>Murthy, Vishwanath - Contractor</dc:creator>
  <cp:lastModifiedBy>Murthy, Vishwanath - Contractor</cp:lastModifiedBy>
  <cp:revision>10</cp:revision>
  <dcterms:created xsi:type="dcterms:W3CDTF">2023-05-12T09:03:10Z</dcterms:created>
  <dcterms:modified xsi:type="dcterms:W3CDTF">2023-05-26T07:35:36Z</dcterms:modified>
</cp:coreProperties>
</file>