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Playfair Display" panose="020B0604020202020204" charset="0"/>
      <p:regular r:id="rId24"/>
      <p:bold r:id="rId25"/>
      <p:italic r:id="rId26"/>
      <p:boldItalic r:id="rId27"/>
    </p:embeddedFont>
    <p:embeddedFont>
      <p:font typeface="Poppins"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Poppins SemiBold" panose="020B0604020202020204" charset="0"/>
      <p:regular r:id="rId40"/>
      <p:bold r:id="rId41"/>
      <p:italic r:id="rId42"/>
      <p:boldItalic r:id="rId43"/>
    </p:embeddedFont>
    <p:embeddedFont>
      <p:font typeface="Poppins Medium" panose="020B0604020202020204" charset="0"/>
      <p:regular r:id="rId44"/>
      <p:bold r:id="rId45"/>
      <p:italic r:id="rId46"/>
      <p:boldItalic r:id="rId47"/>
    </p:embeddedFont>
    <p:embeddedFont>
      <p:font typeface="Bebas Neue" panose="020B0604020202020204" charset="0"/>
      <p:regular r:id="rId48"/>
    </p:embeddedFont>
    <p:embeddedFont>
      <p:font typeface="Livvic"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33589E-6650-4103-8A83-1942265A96A2}">
  <a:tblStyle styleId="{2233589E-6650-4103-8A83-1942265A96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f6a0c22a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f6a0c22a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f6a0c22a3f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f6a0c22a3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f6a0c22a3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f6a0c22a3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105afc42a3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105afc42a3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6b842868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6b842868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f6a0c22a3f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f6a0c22a3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1f6a0c22a3f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1f6a0c22a3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f6a0c22a3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f6a0c22a3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f6a0c22a3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f6a0c22a3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1f6a0c22a3f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1f6a0c22a3f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f6a0c22a3f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f6a0c22a3f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1f6a0c22a3f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1f6a0c22a3f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f6a0c22a3f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1f6a0c22a3f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f6a0c22a3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f6a0c22a3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f6a0c22a3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f6a0c22a3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f6a0c22a3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f6a0c22a3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14def9ff6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14def9ff6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f6a0c22a3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f6a0c22a3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641550" y="3475338"/>
            <a:ext cx="5860800" cy="4095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p:nvPr/>
        </p:nvSpPr>
        <p:spPr>
          <a:xfrm rot="10800000" flipH="1">
            <a:off x="-527875" y="-1091222"/>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txBox="1">
            <a:spLocks noGrp="1"/>
          </p:cNvSpPr>
          <p:nvPr>
            <p:ph type="title" hasCustomPrompt="1"/>
          </p:nvPr>
        </p:nvSpPr>
        <p:spPr>
          <a:xfrm>
            <a:off x="1972700" y="1603600"/>
            <a:ext cx="5198700" cy="15111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6" name="Google Shape;166;p11"/>
          <p:cNvSpPr txBox="1">
            <a:spLocks noGrp="1"/>
          </p:cNvSpPr>
          <p:nvPr>
            <p:ph type="subTitle" idx="1"/>
          </p:nvPr>
        </p:nvSpPr>
        <p:spPr>
          <a:xfrm>
            <a:off x="1972650" y="3229300"/>
            <a:ext cx="5198700" cy="4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7" name="Google Shape;167;p11"/>
          <p:cNvSpPr/>
          <p:nvPr/>
        </p:nvSpPr>
        <p:spPr>
          <a:xfrm rot="10800000">
            <a:off x="-1099258" y="-14373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rot="-5400000" flipH="1">
            <a:off x="7858875" y="523500"/>
            <a:ext cx="1825800" cy="75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sp>
        <p:nvSpPr>
          <p:cNvPr id="173" name="Google Shape;173;p13"/>
          <p:cNvSpPr txBox="1">
            <a:spLocks noGrp="1"/>
          </p:cNvSpPr>
          <p:nvPr>
            <p:ph type="title" hasCustomPrompt="1"/>
          </p:nvPr>
        </p:nvSpPr>
        <p:spPr>
          <a:xfrm>
            <a:off x="82728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
          </p:nvPr>
        </p:nvSpPr>
        <p:spPr>
          <a:xfrm>
            <a:off x="149640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3"/>
          <p:cNvSpPr txBox="1">
            <a:spLocks noGrp="1"/>
          </p:cNvSpPr>
          <p:nvPr>
            <p:ph type="subTitle" idx="3"/>
          </p:nvPr>
        </p:nvSpPr>
        <p:spPr>
          <a:xfrm>
            <a:off x="149640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13"/>
          <p:cNvSpPr txBox="1">
            <a:spLocks noGrp="1"/>
          </p:cNvSpPr>
          <p:nvPr>
            <p:ph type="title" idx="4" hasCustomPrompt="1"/>
          </p:nvPr>
        </p:nvSpPr>
        <p:spPr>
          <a:xfrm>
            <a:off x="82728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5"/>
          </p:nvPr>
        </p:nvSpPr>
        <p:spPr>
          <a:xfrm>
            <a:off x="149640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subTitle" idx="6"/>
          </p:nvPr>
        </p:nvSpPr>
        <p:spPr>
          <a:xfrm>
            <a:off x="149640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13"/>
          <p:cNvSpPr txBox="1">
            <a:spLocks noGrp="1"/>
          </p:cNvSpPr>
          <p:nvPr>
            <p:ph type="title" idx="7" hasCustomPrompt="1"/>
          </p:nvPr>
        </p:nvSpPr>
        <p:spPr>
          <a:xfrm>
            <a:off x="82728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subTitle" idx="8"/>
          </p:nvPr>
        </p:nvSpPr>
        <p:spPr>
          <a:xfrm>
            <a:off x="149640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subTitle" idx="9"/>
          </p:nvPr>
        </p:nvSpPr>
        <p:spPr>
          <a:xfrm>
            <a:off x="149640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13"/>
          <p:cNvSpPr txBox="1">
            <a:spLocks noGrp="1"/>
          </p:cNvSpPr>
          <p:nvPr>
            <p:ph type="title" idx="13" hasCustomPrompt="1"/>
          </p:nvPr>
        </p:nvSpPr>
        <p:spPr>
          <a:xfrm>
            <a:off x="481323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4"/>
          </p:nvPr>
        </p:nvSpPr>
        <p:spPr>
          <a:xfrm>
            <a:off x="548235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15"/>
          </p:nvPr>
        </p:nvSpPr>
        <p:spPr>
          <a:xfrm>
            <a:off x="548235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13"/>
          <p:cNvSpPr txBox="1">
            <a:spLocks noGrp="1"/>
          </p:cNvSpPr>
          <p:nvPr>
            <p:ph type="title" idx="16" hasCustomPrompt="1"/>
          </p:nvPr>
        </p:nvSpPr>
        <p:spPr>
          <a:xfrm>
            <a:off x="481323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7"/>
          </p:nvPr>
        </p:nvSpPr>
        <p:spPr>
          <a:xfrm>
            <a:off x="548235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subTitle" idx="18"/>
          </p:nvPr>
        </p:nvSpPr>
        <p:spPr>
          <a:xfrm>
            <a:off x="548235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3"/>
          <p:cNvSpPr txBox="1">
            <a:spLocks noGrp="1"/>
          </p:cNvSpPr>
          <p:nvPr>
            <p:ph type="title" idx="19" hasCustomPrompt="1"/>
          </p:nvPr>
        </p:nvSpPr>
        <p:spPr>
          <a:xfrm>
            <a:off x="481323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20"/>
          </p:nvPr>
        </p:nvSpPr>
        <p:spPr>
          <a:xfrm>
            <a:off x="548235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21"/>
          </p:nvPr>
        </p:nvSpPr>
        <p:spPr>
          <a:xfrm>
            <a:off x="548235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p:nvPr/>
        </p:nvSpPr>
        <p:spPr>
          <a:xfrm rot="-1443">
            <a:off x="0" y="447"/>
            <a:ext cx="2143500" cy="2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7227" y="3785150"/>
            <a:ext cx="4459935" cy="3175123"/>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1096100" y="3307775"/>
            <a:ext cx="5187900" cy="510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1" name="Google Shape;201;p14"/>
          <p:cNvSpPr txBox="1">
            <a:spLocks noGrp="1"/>
          </p:cNvSpPr>
          <p:nvPr>
            <p:ph type="subTitle" idx="1"/>
          </p:nvPr>
        </p:nvSpPr>
        <p:spPr>
          <a:xfrm>
            <a:off x="1096100" y="1087537"/>
            <a:ext cx="5187900" cy="206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02" name="Google Shape;202;p14"/>
          <p:cNvSpPr/>
          <p:nvPr/>
        </p:nvSpPr>
        <p:spPr>
          <a:xfrm rot="10800000" flipH="1">
            <a:off x="-411712" y="-1680892"/>
            <a:ext cx="3969643" cy="3020168"/>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4"/>
          <p:cNvGrpSpPr/>
          <p:nvPr/>
        </p:nvGrpSpPr>
        <p:grpSpPr>
          <a:xfrm rot="5400000">
            <a:off x="1520867" y="-69697"/>
            <a:ext cx="289975" cy="919425"/>
            <a:chOff x="205050" y="142150"/>
            <a:chExt cx="289975" cy="919425"/>
          </a:xfrm>
        </p:grpSpPr>
        <p:sp>
          <p:nvSpPr>
            <p:cNvPr id="204" name="Google Shape;204;p1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 name="Google Shape;218;p15"/>
          <p:cNvSpPr/>
          <p:nvPr/>
        </p:nvSpPr>
        <p:spPr>
          <a:xfrm rot="10800000" flipH="1">
            <a:off x="-518201" y="-782224"/>
            <a:ext cx="3264449" cy="152897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rot="-5400000">
            <a:off x="8148200" y="335075"/>
            <a:ext cx="10302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5"/>
          <p:cNvGrpSpPr/>
          <p:nvPr/>
        </p:nvGrpSpPr>
        <p:grpSpPr>
          <a:xfrm flipH="1">
            <a:off x="422946" y="136775"/>
            <a:ext cx="510050" cy="919425"/>
            <a:chOff x="257500" y="825775"/>
            <a:chExt cx="510050" cy="919425"/>
          </a:xfrm>
        </p:grpSpPr>
        <p:sp>
          <p:nvSpPr>
            <p:cNvPr id="221" name="Google Shape;221;p1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16"/>
          <p:cNvSpPr/>
          <p:nvPr/>
        </p:nvSpPr>
        <p:spPr>
          <a:xfrm rot="5400000">
            <a:off x="-1638303" y="-800180"/>
            <a:ext cx="3264449" cy="152897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rot="-5400000" flipH="1">
            <a:off x="7319218" y="-265262"/>
            <a:ext cx="2850876" cy="21689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6"/>
          <p:cNvGrpSpPr/>
          <p:nvPr/>
        </p:nvGrpSpPr>
        <p:grpSpPr>
          <a:xfrm>
            <a:off x="8599671" y="923075"/>
            <a:ext cx="289975" cy="919425"/>
            <a:chOff x="8786346" y="812300"/>
            <a:chExt cx="289975" cy="919425"/>
          </a:xfrm>
        </p:grpSpPr>
        <p:sp>
          <p:nvSpPr>
            <p:cNvPr id="244" name="Google Shape;244;p16"/>
            <p:cNvSpPr/>
            <p:nvPr/>
          </p:nvSpPr>
          <p:spPr>
            <a:xfrm flipH="1">
              <a:off x="8786346" y="81230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8786346" y="98220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flipH="1">
              <a:off x="8786346" y="115210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8786346" y="132200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flipH="1">
              <a:off x="8786346" y="149190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8786346" y="166180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flipH="1">
              <a:off x="9006396" y="81230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flipH="1">
              <a:off x="9006396" y="98220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flipH="1">
              <a:off x="9006396" y="115210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flipH="1">
              <a:off x="9006396" y="132200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flipH="1">
              <a:off x="9006396" y="149190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flipH="1">
              <a:off x="9006396" y="166180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6"/>
          <p:cNvSpPr/>
          <p:nvPr/>
        </p:nvSpPr>
        <p:spPr>
          <a:xfrm rot="10800000">
            <a:off x="-8600" y="4720225"/>
            <a:ext cx="1120500" cy="42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6"/>
          <p:cNvGrpSpPr/>
          <p:nvPr/>
        </p:nvGrpSpPr>
        <p:grpSpPr>
          <a:xfrm rot="-5400000">
            <a:off x="534550" y="11275"/>
            <a:ext cx="69900" cy="579625"/>
            <a:chOff x="8904375" y="2444650"/>
            <a:chExt cx="69900" cy="579625"/>
          </a:xfrm>
        </p:grpSpPr>
        <p:sp>
          <p:nvSpPr>
            <p:cNvPr id="258" name="Google Shape;258;p16"/>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4" name="Google Shape;264;p17"/>
          <p:cNvSpPr txBox="1">
            <a:spLocks noGrp="1"/>
          </p:cNvSpPr>
          <p:nvPr>
            <p:ph type="subTitle" idx="1"/>
          </p:nvPr>
        </p:nvSpPr>
        <p:spPr>
          <a:xfrm>
            <a:off x="5459313" y="2607200"/>
            <a:ext cx="2891700" cy="10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7"/>
          <p:cNvSpPr>
            <a:spLocks noGrp="1"/>
          </p:cNvSpPr>
          <p:nvPr>
            <p:ph type="pic" idx="2"/>
          </p:nvPr>
        </p:nvSpPr>
        <p:spPr>
          <a:xfrm>
            <a:off x="793088" y="1643600"/>
            <a:ext cx="4137600" cy="2964900"/>
          </a:xfrm>
          <a:prstGeom prst="roundRect">
            <a:avLst>
              <a:gd name="adj" fmla="val 16667"/>
            </a:avLst>
          </a:prstGeom>
          <a:noFill/>
          <a:ln>
            <a:noFill/>
          </a:ln>
        </p:spPr>
      </p:sp>
      <p:sp>
        <p:nvSpPr>
          <p:cNvPr id="266" name="Google Shape;266;p17"/>
          <p:cNvSpPr/>
          <p:nvPr/>
        </p:nvSpPr>
        <p:spPr>
          <a:xfrm rot="5399097">
            <a:off x="-803395" y="3823275"/>
            <a:ext cx="22830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267"/>
        <p:cNvGrpSpPr/>
        <p:nvPr/>
      </p:nvGrpSpPr>
      <p:grpSpPr>
        <a:xfrm>
          <a:off x="0" y="0"/>
          <a:ext cx="0" cy="0"/>
          <a:chOff x="0" y="0"/>
          <a:chExt cx="0" cy="0"/>
        </a:xfrm>
      </p:grpSpPr>
      <p:sp>
        <p:nvSpPr>
          <p:cNvPr id="268" name="Google Shape;268;p18"/>
          <p:cNvSpPr txBox="1">
            <a:spLocks noGrp="1"/>
          </p:cNvSpPr>
          <p:nvPr>
            <p:ph type="title"/>
          </p:nvPr>
        </p:nvSpPr>
        <p:spPr>
          <a:xfrm>
            <a:off x="5373263" y="1455014"/>
            <a:ext cx="2772600" cy="110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9" name="Google Shape;269;p18"/>
          <p:cNvSpPr txBox="1">
            <a:spLocks noGrp="1"/>
          </p:cNvSpPr>
          <p:nvPr>
            <p:ph type="subTitle" idx="1"/>
          </p:nvPr>
        </p:nvSpPr>
        <p:spPr>
          <a:xfrm>
            <a:off x="5373263" y="2606112"/>
            <a:ext cx="2772600" cy="101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0" name="Google Shape;270;p18"/>
          <p:cNvSpPr/>
          <p:nvPr/>
        </p:nvSpPr>
        <p:spPr>
          <a:xfrm>
            <a:off x="0" y="4698500"/>
            <a:ext cx="2714100" cy="4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a:off x="-513950" y="715075"/>
            <a:ext cx="1848000" cy="39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_1_1_2">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9"/>
          <p:cNvSpPr txBox="1">
            <a:spLocks noGrp="1"/>
          </p:cNvSpPr>
          <p:nvPr>
            <p:ph type="subTitle" idx="1"/>
          </p:nvPr>
        </p:nvSpPr>
        <p:spPr>
          <a:xfrm>
            <a:off x="1185313"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5" name="Google Shape;275;p19"/>
          <p:cNvSpPr txBox="1">
            <a:spLocks noGrp="1"/>
          </p:cNvSpPr>
          <p:nvPr>
            <p:ph type="subTitle" idx="2"/>
          </p:nvPr>
        </p:nvSpPr>
        <p:spPr>
          <a:xfrm>
            <a:off x="1185313"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6" name="Google Shape;276;p19"/>
          <p:cNvSpPr txBox="1">
            <a:spLocks noGrp="1"/>
          </p:cNvSpPr>
          <p:nvPr>
            <p:ph type="subTitle" idx="3"/>
          </p:nvPr>
        </p:nvSpPr>
        <p:spPr>
          <a:xfrm>
            <a:off x="4954788"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19"/>
          <p:cNvSpPr txBox="1">
            <a:spLocks noGrp="1"/>
          </p:cNvSpPr>
          <p:nvPr>
            <p:ph type="subTitle" idx="4"/>
          </p:nvPr>
        </p:nvSpPr>
        <p:spPr>
          <a:xfrm>
            <a:off x="4954788"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8" name="Google Shape;278;p19"/>
          <p:cNvSpPr/>
          <p:nvPr/>
        </p:nvSpPr>
        <p:spPr>
          <a:xfrm flipH="1">
            <a:off x="4782600" y="4296878"/>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440950" y="3989875"/>
            <a:ext cx="1920900" cy="39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flipH="1">
            <a:off x="-958424" y="-681819"/>
            <a:ext cx="3394241" cy="25823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0"/>
          <p:cNvSpPr txBox="1">
            <a:spLocks noGrp="1"/>
          </p:cNvSpPr>
          <p:nvPr>
            <p:ph type="subTitle" idx="1"/>
          </p:nvPr>
        </p:nvSpPr>
        <p:spPr>
          <a:xfrm>
            <a:off x="872875"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2"/>
          </p:nvPr>
        </p:nvSpPr>
        <p:spPr>
          <a:xfrm>
            <a:off x="872875"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5" name="Google Shape;285;p20"/>
          <p:cNvSpPr txBox="1">
            <a:spLocks noGrp="1"/>
          </p:cNvSpPr>
          <p:nvPr>
            <p:ph type="subTitle" idx="3"/>
          </p:nvPr>
        </p:nvSpPr>
        <p:spPr>
          <a:xfrm>
            <a:off x="3489300"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20"/>
          <p:cNvSpPr txBox="1">
            <a:spLocks noGrp="1"/>
          </p:cNvSpPr>
          <p:nvPr>
            <p:ph type="subTitle" idx="4"/>
          </p:nvPr>
        </p:nvSpPr>
        <p:spPr>
          <a:xfrm>
            <a:off x="3489300"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7" name="Google Shape;287;p20"/>
          <p:cNvSpPr txBox="1">
            <a:spLocks noGrp="1"/>
          </p:cNvSpPr>
          <p:nvPr>
            <p:ph type="subTitle" idx="5"/>
          </p:nvPr>
        </p:nvSpPr>
        <p:spPr>
          <a:xfrm>
            <a:off x="6105725"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20"/>
          <p:cNvSpPr txBox="1">
            <a:spLocks noGrp="1"/>
          </p:cNvSpPr>
          <p:nvPr>
            <p:ph type="subTitle" idx="6"/>
          </p:nvPr>
        </p:nvSpPr>
        <p:spPr>
          <a:xfrm>
            <a:off x="6105725"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9" name="Google Shape;289;p20"/>
          <p:cNvSpPr/>
          <p:nvPr/>
        </p:nvSpPr>
        <p:spPr>
          <a:xfrm>
            <a:off x="-227327" y="4457023"/>
            <a:ext cx="3265610" cy="152951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rot="-5400000">
            <a:off x="-208625" y="620425"/>
            <a:ext cx="16005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017950" y="2882285"/>
            <a:ext cx="51081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787200" y="1129800"/>
            <a:ext cx="1569600" cy="1568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017950" y="3718444"/>
            <a:ext cx="51081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p:nvPr/>
        </p:nvSpPr>
        <p:spPr>
          <a:xfrm flipH="1">
            <a:off x="-595608" y="3573075"/>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533563" y="3088600"/>
            <a:ext cx="510050" cy="919425"/>
            <a:chOff x="257500" y="825775"/>
            <a:chExt cx="510050" cy="919425"/>
          </a:xfrm>
        </p:grpSpPr>
        <p:sp>
          <p:nvSpPr>
            <p:cNvPr id="32" name="Google Shape;32;p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rot="10800000">
            <a:off x="4846137" y="-148293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rot="-5400000">
            <a:off x="7787500" y="-170500"/>
            <a:ext cx="289975" cy="919425"/>
            <a:chOff x="205050" y="142150"/>
            <a:chExt cx="289975" cy="919425"/>
          </a:xfrm>
        </p:grpSpPr>
        <p:sp>
          <p:nvSpPr>
            <p:cNvPr id="52" name="Google Shape;52;p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3" name="Google Shape;293;p21"/>
          <p:cNvSpPr txBox="1">
            <a:spLocks noGrp="1"/>
          </p:cNvSpPr>
          <p:nvPr>
            <p:ph type="subTitle" idx="1"/>
          </p:nvPr>
        </p:nvSpPr>
        <p:spPr>
          <a:xfrm>
            <a:off x="1764563" y="17159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4" name="Google Shape;294;p21"/>
          <p:cNvSpPr txBox="1">
            <a:spLocks noGrp="1"/>
          </p:cNvSpPr>
          <p:nvPr>
            <p:ph type="subTitle" idx="2"/>
          </p:nvPr>
        </p:nvSpPr>
        <p:spPr>
          <a:xfrm>
            <a:off x="1764563" y="15015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5" name="Google Shape;295;p21"/>
          <p:cNvSpPr txBox="1">
            <a:spLocks noGrp="1"/>
          </p:cNvSpPr>
          <p:nvPr>
            <p:ph type="subTitle" idx="3"/>
          </p:nvPr>
        </p:nvSpPr>
        <p:spPr>
          <a:xfrm>
            <a:off x="1764563" y="32845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21"/>
          <p:cNvSpPr txBox="1">
            <a:spLocks noGrp="1"/>
          </p:cNvSpPr>
          <p:nvPr>
            <p:ph type="subTitle" idx="4"/>
          </p:nvPr>
        </p:nvSpPr>
        <p:spPr>
          <a:xfrm>
            <a:off x="1764563" y="30701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7" name="Google Shape;297;p21"/>
          <p:cNvSpPr txBox="1">
            <a:spLocks noGrp="1"/>
          </p:cNvSpPr>
          <p:nvPr>
            <p:ph type="subTitle" idx="5"/>
          </p:nvPr>
        </p:nvSpPr>
        <p:spPr>
          <a:xfrm>
            <a:off x="6061963" y="17159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8" name="Google Shape;298;p21"/>
          <p:cNvSpPr txBox="1">
            <a:spLocks noGrp="1"/>
          </p:cNvSpPr>
          <p:nvPr>
            <p:ph type="subTitle" idx="6"/>
          </p:nvPr>
        </p:nvSpPr>
        <p:spPr>
          <a:xfrm>
            <a:off x="6061963" y="15015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9" name="Google Shape;299;p21"/>
          <p:cNvSpPr txBox="1">
            <a:spLocks noGrp="1"/>
          </p:cNvSpPr>
          <p:nvPr>
            <p:ph type="subTitle" idx="7"/>
          </p:nvPr>
        </p:nvSpPr>
        <p:spPr>
          <a:xfrm>
            <a:off x="6061963" y="32845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0" name="Google Shape;300;p21"/>
          <p:cNvSpPr txBox="1">
            <a:spLocks noGrp="1"/>
          </p:cNvSpPr>
          <p:nvPr>
            <p:ph type="subTitle" idx="8"/>
          </p:nvPr>
        </p:nvSpPr>
        <p:spPr>
          <a:xfrm>
            <a:off x="6061963" y="30701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1" name="Google Shape;301;p21"/>
          <p:cNvSpPr/>
          <p:nvPr/>
        </p:nvSpPr>
        <p:spPr>
          <a:xfrm rot="-9182791">
            <a:off x="6451991" y="-747140"/>
            <a:ext cx="3830783" cy="179422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5398519">
            <a:off x="-290387" y="493100"/>
            <a:ext cx="1392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rot="10800000">
            <a:off x="8100000" y="4853150"/>
            <a:ext cx="1044000" cy="28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flipH="1">
            <a:off x="-329445" y="4176277"/>
            <a:ext cx="2215118" cy="17449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1"/>
          <p:cNvGrpSpPr/>
          <p:nvPr/>
        </p:nvGrpSpPr>
        <p:grpSpPr>
          <a:xfrm rot="10800000">
            <a:off x="8515125" y="442525"/>
            <a:ext cx="289975" cy="919425"/>
            <a:chOff x="205050" y="142150"/>
            <a:chExt cx="289975" cy="919425"/>
          </a:xfrm>
        </p:grpSpPr>
        <p:sp>
          <p:nvSpPr>
            <p:cNvPr id="306" name="Google Shape;306;p2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18"/>
        <p:cNvGrpSpPr/>
        <p:nvPr/>
      </p:nvGrpSpPr>
      <p:grpSpPr>
        <a:xfrm>
          <a:off x="0" y="0"/>
          <a:ext cx="0" cy="0"/>
          <a:chOff x="0" y="0"/>
          <a:chExt cx="0" cy="0"/>
        </a:xfrm>
      </p:grpSpPr>
      <p:sp>
        <p:nvSpPr>
          <p:cNvPr id="319" name="Google Shape;319;p2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0" name="Google Shape;320;p22"/>
          <p:cNvSpPr txBox="1">
            <a:spLocks noGrp="1"/>
          </p:cNvSpPr>
          <p:nvPr>
            <p:ph type="subTitle" idx="1"/>
          </p:nvPr>
        </p:nvSpPr>
        <p:spPr>
          <a:xfrm>
            <a:off x="74620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1" name="Google Shape;321;p22"/>
          <p:cNvSpPr txBox="1">
            <a:spLocks noGrp="1"/>
          </p:cNvSpPr>
          <p:nvPr>
            <p:ph type="subTitle" idx="2"/>
          </p:nvPr>
        </p:nvSpPr>
        <p:spPr>
          <a:xfrm>
            <a:off x="74620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2" name="Google Shape;322;p22"/>
          <p:cNvSpPr txBox="1">
            <a:spLocks noGrp="1"/>
          </p:cNvSpPr>
          <p:nvPr>
            <p:ph type="subTitle" idx="3"/>
          </p:nvPr>
        </p:nvSpPr>
        <p:spPr>
          <a:xfrm>
            <a:off x="336315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3" name="Google Shape;323;p22"/>
          <p:cNvSpPr txBox="1">
            <a:spLocks noGrp="1"/>
          </p:cNvSpPr>
          <p:nvPr>
            <p:ph type="subTitle" idx="4"/>
          </p:nvPr>
        </p:nvSpPr>
        <p:spPr>
          <a:xfrm>
            <a:off x="336315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4" name="Google Shape;324;p22"/>
          <p:cNvSpPr txBox="1">
            <a:spLocks noGrp="1"/>
          </p:cNvSpPr>
          <p:nvPr>
            <p:ph type="subTitle" idx="5"/>
          </p:nvPr>
        </p:nvSpPr>
        <p:spPr>
          <a:xfrm>
            <a:off x="598010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5" name="Google Shape;325;p22"/>
          <p:cNvSpPr txBox="1">
            <a:spLocks noGrp="1"/>
          </p:cNvSpPr>
          <p:nvPr>
            <p:ph type="subTitle" idx="6"/>
          </p:nvPr>
        </p:nvSpPr>
        <p:spPr>
          <a:xfrm>
            <a:off x="598010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6" name="Google Shape;326;p22"/>
          <p:cNvSpPr txBox="1">
            <a:spLocks noGrp="1"/>
          </p:cNvSpPr>
          <p:nvPr>
            <p:ph type="subTitle" idx="7"/>
          </p:nvPr>
        </p:nvSpPr>
        <p:spPr>
          <a:xfrm>
            <a:off x="74620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7" name="Google Shape;327;p22"/>
          <p:cNvSpPr txBox="1">
            <a:spLocks noGrp="1"/>
          </p:cNvSpPr>
          <p:nvPr>
            <p:ph type="subTitle" idx="8"/>
          </p:nvPr>
        </p:nvSpPr>
        <p:spPr>
          <a:xfrm>
            <a:off x="74620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8" name="Google Shape;328;p22"/>
          <p:cNvSpPr txBox="1">
            <a:spLocks noGrp="1"/>
          </p:cNvSpPr>
          <p:nvPr>
            <p:ph type="subTitle" idx="9"/>
          </p:nvPr>
        </p:nvSpPr>
        <p:spPr>
          <a:xfrm>
            <a:off x="336315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9" name="Google Shape;329;p22"/>
          <p:cNvSpPr txBox="1">
            <a:spLocks noGrp="1"/>
          </p:cNvSpPr>
          <p:nvPr>
            <p:ph type="subTitle" idx="13"/>
          </p:nvPr>
        </p:nvSpPr>
        <p:spPr>
          <a:xfrm>
            <a:off x="336315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0" name="Google Shape;330;p22"/>
          <p:cNvSpPr txBox="1">
            <a:spLocks noGrp="1"/>
          </p:cNvSpPr>
          <p:nvPr>
            <p:ph type="subTitle" idx="14"/>
          </p:nvPr>
        </p:nvSpPr>
        <p:spPr>
          <a:xfrm>
            <a:off x="598010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1" name="Google Shape;331;p22"/>
          <p:cNvSpPr txBox="1">
            <a:spLocks noGrp="1"/>
          </p:cNvSpPr>
          <p:nvPr>
            <p:ph type="subTitle" idx="15"/>
          </p:nvPr>
        </p:nvSpPr>
        <p:spPr>
          <a:xfrm>
            <a:off x="598010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2"/>
          <p:cNvSpPr/>
          <p:nvPr/>
        </p:nvSpPr>
        <p:spPr>
          <a:xfrm rot="10800000" flipH="1">
            <a:off x="5440689" y="-1643428"/>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rot="-5400000">
            <a:off x="-751400" y="885800"/>
            <a:ext cx="21483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7373625" y="4660000"/>
            <a:ext cx="17703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17137" y="4488100"/>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2"/>
          <p:cNvGrpSpPr/>
          <p:nvPr/>
        </p:nvGrpSpPr>
        <p:grpSpPr>
          <a:xfrm rot="10800000">
            <a:off x="8462188" y="971000"/>
            <a:ext cx="510050" cy="919425"/>
            <a:chOff x="257500" y="825775"/>
            <a:chExt cx="510050" cy="919425"/>
          </a:xfrm>
        </p:grpSpPr>
        <p:sp>
          <p:nvSpPr>
            <p:cNvPr id="337" name="Google Shape;337;p2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55"/>
        <p:cNvGrpSpPr/>
        <p:nvPr/>
      </p:nvGrpSpPr>
      <p:grpSpPr>
        <a:xfrm>
          <a:off x="0" y="0"/>
          <a:ext cx="0" cy="0"/>
          <a:chOff x="0" y="0"/>
          <a:chExt cx="0" cy="0"/>
        </a:xfrm>
      </p:grpSpPr>
      <p:sp>
        <p:nvSpPr>
          <p:cNvPr id="356" name="Google Shape;356;p23"/>
          <p:cNvSpPr txBox="1">
            <a:spLocks noGrp="1"/>
          </p:cNvSpPr>
          <p:nvPr>
            <p:ph type="title" hasCustomPrompt="1"/>
          </p:nvPr>
        </p:nvSpPr>
        <p:spPr>
          <a:xfrm>
            <a:off x="127515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57" name="Google Shape;357;p2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8" name="Google Shape;358;p23"/>
          <p:cNvSpPr txBox="1">
            <a:spLocks noGrp="1"/>
          </p:cNvSpPr>
          <p:nvPr>
            <p:ph type="subTitle" idx="1"/>
          </p:nvPr>
        </p:nvSpPr>
        <p:spPr>
          <a:xfrm>
            <a:off x="86760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9" name="Google Shape;359;p23"/>
          <p:cNvSpPr txBox="1">
            <a:spLocks noGrp="1"/>
          </p:cNvSpPr>
          <p:nvPr>
            <p:ph type="subTitle" idx="3"/>
          </p:nvPr>
        </p:nvSpPr>
        <p:spPr>
          <a:xfrm>
            <a:off x="86760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3"/>
          <p:cNvSpPr txBox="1">
            <a:spLocks noGrp="1"/>
          </p:cNvSpPr>
          <p:nvPr>
            <p:ph type="title" idx="4" hasCustomPrompt="1"/>
          </p:nvPr>
        </p:nvSpPr>
        <p:spPr>
          <a:xfrm>
            <a:off x="389690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1" name="Google Shape;361;p23"/>
          <p:cNvSpPr txBox="1">
            <a:spLocks noGrp="1"/>
          </p:cNvSpPr>
          <p:nvPr>
            <p:ph type="subTitle" idx="5"/>
          </p:nvPr>
        </p:nvSpPr>
        <p:spPr>
          <a:xfrm>
            <a:off x="348935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2" name="Google Shape;362;p23"/>
          <p:cNvSpPr txBox="1">
            <a:spLocks noGrp="1"/>
          </p:cNvSpPr>
          <p:nvPr>
            <p:ph type="subTitle" idx="6"/>
          </p:nvPr>
        </p:nvSpPr>
        <p:spPr>
          <a:xfrm>
            <a:off x="348935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3"/>
          <p:cNvSpPr txBox="1">
            <a:spLocks noGrp="1"/>
          </p:cNvSpPr>
          <p:nvPr>
            <p:ph type="title" idx="7" hasCustomPrompt="1"/>
          </p:nvPr>
        </p:nvSpPr>
        <p:spPr>
          <a:xfrm>
            <a:off x="651865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4" name="Google Shape;364;p23"/>
          <p:cNvSpPr txBox="1">
            <a:spLocks noGrp="1"/>
          </p:cNvSpPr>
          <p:nvPr>
            <p:ph type="subTitle" idx="8"/>
          </p:nvPr>
        </p:nvSpPr>
        <p:spPr>
          <a:xfrm>
            <a:off x="611110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23"/>
          <p:cNvSpPr txBox="1">
            <a:spLocks noGrp="1"/>
          </p:cNvSpPr>
          <p:nvPr>
            <p:ph type="subTitle" idx="9"/>
          </p:nvPr>
        </p:nvSpPr>
        <p:spPr>
          <a:xfrm>
            <a:off x="611110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6" name="Google Shape;366;p23"/>
          <p:cNvSpPr/>
          <p:nvPr/>
        </p:nvSpPr>
        <p:spPr>
          <a:xfrm rot="-9500089">
            <a:off x="6993399" y="-343681"/>
            <a:ext cx="3394280" cy="258242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1327426" y="4506243"/>
            <a:ext cx="3437698" cy="1610120"/>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0" y="0"/>
            <a:ext cx="2301900" cy="461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3"/>
          <p:cNvGrpSpPr/>
          <p:nvPr/>
        </p:nvGrpSpPr>
        <p:grpSpPr>
          <a:xfrm rot="10800000" flipH="1">
            <a:off x="209950" y="3893190"/>
            <a:ext cx="510050" cy="919425"/>
            <a:chOff x="257500" y="825775"/>
            <a:chExt cx="510050" cy="919425"/>
          </a:xfrm>
        </p:grpSpPr>
        <p:sp>
          <p:nvSpPr>
            <p:cNvPr id="370" name="Google Shape;370;p2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88"/>
        <p:cNvGrpSpPr/>
        <p:nvPr/>
      </p:nvGrpSpPr>
      <p:grpSpPr>
        <a:xfrm>
          <a:off x="0" y="0"/>
          <a:ext cx="0" cy="0"/>
          <a:chOff x="0" y="0"/>
          <a:chExt cx="0" cy="0"/>
        </a:xfrm>
      </p:grpSpPr>
      <p:sp>
        <p:nvSpPr>
          <p:cNvPr id="389" name="Google Shape;389;p24"/>
          <p:cNvSpPr txBox="1">
            <a:spLocks noGrp="1"/>
          </p:cNvSpPr>
          <p:nvPr>
            <p:ph type="title"/>
          </p:nvPr>
        </p:nvSpPr>
        <p:spPr>
          <a:xfrm>
            <a:off x="2024200" y="514725"/>
            <a:ext cx="5095500" cy="9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0" name="Google Shape;390;p24"/>
          <p:cNvSpPr txBox="1">
            <a:spLocks noGrp="1"/>
          </p:cNvSpPr>
          <p:nvPr>
            <p:ph type="subTitle" idx="1"/>
          </p:nvPr>
        </p:nvSpPr>
        <p:spPr>
          <a:xfrm>
            <a:off x="2024150" y="1625750"/>
            <a:ext cx="50955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24"/>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4"/>
          <p:cNvGrpSpPr/>
          <p:nvPr/>
        </p:nvGrpSpPr>
        <p:grpSpPr>
          <a:xfrm rot="10800000">
            <a:off x="671963" y="3892950"/>
            <a:ext cx="510050" cy="919425"/>
            <a:chOff x="257500" y="825775"/>
            <a:chExt cx="510050" cy="919425"/>
          </a:xfrm>
        </p:grpSpPr>
        <p:sp>
          <p:nvSpPr>
            <p:cNvPr id="395" name="Google Shape;395;p2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2024207" y="3577289"/>
            <a:ext cx="5095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lang="en" sz="1200" b="1">
                <a:solidFill>
                  <a:schemeClr val="hlink"/>
                </a:solidFill>
                <a:uFill>
                  <a:noFill/>
                </a:uFill>
                <a:latin typeface="Livvic"/>
                <a:ea typeface="Livvic"/>
                <a:cs typeface="Livvic"/>
                <a:sym typeface="Livvic"/>
                <a:hlinkClick r:id="rId2"/>
              </a:rPr>
              <a:t>Slidesgo</a:t>
            </a:r>
            <a:r>
              <a:rPr lang="en" sz="1200">
                <a:solidFill>
                  <a:schemeClr val="dk1"/>
                </a:solidFill>
                <a:latin typeface="Livvic"/>
                <a:ea typeface="Livvic"/>
                <a:cs typeface="Livvic"/>
                <a:sym typeface="Livvic"/>
              </a:rPr>
              <a:t>, and includes icons by </a:t>
            </a:r>
            <a:r>
              <a:rPr lang="en" sz="1200" b="1">
                <a:solidFill>
                  <a:schemeClr val="hlink"/>
                </a:solidFill>
                <a:uFill>
                  <a:noFill/>
                </a:uFill>
                <a:latin typeface="Livvic"/>
                <a:ea typeface="Livvic"/>
                <a:cs typeface="Livvic"/>
                <a:sym typeface="Livvic"/>
                <a:hlinkClick r:id="rId3"/>
              </a:rPr>
              <a:t>Flaticon</a:t>
            </a:r>
            <a:r>
              <a:rPr lang="en" sz="1200">
                <a:solidFill>
                  <a:schemeClr val="dk1"/>
                </a:solidFill>
                <a:latin typeface="Livvic"/>
                <a:ea typeface="Livvic"/>
                <a:cs typeface="Livvic"/>
                <a:sym typeface="Livvic"/>
              </a:rPr>
              <a:t>, and infographics &amp; images by </a:t>
            </a:r>
            <a:r>
              <a:rPr lang="en" sz="1200" b="1">
                <a:solidFill>
                  <a:schemeClr val="hlink"/>
                </a:solidFill>
                <a:uFill>
                  <a:noFill/>
                </a:uFill>
                <a:latin typeface="Livvic"/>
                <a:ea typeface="Livvic"/>
                <a:cs typeface="Livvic"/>
                <a:sym typeface="Livvic"/>
                <a:hlinkClick r:id="rId4"/>
              </a:rPr>
              <a:t>Freepik</a:t>
            </a:r>
            <a:r>
              <a:rPr lang="en" sz="1200">
                <a:solidFill>
                  <a:schemeClr val="dk1"/>
                </a:solidFill>
                <a:latin typeface="Livvic"/>
                <a:ea typeface="Livvic"/>
                <a:cs typeface="Livvic"/>
                <a:sym typeface="Livvic"/>
              </a:rPr>
              <a:t> </a:t>
            </a:r>
            <a:endParaRPr sz="1200" b="1">
              <a:solidFill>
                <a:schemeClr val="dk1"/>
              </a:solidFill>
              <a:latin typeface="Livvic"/>
              <a:ea typeface="Livvic"/>
              <a:cs typeface="Livvic"/>
              <a:sym typeface="Livv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4"/>
        <p:cNvGrpSpPr/>
        <p:nvPr/>
      </p:nvGrpSpPr>
      <p:grpSpPr>
        <a:xfrm>
          <a:off x="0" y="0"/>
          <a:ext cx="0" cy="0"/>
          <a:chOff x="0" y="0"/>
          <a:chExt cx="0" cy="0"/>
        </a:xfrm>
      </p:grpSpPr>
      <p:sp>
        <p:nvSpPr>
          <p:cNvPr id="415" name="Google Shape;415;p25"/>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rot="-5400000" flipH="1">
            <a:off x="7848600" y="538800"/>
            <a:ext cx="1834200" cy="756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10800000" flipH="1">
            <a:off x="533563" y="947526"/>
            <a:ext cx="510050" cy="919425"/>
            <a:chOff x="257500" y="825775"/>
            <a:chExt cx="510050" cy="919425"/>
          </a:xfrm>
        </p:grpSpPr>
        <p:sp>
          <p:nvSpPr>
            <p:cNvPr id="450" name="Google Shape;450;p2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26"/>
          <p:cNvGrpSpPr/>
          <p:nvPr/>
        </p:nvGrpSpPr>
        <p:grpSpPr>
          <a:xfrm rot="-5400000" flipH="1">
            <a:off x="6790525" y="4254451"/>
            <a:ext cx="289975" cy="919425"/>
            <a:chOff x="205050" y="142150"/>
            <a:chExt cx="289975" cy="919425"/>
          </a:xfrm>
        </p:grpSpPr>
        <p:sp>
          <p:nvSpPr>
            <p:cNvPr id="469" name="Google Shape;469;p2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4"/>
          <p:cNvSpPr txBox="1">
            <a:spLocks noGrp="1"/>
          </p:cNvSpPr>
          <p:nvPr>
            <p:ph type="body" idx="1"/>
          </p:nvPr>
        </p:nvSpPr>
        <p:spPr>
          <a:xfrm>
            <a:off x="720000" y="1152475"/>
            <a:ext cx="7704000" cy="277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6" name="Google Shape;6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4"/>
          <p:cNvSpPr/>
          <p:nvPr/>
        </p:nvSpPr>
        <p:spPr>
          <a:xfrm>
            <a:off x="0" y="0"/>
            <a:ext cx="2063100" cy="266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5398638" flipH="1">
            <a:off x="7610182" y="926825"/>
            <a:ext cx="2272200" cy="39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subTitle" idx="1"/>
          </p:nvPr>
        </p:nvSpPr>
        <p:spPr>
          <a:xfrm>
            <a:off x="1013150" y="1724525"/>
            <a:ext cx="2985900" cy="362100"/>
          </a:xfrm>
          <a:prstGeom prst="rect">
            <a:avLst/>
          </a:prstGeom>
          <a:solidFill>
            <a:schemeClr val="accen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5"/>
          <p:cNvSpPr txBox="1">
            <a:spLocks noGrp="1"/>
          </p:cNvSpPr>
          <p:nvPr>
            <p:ph type="body" idx="2"/>
          </p:nvPr>
        </p:nvSpPr>
        <p:spPr>
          <a:xfrm>
            <a:off x="838850" y="2100410"/>
            <a:ext cx="3334500" cy="170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000000"/>
              </a:buClr>
              <a:buSzPts val="1400"/>
              <a:buFont typeface="Arial"/>
              <a:buChar char="○"/>
              <a:defRPr>
                <a:solidFill>
                  <a:srgbClr val="434343"/>
                </a:solidFill>
              </a:defRPr>
            </a:lvl2pPr>
            <a:lvl3pPr marL="1371600" lvl="2" indent="-317500" rtl="0">
              <a:lnSpc>
                <a:spcPct val="115000"/>
              </a:lnSpc>
              <a:spcBef>
                <a:spcPts val="0"/>
              </a:spcBef>
              <a:spcAft>
                <a:spcPts val="0"/>
              </a:spcAft>
              <a:buClr>
                <a:srgbClr val="000000"/>
              </a:buClr>
              <a:buSzPts val="1400"/>
              <a:buFont typeface="Arial"/>
              <a:buChar char="■"/>
              <a:defRPr>
                <a:solidFill>
                  <a:srgbClr val="434343"/>
                </a:solidFill>
              </a:defRPr>
            </a:lvl3pPr>
            <a:lvl4pPr marL="1828800" lvl="3" indent="-317500" rtl="0">
              <a:lnSpc>
                <a:spcPct val="115000"/>
              </a:lnSpc>
              <a:spcBef>
                <a:spcPts val="0"/>
              </a:spcBef>
              <a:spcAft>
                <a:spcPts val="0"/>
              </a:spcAft>
              <a:buClr>
                <a:srgbClr val="000000"/>
              </a:buClr>
              <a:buSzPts val="1400"/>
              <a:buFont typeface="Arial"/>
              <a:buChar char="●"/>
              <a:defRPr>
                <a:solidFill>
                  <a:srgbClr val="434343"/>
                </a:solidFill>
              </a:defRPr>
            </a:lvl4pPr>
            <a:lvl5pPr marL="2286000" lvl="4" indent="-317500" rtl="0">
              <a:lnSpc>
                <a:spcPct val="115000"/>
              </a:lnSpc>
              <a:spcBef>
                <a:spcPts val="0"/>
              </a:spcBef>
              <a:spcAft>
                <a:spcPts val="0"/>
              </a:spcAft>
              <a:buClr>
                <a:srgbClr val="000000"/>
              </a:buClr>
              <a:buSzPts val="1400"/>
              <a:buFont typeface="Arial"/>
              <a:buChar char="○"/>
              <a:defRPr>
                <a:solidFill>
                  <a:srgbClr val="434343"/>
                </a:solidFill>
              </a:defRPr>
            </a:lvl5pPr>
            <a:lvl6pPr marL="2743200" lvl="5" indent="-317500" rtl="0">
              <a:lnSpc>
                <a:spcPct val="115000"/>
              </a:lnSpc>
              <a:spcBef>
                <a:spcPts val="0"/>
              </a:spcBef>
              <a:spcAft>
                <a:spcPts val="0"/>
              </a:spcAft>
              <a:buClr>
                <a:srgbClr val="000000"/>
              </a:buClr>
              <a:buSzPts val="1400"/>
              <a:buFont typeface="Arial"/>
              <a:buChar char="■"/>
              <a:defRPr>
                <a:solidFill>
                  <a:srgbClr val="434343"/>
                </a:solidFill>
              </a:defRPr>
            </a:lvl6pPr>
            <a:lvl7pPr marL="3200400" lvl="6" indent="-317500" rtl="0">
              <a:lnSpc>
                <a:spcPct val="115000"/>
              </a:lnSpc>
              <a:spcBef>
                <a:spcPts val="0"/>
              </a:spcBef>
              <a:spcAft>
                <a:spcPts val="0"/>
              </a:spcAft>
              <a:buClr>
                <a:srgbClr val="000000"/>
              </a:buClr>
              <a:buSzPts val="1400"/>
              <a:buFont typeface="Arial"/>
              <a:buChar char="●"/>
              <a:defRPr>
                <a:solidFill>
                  <a:srgbClr val="434343"/>
                </a:solidFill>
              </a:defRPr>
            </a:lvl7pPr>
            <a:lvl8pPr marL="3657600" lvl="7" indent="-317500" rtl="0">
              <a:lnSpc>
                <a:spcPct val="115000"/>
              </a:lnSpc>
              <a:spcBef>
                <a:spcPts val="0"/>
              </a:spcBef>
              <a:spcAft>
                <a:spcPts val="0"/>
              </a:spcAft>
              <a:buClr>
                <a:srgbClr val="000000"/>
              </a:buClr>
              <a:buSzPts val="1400"/>
              <a:buFont typeface="Arial"/>
              <a:buChar char="○"/>
              <a:defRPr>
                <a:solidFill>
                  <a:srgbClr val="434343"/>
                </a:solidFill>
              </a:defRPr>
            </a:lvl8pPr>
            <a:lvl9pPr marL="4114800" lvl="8" indent="-317500" rtl="0">
              <a:lnSpc>
                <a:spcPct val="115000"/>
              </a:lnSpc>
              <a:spcBef>
                <a:spcPts val="0"/>
              </a:spcBef>
              <a:spcAft>
                <a:spcPts val="0"/>
              </a:spcAft>
              <a:buClr>
                <a:srgbClr val="000000"/>
              </a:buClr>
              <a:buSzPts val="1400"/>
              <a:buFont typeface="Arial"/>
              <a:buChar char="■"/>
              <a:defRPr>
                <a:solidFill>
                  <a:srgbClr val="434343"/>
                </a:solidFill>
              </a:defRPr>
            </a:lvl9pPr>
          </a:lstStyle>
          <a:p>
            <a:endParaRPr/>
          </a:p>
        </p:txBody>
      </p:sp>
      <p:sp>
        <p:nvSpPr>
          <p:cNvPr id="73" name="Google Shape;73;p5"/>
          <p:cNvSpPr txBox="1">
            <a:spLocks noGrp="1"/>
          </p:cNvSpPr>
          <p:nvPr>
            <p:ph type="subTitle" idx="3"/>
          </p:nvPr>
        </p:nvSpPr>
        <p:spPr>
          <a:xfrm>
            <a:off x="5144950" y="1724525"/>
            <a:ext cx="2985900" cy="362100"/>
          </a:xfrm>
          <a:prstGeom prst="rect">
            <a:avLst/>
          </a:prstGeom>
          <a:solidFill>
            <a:schemeClr val="accen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5"/>
          <p:cNvSpPr txBox="1">
            <a:spLocks noGrp="1"/>
          </p:cNvSpPr>
          <p:nvPr>
            <p:ph type="body" idx="4"/>
          </p:nvPr>
        </p:nvSpPr>
        <p:spPr>
          <a:xfrm>
            <a:off x="4970650" y="2100410"/>
            <a:ext cx="3334500" cy="170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Arial"/>
              <a:buChar char="●"/>
              <a:defRPr>
                <a:solidFill>
                  <a:srgbClr val="434343"/>
                </a:solidFill>
              </a:defRPr>
            </a:lvl1pPr>
            <a:lvl2pPr marL="914400" lvl="1" indent="-317500" rtl="0">
              <a:lnSpc>
                <a:spcPct val="115000"/>
              </a:lnSpc>
              <a:spcBef>
                <a:spcPts val="0"/>
              </a:spcBef>
              <a:spcAft>
                <a:spcPts val="0"/>
              </a:spcAft>
              <a:buClr>
                <a:srgbClr val="000000"/>
              </a:buClr>
              <a:buSzPts val="1400"/>
              <a:buFont typeface="Arial"/>
              <a:buChar char="○"/>
              <a:defRPr>
                <a:solidFill>
                  <a:srgbClr val="434343"/>
                </a:solidFill>
              </a:defRPr>
            </a:lvl2pPr>
            <a:lvl3pPr marL="1371600" lvl="2" indent="-317500" rtl="0">
              <a:lnSpc>
                <a:spcPct val="115000"/>
              </a:lnSpc>
              <a:spcBef>
                <a:spcPts val="0"/>
              </a:spcBef>
              <a:spcAft>
                <a:spcPts val="0"/>
              </a:spcAft>
              <a:buClr>
                <a:srgbClr val="000000"/>
              </a:buClr>
              <a:buSzPts val="1400"/>
              <a:buFont typeface="Arial"/>
              <a:buChar char="■"/>
              <a:defRPr>
                <a:solidFill>
                  <a:srgbClr val="434343"/>
                </a:solidFill>
              </a:defRPr>
            </a:lvl3pPr>
            <a:lvl4pPr marL="1828800" lvl="3" indent="-317500" rtl="0">
              <a:lnSpc>
                <a:spcPct val="115000"/>
              </a:lnSpc>
              <a:spcBef>
                <a:spcPts val="0"/>
              </a:spcBef>
              <a:spcAft>
                <a:spcPts val="0"/>
              </a:spcAft>
              <a:buClr>
                <a:srgbClr val="000000"/>
              </a:buClr>
              <a:buSzPts val="1400"/>
              <a:buFont typeface="Arial"/>
              <a:buChar char="●"/>
              <a:defRPr>
                <a:solidFill>
                  <a:srgbClr val="434343"/>
                </a:solidFill>
              </a:defRPr>
            </a:lvl4pPr>
            <a:lvl5pPr marL="2286000" lvl="4" indent="-317500" rtl="0">
              <a:lnSpc>
                <a:spcPct val="115000"/>
              </a:lnSpc>
              <a:spcBef>
                <a:spcPts val="0"/>
              </a:spcBef>
              <a:spcAft>
                <a:spcPts val="0"/>
              </a:spcAft>
              <a:buClr>
                <a:srgbClr val="000000"/>
              </a:buClr>
              <a:buSzPts val="1400"/>
              <a:buFont typeface="Arial"/>
              <a:buChar char="○"/>
              <a:defRPr>
                <a:solidFill>
                  <a:srgbClr val="434343"/>
                </a:solidFill>
              </a:defRPr>
            </a:lvl5pPr>
            <a:lvl6pPr marL="2743200" lvl="5" indent="-317500" rtl="0">
              <a:lnSpc>
                <a:spcPct val="115000"/>
              </a:lnSpc>
              <a:spcBef>
                <a:spcPts val="0"/>
              </a:spcBef>
              <a:spcAft>
                <a:spcPts val="0"/>
              </a:spcAft>
              <a:buClr>
                <a:srgbClr val="000000"/>
              </a:buClr>
              <a:buSzPts val="1400"/>
              <a:buFont typeface="Arial"/>
              <a:buChar char="■"/>
              <a:defRPr>
                <a:solidFill>
                  <a:srgbClr val="434343"/>
                </a:solidFill>
              </a:defRPr>
            </a:lvl6pPr>
            <a:lvl7pPr marL="3200400" lvl="6" indent="-317500" rtl="0">
              <a:lnSpc>
                <a:spcPct val="115000"/>
              </a:lnSpc>
              <a:spcBef>
                <a:spcPts val="0"/>
              </a:spcBef>
              <a:spcAft>
                <a:spcPts val="0"/>
              </a:spcAft>
              <a:buClr>
                <a:srgbClr val="000000"/>
              </a:buClr>
              <a:buSzPts val="1400"/>
              <a:buFont typeface="Arial"/>
              <a:buChar char="●"/>
              <a:defRPr>
                <a:solidFill>
                  <a:srgbClr val="434343"/>
                </a:solidFill>
              </a:defRPr>
            </a:lvl7pPr>
            <a:lvl8pPr marL="3657600" lvl="7" indent="-317500" rtl="0">
              <a:lnSpc>
                <a:spcPct val="115000"/>
              </a:lnSpc>
              <a:spcBef>
                <a:spcPts val="0"/>
              </a:spcBef>
              <a:spcAft>
                <a:spcPts val="0"/>
              </a:spcAft>
              <a:buClr>
                <a:srgbClr val="000000"/>
              </a:buClr>
              <a:buSzPts val="1400"/>
              <a:buFont typeface="Arial"/>
              <a:buChar char="○"/>
              <a:defRPr>
                <a:solidFill>
                  <a:srgbClr val="434343"/>
                </a:solidFill>
              </a:defRPr>
            </a:lvl8pPr>
            <a:lvl9pPr marL="4114800" lvl="8" indent="-317500" rtl="0">
              <a:lnSpc>
                <a:spcPct val="115000"/>
              </a:lnSpc>
              <a:spcBef>
                <a:spcPts val="0"/>
              </a:spcBef>
              <a:spcAft>
                <a:spcPts val="0"/>
              </a:spcAft>
              <a:buClr>
                <a:srgbClr val="000000"/>
              </a:buClr>
              <a:buSzPts val="1400"/>
              <a:buFont typeface="Arial"/>
              <a:buChar char="■"/>
              <a:defRPr>
                <a:solidFill>
                  <a:srgbClr val="434343"/>
                </a:solidFill>
              </a:defRPr>
            </a:lvl9pPr>
          </a:lstStyle>
          <a:p>
            <a:endParaRPr/>
          </a:p>
        </p:txBody>
      </p:sp>
      <p:sp>
        <p:nvSpPr>
          <p:cNvPr id="75" name="Google Shape;75;p5"/>
          <p:cNvSpPr/>
          <p:nvPr/>
        </p:nvSpPr>
        <p:spPr>
          <a:xfrm rot="10800000" flipH="1">
            <a:off x="-451050" y="-1687625"/>
            <a:ext cx="4119313" cy="2932627"/>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5398182" flipH="1">
            <a:off x="8010299" y="539250"/>
            <a:ext cx="1701600" cy="62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0" y="4510325"/>
            <a:ext cx="1981500" cy="345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flipH="1">
            <a:off x="365179" y="188275"/>
            <a:ext cx="289975" cy="919425"/>
            <a:chOff x="205050" y="142150"/>
            <a:chExt cx="289975" cy="919425"/>
          </a:xfrm>
        </p:grpSpPr>
        <p:sp>
          <p:nvSpPr>
            <p:cNvPr id="79" name="Google Shape;79;p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rot="10800000" flipH="1">
            <a:off x="-1289399" y="-701997"/>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flipH="1">
            <a:off x="5274547" y="3867875"/>
            <a:ext cx="4119313" cy="2932627"/>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397625">
            <a:off x="-36476" y="4526830"/>
            <a:ext cx="8685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720000" y="1588850"/>
            <a:ext cx="5129700" cy="2398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8" name="Google Shape;98;p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7"/>
          <p:cNvSpPr/>
          <p:nvPr/>
        </p:nvSpPr>
        <p:spPr>
          <a:xfrm>
            <a:off x="0" y="4666425"/>
            <a:ext cx="22434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a:off x="6299798" y="-936711"/>
            <a:ext cx="4034103" cy="188945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636900" y="1307100"/>
            <a:ext cx="5870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3" name="Google Shape;103;p8"/>
          <p:cNvSpPr/>
          <p:nvPr/>
        </p:nvSpPr>
        <p:spPr>
          <a:xfrm>
            <a:off x="-478499" y="3122162"/>
            <a:ext cx="3907215" cy="2972672"/>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8"/>
          <p:cNvGrpSpPr/>
          <p:nvPr/>
        </p:nvGrpSpPr>
        <p:grpSpPr>
          <a:xfrm>
            <a:off x="533563" y="3434050"/>
            <a:ext cx="510050" cy="919425"/>
            <a:chOff x="257500" y="825775"/>
            <a:chExt cx="510050" cy="919425"/>
          </a:xfrm>
        </p:grpSpPr>
        <p:sp>
          <p:nvSpPr>
            <p:cNvPr id="105" name="Google Shape;105;p8"/>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8"/>
          <p:cNvSpPr/>
          <p:nvPr/>
        </p:nvSpPr>
        <p:spPr>
          <a:xfrm rot="-10051593">
            <a:off x="6565895" y="-699648"/>
            <a:ext cx="4596334" cy="215279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2101550" y="1709400"/>
            <a:ext cx="4941000" cy="64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 name="Google Shape;126;p9"/>
          <p:cNvSpPr txBox="1">
            <a:spLocks noGrp="1"/>
          </p:cNvSpPr>
          <p:nvPr>
            <p:ph type="subTitle" idx="1"/>
          </p:nvPr>
        </p:nvSpPr>
        <p:spPr>
          <a:xfrm>
            <a:off x="2101550" y="2336375"/>
            <a:ext cx="4941000" cy="10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9"/>
          <p:cNvSpPr/>
          <p:nvPr/>
        </p:nvSpPr>
        <p:spPr>
          <a:xfrm rot="10800000">
            <a:off x="3475427" y="-2254626"/>
            <a:ext cx="5668570" cy="4035576"/>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9"/>
          <p:cNvSpPr/>
          <p:nvPr/>
        </p:nvSpPr>
        <p:spPr>
          <a:xfrm>
            <a:off x="5" y="3467378"/>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a:spLocks noGrp="1"/>
          </p:cNvSpPr>
          <p:nvPr>
            <p:ph type="pic" idx="2"/>
          </p:nvPr>
        </p:nvSpPr>
        <p:spPr>
          <a:xfrm>
            <a:off x="0" y="-1300"/>
            <a:ext cx="9151800" cy="5143500"/>
          </a:xfrm>
          <a:prstGeom prst="rect">
            <a:avLst/>
          </a:prstGeom>
          <a:noFill/>
          <a:ln>
            <a:noFill/>
          </a:ln>
        </p:spPr>
      </p:sp>
      <p:sp>
        <p:nvSpPr>
          <p:cNvPr id="163" name="Google Shape;163;p10"/>
          <p:cNvSpPr txBox="1">
            <a:spLocks noGrp="1"/>
          </p:cNvSpPr>
          <p:nvPr>
            <p:ph type="title"/>
          </p:nvPr>
        </p:nvSpPr>
        <p:spPr>
          <a:xfrm>
            <a:off x="720000" y="535000"/>
            <a:ext cx="7704000" cy="6165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marL="914400" lvl="1"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marL="1371600" lvl="2"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marL="1828800" lvl="3"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marL="2286000" lvl="4"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marL="2743200" lvl="5"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marL="3200400" lvl="6"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marL="3657600" lvl="7"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marL="4114800" lvl="8"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84"/>
        <p:cNvGrpSpPr/>
        <p:nvPr/>
      </p:nvGrpSpPr>
      <p:grpSpPr>
        <a:xfrm>
          <a:off x="0" y="0"/>
          <a:ext cx="0" cy="0"/>
          <a:chOff x="0" y="0"/>
          <a:chExt cx="0" cy="0"/>
        </a:xfrm>
      </p:grpSpPr>
      <p:sp>
        <p:nvSpPr>
          <p:cNvPr id="485" name="Google Shape;485;p27"/>
          <p:cNvSpPr/>
          <p:nvPr/>
        </p:nvSpPr>
        <p:spPr>
          <a:xfrm>
            <a:off x="4338825" y="2953250"/>
            <a:ext cx="4931099" cy="38842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rot="-5400000">
            <a:off x="-852775" y="3260075"/>
            <a:ext cx="30249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txBox="1">
            <a:spLocks noGrp="1"/>
          </p:cNvSpPr>
          <p:nvPr>
            <p:ph type="ctrTitle"/>
          </p:nvPr>
        </p:nvSpPr>
        <p:spPr>
          <a:xfrm>
            <a:off x="715100" y="-112937"/>
            <a:ext cx="7713900" cy="25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0">
                <a:solidFill>
                  <a:srgbClr val="000000"/>
                </a:solidFill>
                <a:latin typeface="Poppins SemiBold"/>
                <a:ea typeface="Poppins SemiBold"/>
                <a:cs typeface="Poppins SemiBold"/>
                <a:sym typeface="Poppins SemiBold"/>
              </a:rPr>
              <a:t>THIRD GENERATION  ATM MACHINE COMPUTER VISION TECHNIQUES</a:t>
            </a:r>
            <a:endParaRPr sz="7000" b="0">
              <a:solidFill>
                <a:schemeClr val="dk1"/>
              </a:solidFill>
              <a:latin typeface="Poppins SemiBold"/>
              <a:ea typeface="Poppins SemiBold"/>
              <a:cs typeface="Poppins SemiBold"/>
              <a:sym typeface="Poppins SemiBold"/>
            </a:endParaRPr>
          </a:p>
        </p:txBody>
      </p:sp>
      <p:grpSp>
        <p:nvGrpSpPr>
          <p:cNvPr id="488" name="Google Shape;488;p27"/>
          <p:cNvGrpSpPr/>
          <p:nvPr/>
        </p:nvGrpSpPr>
        <p:grpSpPr>
          <a:xfrm rot="5400000">
            <a:off x="7707025" y="4148775"/>
            <a:ext cx="510050" cy="919425"/>
            <a:chOff x="257500" y="825775"/>
            <a:chExt cx="510050" cy="919425"/>
          </a:xfrm>
        </p:grpSpPr>
        <p:sp>
          <p:nvSpPr>
            <p:cNvPr id="489" name="Google Shape;489;p2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7"/>
          <p:cNvSpPr txBox="1"/>
          <p:nvPr/>
        </p:nvSpPr>
        <p:spPr>
          <a:xfrm>
            <a:off x="1301675" y="2552800"/>
            <a:ext cx="2931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PRESENTED BY :</a:t>
            </a:r>
            <a:endParaRPr b="1">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GOKULA KRISHNAN.V (820319104017)</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SATHISH.S</a:t>
            </a:r>
            <a:endParaRPr>
              <a:latin typeface="Playfair Display"/>
              <a:ea typeface="Playfair Display"/>
              <a:cs typeface="Playfair Display"/>
              <a:sym typeface="Playfair Display"/>
            </a:endParaRPr>
          </a:p>
          <a:p>
            <a:pPr marL="457200" lvl="0" indent="0" algn="l" rtl="0">
              <a:spcBef>
                <a:spcPts val="0"/>
              </a:spcBef>
              <a:spcAft>
                <a:spcPts val="0"/>
              </a:spcAft>
              <a:buNone/>
            </a:pPr>
            <a:r>
              <a:rPr lang="en">
                <a:latin typeface="Playfair Display"/>
                <a:ea typeface="Playfair Display"/>
                <a:cs typeface="Playfair Display"/>
                <a:sym typeface="Playfair Display"/>
              </a:rPr>
              <a:t>(820319104037)</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VISHWA VENGADESH.D</a:t>
            </a:r>
            <a:endParaRPr>
              <a:latin typeface="Playfair Display"/>
              <a:ea typeface="Playfair Display"/>
              <a:cs typeface="Playfair Display"/>
              <a:sym typeface="Playfair Display"/>
            </a:endParaRPr>
          </a:p>
          <a:p>
            <a:pPr marL="457200" lvl="0" indent="0" algn="l" rtl="0">
              <a:spcBef>
                <a:spcPts val="0"/>
              </a:spcBef>
              <a:spcAft>
                <a:spcPts val="0"/>
              </a:spcAft>
              <a:buNone/>
            </a:pPr>
            <a:r>
              <a:rPr lang="en">
                <a:latin typeface="Playfair Display"/>
                <a:ea typeface="Playfair Display"/>
                <a:cs typeface="Playfair Display"/>
                <a:sym typeface="Playfair Display"/>
              </a:rPr>
              <a:t>(820319104048)</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TAMIL SELVAN.S</a:t>
            </a:r>
            <a:endParaRPr>
              <a:latin typeface="Playfair Display"/>
              <a:ea typeface="Playfair Display"/>
              <a:cs typeface="Playfair Display"/>
              <a:sym typeface="Playfair Display"/>
            </a:endParaRPr>
          </a:p>
          <a:p>
            <a:pPr marL="457200" lvl="0" indent="0" algn="l" rtl="0">
              <a:spcBef>
                <a:spcPts val="0"/>
              </a:spcBef>
              <a:spcAft>
                <a:spcPts val="0"/>
              </a:spcAft>
              <a:buNone/>
            </a:pPr>
            <a:r>
              <a:rPr lang="en">
                <a:latin typeface="Playfair Display"/>
                <a:ea typeface="Playfair Display"/>
                <a:cs typeface="Playfair Display"/>
                <a:sym typeface="Playfair Display"/>
              </a:rPr>
              <a:t>(820319104303)</a:t>
            </a:r>
            <a:endParaRPr>
              <a:latin typeface="Playfair Display"/>
              <a:ea typeface="Playfair Display"/>
              <a:cs typeface="Playfair Display"/>
              <a:sym typeface="Playfair Display"/>
            </a:endParaRPr>
          </a:p>
        </p:txBody>
      </p:sp>
      <p:sp>
        <p:nvSpPr>
          <p:cNvPr id="508" name="Google Shape;508;p27"/>
          <p:cNvSpPr txBox="1"/>
          <p:nvPr/>
        </p:nvSpPr>
        <p:spPr>
          <a:xfrm>
            <a:off x="4878100" y="2552800"/>
            <a:ext cx="3298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Playfair Display"/>
                <a:ea typeface="Playfair Display"/>
                <a:cs typeface="Playfair Display"/>
                <a:sym typeface="Playfair Display"/>
              </a:rPr>
              <a:t>GUIDED BY :</a:t>
            </a:r>
            <a:endParaRPr b="1" dirty="0">
              <a:latin typeface="Playfair Display"/>
              <a:ea typeface="Playfair Display"/>
              <a:cs typeface="Playfair Display"/>
              <a:sym typeface="Playfair Display"/>
            </a:endParaRPr>
          </a:p>
          <a:p>
            <a:pPr marL="0" lvl="0" indent="0" algn="l" rtl="0">
              <a:spcBef>
                <a:spcPts val="0"/>
              </a:spcBef>
              <a:spcAft>
                <a:spcPts val="0"/>
              </a:spcAft>
              <a:buNone/>
            </a:pPr>
            <a:endParaRPr dirty="0">
              <a:latin typeface="Playfair Display"/>
              <a:ea typeface="Playfair Display"/>
              <a:cs typeface="Playfair Display"/>
              <a:sym typeface="Playfair Display"/>
            </a:endParaRPr>
          </a:p>
          <a:p>
            <a:pPr marL="0" lvl="0" indent="0" algn="l" rtl="0">
              <a:spcBef>
                <a:spcPts val="0"/>
              </a:spcBef>
              <a:spcAft>
                <a:spcPts val="0"/>
              </a:spcAft>
              <a:buNone/>
            </a:pPr>
            <a:r>
              <a:rPr lang="en" dirty="0">
                <a:latin typeface="Playfair Display"/>
                <a:ea typeface="Playfair Display"/>
                <a:cs typeface="Playfair Display"/>
                <a:sym typeface="Playfair Display"/>
              </a:rPr>
              <a:t>         </a:t>
            </a:r>
            <a:r>
              <a:rPr lang="en" dirty="0" smtClean="0">
                <a:latin typeface="Playfair Display"/>
                <a:ea typeface="Playfair Display"/>
                <a:cs typeface="Playfair Display"/>
                <a:sym typeface="Playfair Display"/>
              </a:rPr>
              <a:t>ARUNPANDIYAN.A</a:t>
            </a:r>
            <a:endParaRPr dirty="0">
              <a:latin typeface="Playfair Display"/>
              <a:ea typeface="Playfair Display"/>
              <a:cs typeface="Playfair Display"/>
              <a:sym typeface="Playfair Display"/>
            </a:endParaRPr>
          </a:p>
          <a:p>
            <a:pPr marL="0" lvl="0" indent="0" algn="l" rtl="0">
              <a:spcBef>
                <a:spcPts val="0"/>
              </a:spcBef>
              <a:spcAft>
                <a:spcPts val="0"/>
              </a:spcAft>
              <a:buNone/>
            </a:pPr>
            <a:r>
              <a:rPr lang="en" dirty="0">
                <a:latin typeface="Playfair Display"/>
                <a:ea typeface="Playfair Display"/>
                <a:cs typeface="Playfair Display"/>
                <a:sym typeface="Playfair Display"/>
              </a:rPr>
              <a:t>ASSISTANT PROFESSOR / CSE</a:t>
            </a:r>
            <a:endParaRPr dirty="0">
              <a:latin typeface="Playfair Display"/>
              <a:ea typeface="Playfair Display"/>
              <a:cs typeface="Playfair Display"/>
              <a:sym typeface="Playfair Display"/>
            </a:endParaRPr>
          </a:p>
          <a:p>
            <a:pPr marL="0" lvl="0" indent="0" algn="l" rtl="0">
              <a:spcBef>
                <a:spcPts val="0"/>
              </a:spcBef>
              <a:spcAft>
                <a:spcPts val="0"/>
              </a:spcAft>
              <a:buNone/>
            </a:pPr>
            <a:endParaRPr dirty="0">
              <a:latin typeface="Playfair Display"/>
              <a:ea typeface="Playfair Display"/>
              <a:cs typeface="Playfair Display"/>
              <a:sym typeface="Playfair Displ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6"/>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3.Object recognition:</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Object recognition can be used to detect skimming devices or other unauthorized modifications to the ATM machine, alerting security personnel and preventing fraudulent activity.</a:t>
            </a: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4. Image-based deposit verification: </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Customers can use the ATM machine to deposit checks or cash, and computer vision techniques can be used to verify the authenticity of the deposit.</a:t>
            </a:r>
            <a:endParaRPr>
              <a:solidFill>
                <a:srgbClr val="000000"/>
              </a:solidFill>
              <a:latin typeface="Playfair Display"/>
              <a:ea typeface="Playfair Display"/>
              <a:cs typeface="Playfair Display"/>
              <a:sym typeface="Playfair Display"/>
            </a:endParaRPr>
          </a:p>
        </p:txBody>
      </p:sp>
      <p:sp>
        <p:nvSpPr>
          <p:cNvPr id="755" name="Google Shape;755;p36"/>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a:solidFill>
                  <a:srgbClr val="343541"/>
                </a:solidFill>
                <a:latin typeface="Arial"/>
                <a:ea typeface="Arial"/>
                <a:cs typeface="Arial"/>
                <a:sym typeface="Arial"/>
              </a:rPr>
              <a:t>PROPOSED </a:t>
            </a:r>
            <a:r>
              <a:rPr lang="en" sz="4000" b="0">
                <a:solidFill>
                  <a:srgbClr val="000000"/>
                </a:solidFill>
                <a:latin typeface="Arial"/>
                <a:ea typeface="Arial"/>
                <a:cs typeface="Arial"/>
                <a:sym typeface="Arial"/>
              </a:rPr>
              <a:t>SYSTEM</a:t>
            </a:r>
            <a:endParaRPr sz="4400" b="0">
              <a:solidFill>
                <a:srgbClr val="000000"/>
              </a:solidFill>
              <a:latin typeface="Arial"/>
              <a:ea typeface="Arial"/>
              <a:cs typeface="Arial"/>
              <a:sym typeface="Arial"/>
            </a:endParaRPr>
          </a:p>
        </p:txBody>
      </p:sp>
      <p:sp>
        <p:nvSpPr>
          <p:cNvPr id="756" name="Google Shape;756;p36"/>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6"/>
          <p:cNvGrpSpPr/>
          <p:nvPr/>
        </p:nvGrpSpPr>
        <p:grpSpPr>
          <a:xfrm flipH="1">
            <a:off x="7945930" y="2290550"/>
            <a:ext cx="510050" cy="919425"/>
            <a:chOff x="257500" y="825775"/>
            <a:chExt cx="510050" cy="919425"/>
          </a:xfrm>
        </p:grpSpPr>
        <p:sp>
          <p:nvSpPr>
            <p:cNvPr id="758" name="Google Shape;758;p3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6"/>
          <p:cNvGrpSpPr/>
          <p:nvPr/>
        </p:nvGrpSpPr>
        <p:grpSpPr>
          <a:xfrm rot="-5400000">
            <a:off x="7840313" y="-192600"/>
            <a:ext cx="289975" cy="919425"/>
            <a:chOff x="205050" y="142150"/>
            <a:chExt cx="289975" cy="919425"/>
          </a:xfrm>
        </p:grpSpPr>
        <p:sp>
          <p:nvSpPr>
            <p:cNvPr id="777" name="Google Shape;777;p3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36"/>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7"/>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5.Queue management: </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Computer vision techniques can be used to monitor the number of customers waiting in line and estimate the time it will take to serve them. This information can be used to optimize the operation of the ATM machine and improve the customer experience.</a:t>
            </a: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6.Real-time security monitoring:</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Computer vision techniques can be used to monitor the ATM machine and surrounding area in real-time, alerting security personnel to any suspicious activity.</a:t>
            </a:r>
            <a:endParaRPr>
              <a:solidFill>
                <a:srgbClr val="000000"/>
              </a:solidFill>
              <a:latin typeface="Playfair Display"/>
              <a:ea typeface="Playfair Display"/>
              <a:cs typeface="Playfair Display"/>
              <a:sym typeface="Playfair Display"/>
            </a:endParaRPr>
          </a:p>
        </p:txBody>
      </p:sp>
      <p:sp>
        <p:nvSpPr>
          <p:cNvPr id="795" name="Google Shape;795;p37"/>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a:solidFill>
                  <a:srgbClr val="343541"/>
                </a:solidFill>
                <a:latin typeface="Arial"/>
                <a:ea typeface="Arial"/>
                <a:cs typeface="Arial"/>
                <a:sym typeface="Arial"/>
              </a:rPr>
              <a:t>PROPOSED </a:t>
            </a:r>
            <a:r>
              <a:rPr lang="en" sz="4000" b="0">
                <a:solidFill>
                  <a:srgbClr val="000000"/>
                </a:solidFill>
                <a:latin typeface="Arial"/>
                <a:ea typeface="Arial"/>
                <a:cs typeface="Arial"/>
                <a:sym typeface="Arial"/>
              </a:rPr>
              <a:t>SYSTEM</a:t>
            </a:r>
            <a:endParaRPr sz="4400" b="0">
              <a:solidFill>
                <a:srgbClr val="000000"/>
              </a:solidFill>
              <a:latin typeface="Arial"/>
              <a:ea typeface="Arial"/>
              <a:cs typeface="Arial"/>
              <a:sym typeface="Arial"/>
            </a:endParaRPr>
          </a:p>
        </p:txBody>
      </p:sp>
      <p:sp>
        <p:nvSpPr>
          <p:cNvPr id="796" name="Google Shape;796;p37"/>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7"/>
          <p:cNvGrpSpPr/>
          <p:nvPr/>
        </p:nvGrpSpPr>
        <p:grpSpPr>
          <a:xfrm flipH="1">
            <a:off x="7945930" y="2290550"/>
            <a:ext cx="510050" cy="919425"/>
            <a:chOff x="257500" y="825775"/>
            <a:chExt cx="510050" cy="919425"/>
          </a:xfrm>
        </p:grpSpPr>
        <p:sp>
          <p:nvSpPr>
            <p:cNvPr id="798" name="Google Shape;798;p3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7"/>
          <p:cNvGrpSpPr/>
          <p:nvPr/>
        </p:nvGrpSpPr>
        <p:grpSpPr>
          <a:xfrm rot="-5400000">
            <a:off x="7840313" y="-192600"/>
            <a:ext cx="289975" cy="919425"/>
            <a:chOff x="205050" y="142150"/>
            <a:chExt cx="289975" cy="919425"/>
          </a:xfrm>
        </p:grpSpPr>
        <p:sp>
          <p:nvSpPr>
            <p:cNvPr id="817" name="Google Shape;817;p37"/>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7"/>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8"/>
          <p:cNvSpPr txBox="1">
            <a:spLocks noGrp="1"/>
          </p:cNvSpPr>
          <p:nvPr>
            <p:ph type="subTitle" idx="3"/>
          </p:nvPr>
        </p:nvSpPr>
        <p:spPr>
          <a:xfrm>
            <a:off x="5144950" y="1724525"/>
            <a:ext cx="2985900" cy="3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t>SOFT</a:t>
            </a:r>
            <a:r>
              <a:rPr lang="en" sz="1700" dirty="0" smtClean="0"/>
              <a:t>WARE </a:t>
            </a:r>
            <a:r>
              <a:rPr lang="en" sz="1700" dirty="0"/>
              <a:t>REQUIREMENT</a:t>
            </a:r>
            <a:endParaRPr sz="1700" dirty="0"/>
          </a:p>
        </p:txBody>
      </p:sp>
      <p:sp>
        <p:nvSpPr>
          <p:cNvPr id="835" name="Google Shape;835;p38"/>
          <p:cNvSpPr txBox="1">
            <a:spLocks noGrp="1"/>
          </p:cNvSpPr>
          <p:nvPr>
            <p:ph type="subTitle" idx="1"/>
          </p:nvPr>
        </p:nvSpPr>
        <p:spPr>
          <a:xfrm>
            <a:off x="1013150" y="1724525"/>
            <a:ext cx="2985900" cy="3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t>HARD</a:t>
            </a:r>
            <a:r>
              <a:rPr lang="en" sz="1700" dirty="0" smtClean="0"/>
              <a:t>WARE </a:t>
            </a:r>
            <a:r>
              <a:rPr lang="en" sz="1700" dirty="0"/>
              <a:t>REQUIREMENT</a:t>
            </a:r>
            <a:endParaRPr sz="1700" dirty="0"/>
          </a:p>
        </p:txBody>
      </p:sp>
      <p:sp>
        <p:nvSpPr>
          <p:cNvPr id="836" name="Google Shape;836;p3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REQUIREMENTS</a:t>
            </a:r>
            <a:endParaRPr/>
          </a:p>
        </p:txBody>
      </p:sp>
      <p:sp>
        <p:nvSpPr>
          <p:cNvPr id="837" name="Google Shape;837;p38"/>
          <p:cNvSpPr txBox="1">
            <a:spLocks noGrp="1"/>
          </p:cNvSpPr>
          <p:nvPr>
            <p:ph type="body" idx="2"/>
          </p:nvPr>
        </p:nvSpPr>
        <p:spPr>
          <a:xfrm>
            <a:off x="838850" y="2100400"/>
            <a:ext cx="3622200" cy="170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Processor  :  Processor Intel CORE i3</a:t>
            </a:r>
            <a:endParaRPr sz="1600">
              <a:solidFill>
                <a:srgbClr val="44546A"/>
              </a:solidFill>
              <a:latin typeface="Playfair Display"/>
              <a:ea typeface="Playfair Display"/>
              <a:cs typeface="Playfair Display"/>
              <a:sym typeface="Playfair Display"/>
            </a:endParaRPr>
          </a:p>
          <a:p>
            <a:pPr marL="0" lvl="0" indent="0" algn="l" rtl="0">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RAM  :  4 GB</a:t>
            </a:r>
            <a:endParaRPr sz="1600">
              <a:solidFill>
                <a:srgbClr val="44546A"/>
              </a:solidFill>
              <a:latin typeface="Playfair Display"/>
              <a:ea typeface="Playfair Display"/>
              <a:cs typeface="Playfair Display"/>
              <a:sym typeface="Playfair Display"/>
            </a:endParaRPr>
          </a:p>
          <a:p>
            <a:pPr marL="0" lvl="0" indent="0" algn="l" rtl="0">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Internet Connection  :     20 mbps</a:t>
            </a:r>
            <a:endParaRPr sz="1600">
              <a:solidFill>
                <a:schemeClr val="dk1"/>
              </a:solidFill>
              <a:latin typeface="Playfair Display"/>
              <a:ea typeface="Playfair Display"/>
              <a:cs typeface="Playfair Display"/>
              <a:sym typeface="Playfair Display"/>
            </a:endParaRPr>
          </a:p>
        </p:txBody>
      </p:sp>
      <p:sp>
        <p:nvSpPr>
          <p:cNvPr id="838" name="Google Shape;838;p38"/>
          <p:cNvSpPr txBox="1">
            <a:spLocks noGrp="1"/>
          </p:cNvSpPr>
          <p:nvPr>
            <p:ph type="body" idx="4"/>
          </p:nvPr>
        </p:nvSpPr>
        <p:spPr>
          <a:xfrm>
            <a:off x="4970650" y="2100400"/>
            <a:ext cx="4027200" cy="170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Operating System  :     Windows, Mac, Linux</a:t>
            </a:r>
            <a:endParaRPr sz="1600">
              <a:solidFill>
                <a:srgbClr val="44546A"/>
              </a:solidFill>
              <a:latin typeface="Playfair Display"/>
              <a:ea typeface="Playfair Display"/>
              <a:cs typeface="Playfair Display"/>
              <a:sym typeface="Playfair Display"/>
            </a:endParaRPr>
          </a:p>
          <a:p>
            <a:pPr marL="0" lvl="0" indent="0" algn="l" rtl="0">
              <a:lnSpc>
                <a:spcPct val="150000"/>
              </a:lnSpc>
              <a:spcBef>
                <a:spcPts val="0"/>
              </a:spcBef>
              <a:spcAft>
                <a:spcPts val="0"/>
              </a:spcAft>
              <a:buNone/>
            </a:pPr>
            <a:r>
              <a:rPr lang="en" sz="1600">
                <a:solidFill>
                  <a:srgbClr val="44546A"/>
                </a:solidFill>
                <a:latin typeface="Playfair Display"/>
                <a:ea typeface="Playfair Display"/>
                <a:cs typeface="Playfair Display"/>
                <a:sym typeface="Playfair Display"/>
              </a:rPr>
              <a:t>Language   :   Python 3.7 (opencv)</a:t>
            </a:r>
            <a:endParaRPr sz="1600">
              <a:solidFill>
                <a:srgbClr val="44546A"/>
              </a:solidFill>
              <a:latin typeface="Playfair Display"/>
              <a:ea typeface="Playfair Display"/>
              <a:cs typeface="Playfair Display"/>
              <a:sym typeface="Playfair Display"/>
            </a:endParaRPr>
          </a:p>
          <a:p>
            <a:pPr marL="0" lvl="0" indent="0" algn="l" rtl="0">
              <a:spcBef>
                <a:spcPts val="0"/>
              </a:spcBef>
              <a:spcAft>
                <a:spcPts val="1000"/>
              </a:spcAft>
              <a:buNone/>
            </a:pPr>
            <a:endParaRPr sz="1600">
              <a:solidFill>
                <a:schemeClr val="dk1"/>
              </a:solidFill>
              <a:latin typeface="Playfair Display"/>
              <a:ea typeface="Playfair Display"/>
              <a:cs typeface="Playfair Display"/>
              <a:sym typeface="Playfair Display"/>
            </a:endParaRPr>
          </a:p>
        </p:txBody>
      </p:sp>
      <p:sp>
        <p:nvSpPr>
          <p:cNvPr id="839" name="Google Shape;839;p38"/>
          <p:cNvSpPr/>
          <p:nvPr/>
        </p:nvSpPr>
        <p:spPr>
          <a:xfrm rot="-829556">
            <a:off x="6442996" y="3412418"/>
            <a:ext cx="3498020" cy="2317369"/>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8"/>
          <p:cNvGrpSpPr/>
          <p:nvPr/>
        </p:nvGrpSpPr>
        <p:grpSpPr>
          <a:xfrm rot="5400000">
            <a:off x="7552963" y="4081463"/>
            <a:ext cx="510050" cy="919425"/>
            <a:chOff x="257500" y="825775"/>
            <a:chExt cx="510050" cy="919425"/>
          </a:xfrm>
        </p:grpSpPr>
        <p:sp>
          <p:nvSpPr>
            <p:cNvPr id="841" name="Google Shape;841;p38"/>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1452400" y="185911"/>
            <a:ext cx="7098900" cy="10574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BLOCK DIAGRAM</a:t>
            </a:r>
            <a:endParaRPr sz="4000" dirty="0"/>
          </a:p>
        </p:txBody>
      </p:sp>
      <p:sp>
        <p:nvSpPr>
          <p:cNvPr id="864" name="Google Shape;864;p39"/>
          <p:cNvSpPr/>
          <p:nvPr/>
        </p:nvSpPr>
        <p:spPr>
          <a:xfrm rot="5400000" flipH="1">
            <a:off x="6852250" y="3253675"/>
            <a:ext cx="30120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flipH="1">
            <a:off x="-63200" y="-128825"/>
            <a:ext cx="1515600" cy="345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39"/>
          <p:cNvGrpSpPr/>
          <p:nvPr/>
        </p:nvGrpSpPr>
        <p:grpSpPr>
          <a:xfrm rot="-5400000" flipH="1">
            <a:off x="7751338" y="4434575"/>
            <a:ext cx="289975" cy="919425"/>
            <a:chOff x="205050" y="142150"/>
            <a:chExt cx="289975" cy="919425"/>
          </a:xfrm>
        </p:grpSpPr>
        <p:sp>
          <p:nvSpPr>
            <p:cNvPr id="867" name="Google Shape;867;p3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4" name="Google Shape;884;p39"/>
          <p:cNvPicPr preferRelativeResize="0"/>
          <p:nvPr/>
        </p:nvPicPr>
        <p:blipFill>
          <a:blip r:embed="rId3">
            <a:alphaModFix/>
          </a:blip>
          <a:stretch>
            <a:fillRect/>
          </a:stretch>
        </p:blipFill>
        <p:spPr>
          <a:xfrm>
            <a:off x="984207" y="1018205"/>
            <a:ext cx="6435138" cy="373109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0"/>
          <p:cNvSpPr txBox="1">
            <a:spLocks noGrp="1"/>
          </p:cNvSpPr>
          <p:nvPr>
            <p:ph type="body" idx="1"/>
          </p:nvPr>
        </p:nvSpPr>
        <p:spPr>
          <a:xfrm>
            <a:off x="720000" y="1055450"/>
            <a:ext cx="7165800" cy="3481500"/>
          </a:xfrm>
          <a:prstGeom prst="rect">
            <a:avLst/>
          </a:prstGeom>
        </p:spPr>
        <p:txBody>
          <a:bodyPr spcFirstLastPara="1" wrap="square" lIns="91425" tIns="91425" rIns="91425" bIns="91425" anchor="t" anchorCtr="0">
            <a:noAutofit/>
          </a:bodyPr>
          <a:lstStyle/>
          <a:p>
            <a:pPr marL="457200" lvl="0" indent="-317500" algn="l" rtl="0">
              <a:lnSpc>
                <a:spcPct val="90000"/>
              </a:lnSpc>
              <a:spcBef>
                <a:spcPts val="1000"/>
              </a:spcBef>
              <a:spcAft>
                <a:spcPts val="0"/>
              </a:spcAft>
              <a:buClr>
                <a:srgbClr val="000000"/>
              </a:buClr>
              <a:buSzPts val="1400"/>
              <a:buFont typeface="Playfair Display"/>
              <a:buChar char="➢"/>
            </a:pPr>
            <a:r>
              <a:rPr lang="en" dirty="0">
                <a:solidFill>
                  <a:srgbClr val="000000"/>
                </a:solidFill>
                <a:latin typeface="Playfair Display"/>
                <a:ea typeface="Playfair Display"/>
                <a:cs typeface="Playfair Display"/>
                <a:sym typeface="Playfair Display"/>
              </a:rPr>
              <a:t>Image Pre-processing is a common name for operations with images at the lowest level of  abstraction. Its input and output are intensity images. The aim of pre-processing is an improvement of the image data that suppresses unwanted distortions or enhances some image features important for further processing</a:t>
            </a:r>
            <a:r>
              <a:rPr lang="en" dirty="0" smtClean="0">
                <a:solidFill>
                  <a:srgbClr val="000000"/>
                </a:solidFill>
                <a:latin typeface="Playfair Display"/>
                <a:ea typeface="Playfair Display"/>
                <a:cs typeface="Playfair Display"/>
                <a:sym typeface="Playfair Display"/>
              </a:rPr>
              <a:t>.</a:t>
            </a:r>
          </a:p>
          <a:p>
            <a:pPr marL="139700" lvl="0" indent="0" algn="l" rtl="0">
              <a:lnSpc>
                <a:spcPct val="90000"/>
              </a:lnSpc>
              <a:spcBef>
                <a:spcPts val="1000"/>
              </a:spcBef>
              <a:spcAft>
                <a:spcPts val="0"/>
              </a:spcAft>
              <a:buClr>
                <a:srgbClr val="000000"/>
              </a:buClr>
              <a:buSzPts val="1400"/>
              <a:buNone/>
            </a:pPr>
            <a:endParaRPr dirty="0">
              <a:solidFill>
                <a:srgbClr val="000000"/>
              </a:solidFill>
              <a:latin typeface="Playfair Display"/>
              <a:ea typeface="Playfair Display"/>
              <a:cs typeface="Playfair Display"/>
              <a:sym typeface="Playfair Display"/>
            </a:endParaRPr>
          </a:p>
          <a:p>
            <a:pPr marL="457200" lvl="0" indent="-317500" algn="l" rtl="0">
              <a:lnSpc>
                <a:spcPct val="90000"/>
              </a:lnSpc>
              <a:spcBef>
                <a:spcPts val="0"/>
              </a:spcBef>
              <a:spcAft>
                <a:spcPts val="0"/>
              </a:spcAft>
              <a:buClr>
                <a:srgbClr val="000000"/>
              </a:buClr>
              <a:buSzPts val="1400"/>
              <a:buFont typeface="Playfair Display"/>
              <a:buChar char="➢"/>
            </a:pPr>
            <a:r>
              <a:rPr lang="en" dirty="0">
                <a:solidFill>
                  <a:srgbClr val="000000"/>
                </a:solidFill>
                <a:latin typeface="Playfair Display"/>
                <a:ea typeface="Playfair Display"/>
                <a:cs typeface="Playfair Display"/>
                <a:sym typeface="Playfair Display"/>
              </a:rPr>
              <a:t>Image restoration is the operation of taking a corrupted/noisy image and estimating the clean original image. Corruption may come in many forms such as motion blur, noise, and camera misfocus.  Image restoration is different from image enhancement in that the latter is designed to emphasize features of the image that make the image more pleasing to the observer, but not necessarily to produce realistic data from a scientific point of view. </a:t>
            </a:r>
            <a:endParaRPr dirty="0">
              <a:solidFill>
                <a:srgbClr val="000000"/>
              </a:solidFill>
              <a:latin typeface="Playfair Display"/>
              <a:ea typeface="Playfair Display"/>
              <a:cs typeface="Playfair Display"/>
              <a:sym typeface="Playfair Display"/>
            </a:endParaRPr>
          </a:p>
        </p:txBody>
      </p:sp>
      <p:sp>
        <p:nvSpPr>
          <p:cNvPr id="890" name="Google Shape;890;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PRE-PROCESSING</a:t>
            </a:r>
            <a:endParaRPr sz="4400" b="0">
              <a:solidFill>
                <a:srgbClr val="000000"/>
              </a:solidFill>
              <a:latin typeface="Arial"/>
              <a:ea typeface="Arial"/>
              <a:cs typeface="Arial"/>
              <a:sym typeface="Arial"/>
            </a:endParaRPr>
          </a:p>
        </p:txBody>
      </p:sp>
      <p:sp>
        <p:nvSpPr>
          <p:cNvPr id="891" name="Google Shape;891;p40"/>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40"/>
          <p:cNvGrpSpPr/>
          <p:nvPr/>
        </p:nvGrpSpPr>
        <p:grpSpPr>
          <a:xfrm flipH="1">
            <a:off x="7945930" y="2290550"/>
            <a:ext cx="510050" cy="919425"/>
            <a:chOff x="257500" y="825775"/>
            <a:chExt cx="510050" cy="919425"/>
          </a:xfrm>
        </p:grpSpPr>
        <p:sp>
          <p:nvSpPr>
            <p:cNvPr id="893" name="Google Shape;893;p4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0"/>
          <p:cNvGrpSpPr/>
          <p:nvPr/>
        </p:nvGrpSpPr>
        <p:grpSpPr>
          <a:xfrm rot="-5400000">
            <a:off x="7840313" y="-192600"/>
            <a:ext cx="289975" cy="919425"/>
            <a:chOff x="205050" y="142150"/>
            <a:chExt cx="289975" cy="919425"/>
          </a:xfrm>
        </p:grpSpPr>
        <p:sp>
          <p:nvSpPr>
            <p:cNvPr id="912" name="Google Shape;912;p40"/>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40"/>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body" idx="1"/>
          </p:nvPr>
        </p:nvSpPr>
        <p:spPr>
          <a:xfrm>
            <a:off x="720000" y="10554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700" b="1">
                <a:solidFill>
                  <a:srgbClr val="000000"/>
                </a:solidFill>
                <a:latin typeface="Playfair Display"/>
                <a:ea typeface="Playfair Display"/>
                <a:cs typeface="Playfair Display"/>
                <a:sym typeface="Playfair Display"/>
              </a:rPr>
              <a:t>1.</a:t>
            </a:r>
            <a:r>
              <a:rPr lang="en" sz="1700" b="1">
                <a:solidFill>
                  <a:srgbClr val="374151"/>
                </a:solidFill>
                <a:latin typeface="Playfair Display"/>
                <a:ea typeface="Playfair Display"/>
                <a:cs typeface="Playfair Display"/>
                <a:sym typeface="Playfair Display"/>
              </a:rPr>
              <a:t>Face Recognition:</a:t>
            </a:r>
            <a:r>
              <a:rPr lang="en" sz="1700">
                <a:solidFill>
                  <a:srgbClr val="374151"/>
                </a:solidFill>
                <a:latin typeface="Playfair Display"/>
                <a:ea typeface="Playfair Display"/>
                <a:cs typeface="Playfair Display"/>
                <a:sym typeface="Playfair Display"/>
              </a:rPr>
              <a:t> </a:t>
            </a:r>
            <a:endParaRPr sz="1700">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Face recognition technology is used to identify the user before allowing access to the ATM machine. The user's face is captured using a camera and matched against a database of known faces to verify their identity.</a:t>
            </a:r>
            <a:endParaRPr sz="1700">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sz="1700">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b="1">
                <a:solidFill>
                  <a:srgbClr val="000000"/>
                </a:solidFill>
                <a:latin typeface="Playfair Display"/>
                <a:ea typeface="Playfair Display"/>
                <a:cs typeface="Playfair Display"/>
                <a:sym typeface="Playfair Display"/>
              </a:rPr>
              <a:t>2.</a:t>
            </a:r>
            <a:r>
              <a:rPr lang="en" sz="1700" b="1">
                <a:solidFill>
                  <a:srgbClr val="374151"/>
                </a:solidFill>
                <a:latin typeface="Playfair Display"/>
                <a:ea typeface="Playfair Display"/>
                <a:cs typeface="Playfair Display"/>
                <a:sym typeface="Playfair Display"/>
              </a:rPr>
              <a:t>Object Detection: </a:t>
            </a:r>
            <a:endParaRPr sz="1700"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Object detection techniques are used to identify any suspicious objects or movements near the ATM machine. This can help prevent theft or vandalism.</a:t>
            </a:r>
            <a:endParaRPr sz="1700">
              <a:solidFill>
                <a:srgbClr val="000000"/>
              </a:solidFill>
              <a:latin typeface="Playfair Display"/>
              <a:ea typeface="Playfair Display"/>
              <a:cs typeface="Playfair Display"/>
              <a:sym typeface="Playfair Display"/>
            </a:endParaRPr>
          </a:p>
        </p:txBody>
      </p:sp>
      <p:sp>
        <p:nvSpPr>
          <p:cNvPr id="930" name="Google Shape;930;p4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MODULE EXPLANATION</a:t>
            </a:r>
            <a:endParaRPr sz="4400" b="0">
              <a:solidFill>
                <a:srgbClr val="000000"/>
              </a:solidFill>
              <a:latin typeface="Arial"/>
              <a:ea typeface="Arial"/>
              <a:cs typeface="Arial"/>
              <a:sym typeface="Arial"/>
            </a:endParaRPr>
          </a:p>
        </p:txBody>
      </p:sp>
      <p:sp>
        <p:nvSpPr>
          <p:cNvPr id="931" name="Google Shape;931;p41"/>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41"/>
          <p:cNvGrpSpPr/>
          <p:nvPr/>
        </p:nvGrpSpPr>
        <p:grpSpPr>
          <a:xfrm flipH="1">
            <a:off x="7945930" y="2290550"/>
            <a:ext cx="510050" cy="919425"/>
            <a:chOff x="257500" y="825775"/>
            <a:chExt cx="510050" cy="919425"/>
          </a:xfrm>
        </p:grpSpPr>
        <p:sp>
          <p:nvSpPr>
            <p:cNvPr id="933" name="Google Shape;933;p41"/>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41"/>
          <p:cNvGrpSpPr/>
          <p:nvPr/>
        </p:nvGrpSpPr>
        <p:grpSpPr>
          <a:xfrm rot="-5400000">
            <a:off x="7840313" y="-192600"/>
            <a:ext cx="289975" cy="919425"/>
            <a:chOff x="205050" y="142150"/>
            <a:chExt cx="289975" cy="919425"/>
          </a:xfrm>
        </p:grpSpPr>
        <p:sp>
          <p:nvSpPr>
            <p:cNvPr id="952" name="Google Shape;952;p4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41"/>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42"/>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700" b="1">
                <a:solidFill>
                  <a:srgbClr val="374151"/>
                </a:solidFill>
                <a:latin typeface="Playfair Display"/>
                <a:ea typeface="Playfair Display"/>
                <a:cs typeface="Playfair Display"/>
                <a:sym typeface="Playfair Display"/>
              </a:rPr>
              <a:t>3.Optical Character Recognition (OCR): </a:t>
            </a:r>
            <a:endParaRPr sz="1700"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OCR techniques are used to read and interpret text on the user's ID or card, enabling faster and more accurate identification.</a:t>
            </a:r>
            <a:endParaRPr sz="1700">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sz="1700">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b="1">
                <a:solidFill>
                  <a:srgbClr val="374151"/>
                </a:solidFill>
                <a:latin typeface="Playfair Display"/>
                <a:ea typeface="Playfair Display"/>
                <a:cs typeface="Playfair Display"/>
                <a:sym typeface="Playfair Display"/>
              </a:rPr>
              <a:t>4.Motion Detection: </a:t>
            </a:r>
            <a:endParaRPr sz="1700"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700">
                <a:solidFill>
                  <a:srgbClr val="374151"/>
                </a:solidFill>
                <a:latin typeface="Playfair Display"/>
                <a:ea typeface="Playfair Display"/>
                <a:cs typeface="Playfair Display"/>
                <a:sym typeface="Playfair Display"/>
              </a:rPr>
              <a:t>Motion detection algorithms are used to detect any unusual movements near the ATM machine, such as someone trying to tamper with the machine or insert a skimming device.</a:t>
            </a:r>
            <a:endParaRPr sz="1700">
              <a:solidFill>
                <a:srgbClr val="000000"/>
              </a:solidFill>
              <a:latin typeface="Playfair Display"/>
              <a:ea typeface="Playfair Display"/>
              <a:cs typeface="Playfair Display"/>
              <a:sym typeface="Playfair Display"/>
            </a:endParaRPr>
          </a:p>
        </p:txBody>
      </p:sp>
      <p:sp>
        <p:nvSpPr>
          <p:cNvPr id="970" name="Google Shape;970;p4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MODULE EXPLANATION</a:t>
            </a:r>
            <a:endParaRPr sz="4400" b="0">
              <a:solidFill>
                <a:srgbClr val="000000"/>
              </a:solidFill>
              <a:latin typeface="Arial"/>
              <a:ea typeface="Arial"/>
              <a:cs typeface="Arial"/>
              <a:sym typeface="Arial"/>
            </a:endParaRPr>
          </a:p>
        </p:txBody>
      </p:sp>
      <p:sp>
        <p:nvSpPr>
          <p:cNvPr id="971" name="Google Shape;971;p42"/>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42"/>
          <p:cNvGrpSpPr/>
          <p:nvPr/>
        </p:nvGrpSpPr>
        <p:grpSpPr>
          <a:xfrm flipH="1">
            <a:off x="7945930" y="2290550"/>
            <a:ext cx="510050" cy="919425"/>
            <a:chOff x="257500" y="825775"/>
            <a:chExt cx="510050" cy="919425"/>
          </a:xfrm>
        </p:grpSpPr>
        <p:sp>
          <p:nvSpPr>
            <p:cNvPr id="973" name="Google Shape;973;p4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2"/>
          <p:cNvGrpSpPr/>
          <p:nvPr/>
        </p:nvGrpSpPr>
        <p:grpSpPr>
          <a:xfrm rot="-5400000">
            <a:off x="7840313" y="-192600"/>
            <a:ext cx="289975" cy="919425"/>
            <a:chOff x="205050" y="142150"/>
            <a:chExt cx="289975" cy="919425"/>
          </a:xfrm>
        </p:grpSpPr>
        <p:sp>
          <p:nvSpPr>
            <p:cNvPr id="992" name="Google Shape;992;p4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42"/>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3"/>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5.Fraud Detection:</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Machine learning algorithms are used to analyze user behavior and identify any suspicious activity, such as multiple failed login attempts or unusually large withdrawals.</a:t>
            </a: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b="1">
                <a:solidFill>
                  <a:srgbClr val="374151"/>
                </a:solidFill>
                <a:latin typeface="Playfair Display"/>
                <a:ea typeface="Playfair Display"/>
                <a:cs typeface="Playfair Display"/>
                <a:sym typeface="Playfair Display"/>
              </a:rPr>
              <a:t>6.User Interface: </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Advanced computer vision techniques are also used to improve the user interface of the ATM machine, including touch-free interfaces that use hand gestures or voice commands to complete transactions.</a:t>
            </a:r>
            <a:endParaRPr>
              <a:solidFill>
                <a:srgbClr val="374151"/>
              </a:solidFill>
              <a:latin typeface="Playfair Display"/>
              <a:ea typeface="Playfair Display"/>
              <a:cs typeface="Playfair Display"/>
              <a:sym typeface="Playfair Display"/>
            </a:endParaRPr>
          </a:p>
        </p:txBody>
      </p:sp>
      <p:sp>
        <p:nvSpPr>
          <p:cNvPr id="1010" name="Google Shape;1010;p4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MODULE EXPLANATION</a:t>
            </a:r>
            <a:endParaRPr sz="4400" b="0">
              <a:solidFill>
                <a:srgbClr val="000000"/>
              </a:solidFill>
              <a:latin typeface="Arial"/>
              <a:ea typeface="Arial"/>
              <a:cs typeface="Arial"/>
              <a:sym typeface="Arial"/>
            </a:endParaRPr>
          </a:p>
        </p:txBody>
      </p:sp>
      <p:sp>
        <p:nvSpPr>
          <p:cNvPr id="1011" name="Google Shape;1011;p43"/>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43"/>
          <p:cNvGrpSpPr/>
          <p:nvPr/>
        </p:nvGrpSpPr>
        <p:grpSpPr>
          <a:xfrm flipH="1">
            <a:off x="7945930" y="2290550"/>
            <a:ext cx="510050" cy="919425"/>
            <a:chOff x="257500" y="825775"/>
            <a:chExt cx="510050" cy="919425"/>
          </a:xfrm>
        </p:grpSpPr>
        <p:sp>
          <p:nvSpPr>
            <p:cNvPr id="1013" name="Google Shape;1013;p4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43"/>
          <p:cNvGrpSpPr/>
          <p:nvPr/>
        </p:nvGrpSpPr>
        <p:grpSpPr>
          <a:xfrm rot="-5400000">
            <a:off x="7840313" y="-192600"/>
            <a:ext cx="289975" cy="919425"/>
            <a:chOff x="205050" y="142150"/>
            <a:chExt cx="289975" cy="919425"/>
          </a:xfrm>
        </p:grpSpPr>
        <p:sp>
          <p:nvSpPr>
            <p:cNvPr id="1032" name="Google Shape;1032;p4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43"/>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4"/>
          <p:cNvSpPr txBox="1">
            <a:spLocks noGrp="1"/>
          </p:cNvSpPr>
          <p:nvPr>
            <p:ph type="body" idx="1"/>
          </p:nvPr>
        </p:nvSpPr>
        <p:spPr>
          <a:xfrm>
            <a:off x="720000" y="1284050"/>
            <a:ext cx="6892500" cy="1029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dirty="0">
                <a:solidFill>
                  <a:srgbClr val="000000"/>
                </a:solidFill>
                <a:latin typeface="Playfair Display"/>
                <a:ea typeface="Playfair Display"/>
                <a:cs typeface="Playfair Display"/>
                <a:sym typeface="Playfair Display"/>
              </a:rPr>
              <a:t>Haar- like features are  rectangular patterns in data. A cascade is a series of “Haar-like features” that are combined to form a classifier [14]. A Haar wavelet is a mathematical function that produces square wave output.</a:t>
            </a:r>
            <a:endParaRPr dirty="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dirty="0">
              <a:solidFill>
                <a:srgbClr val="374151"/>
              </a:solidFill>
              <a:latin typeface="Playfair Display"/>
              <a:ea typeface="Playfair Display"/>
              <a:cs typeface="Playfair Display"/>
              <a:sym typeface="Playfair Display"/>
            </a:endParaRPr>
          </a:p>
        </p:txBody>
      </p:sp>
      <p:sp>
        <p:nvSpPr>
          <p:cNvPr id="1050" name="Google Shape;1050;p44"/>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HAAR CASCADE CLASSIFIER</a:t>
            </a:r>
            <a:endParaRPr sz="4400" b="0">
              <a:solidFill>
                <a:srgbClr val="000000"/>
              </a:solidFill>
              <a:latin typeface="Arial"/>
              <a:ea typeface="Arial"/>
              <a:cs typeface="Arial"/>
              <a:sym typeface="Arial"/>
            </a:endParaRPr>
          </a:p>
        </p:txBody>
      </p:sp>
      <p:sp>
        <p:nvSpPr>
          <p:cNvPr id="1051" name="Google Shape;1051;p44"/>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44"/>
          <p:cNvGrpSpPr/>
          <p:nvPr/>
        </p:nvGrpSpPr>
        <p:grpSpPr>
          <a:xfrm flipH="1">
            <a:off x="7945930" y="2290550"/>
            <a:ext cx="510050" cy="919425"/>
            <a:chOff x="257500" y="825775"/>
            <a:chExt cx="510050" cy="919425"/>
          </a:xfrm>
        </p:grpSpPr>
        <p:sp>
          <p:nvSpPr>
            <p:cNvPr id="1053" name="Google Shape;1053;p4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4"/>
          <p:cNvGrpSpPr/>
          <p:nvPr/>
        </p:nvGrpSpPr>
        <p:grpSpPr>
          <a:xfrm rot="-5400000">
            <a:off x="7840313" y="-192600"/>
            <a:ext cx="289975" cy="919425"/>
            <a:chOff x="205050" y="142150"/>
            <a:chExt cx="289975" cy="919425"/>
          </a:xfrm>
        </p:grpSpPr>
        <p:sp>
          <p:nvSpPr>
            <p:cNvPr id="1072" name="Google Shape;1072;p4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4"/>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5" name="Google Shape;1085;p44"/>
          <p:cNvPicPr preferRelativeResize="0"/>
          <p:nvPr/>
        </p:nvPicPr>
        <p:blipFill>
          <a:blip r:embed="rId3">
            <a:alphaModFix/>
          </a:blip>
          <a:stretch>
            <a:fillRect/>
          </a:stretch>
        </p:blipFill>
        <p:spPr>
          <a:xfrm>
            <a:off x="2182763" y="2413175"/>
            <a:ext cx="4778475" cy="25516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45"/>
          <p:cNvSpPr txBox="1">
            <a:spLocks noGrp="1"/>
          </p:cNvSpPr>
          <p:nvPr>
            <p:ph type="body" idx="1"/>
          </p:nvPr>
        </p:nvSpPr>
        <p:spPr>
          <a:xfrm>
            <a:off x="720000" y="1029900"/>
            <a:ext cx="7140600" cy="1600450"/>
          </a:xfrm>
          <a:prstGeom prst="rect">
            <a:avLst/>
          </a:prstGeom>
        </p:spPr>
        <p:txBody>
          <a:bodyPr spcFirstLastPara="1" wrap="square" lIns="91425" tIns="91425" rIns="91425" bIns="91425" anchor="t" anchorCtr="0">
            <a:noAutofit/>
          </a:bodyPr>
          <a:lstStyle/>
          <a:p>
            <a:pPr marL="285750" lvl="0" indent="-285750" algn="l" rtl="0">
              <a:lnSpc>
                <a:spcPct val="90000"/>
              </a:lnSpc>
              <a:spcBef>
                <a:spcPts val="1000"/>
              </a:spcBef>
              <a:spcAft>
                <a:spcPts val="0"/>
              </a:spcAft>
              <a:buFont typeface="Wingdings" panose="05000000000000000000" pitchFamily="2" charset="2"/>
              <a:buChar char="Ø"/>
            </a:pPr>
            <a:r>
              <a:rPr lang="en" dirty="0">
                <a:solidFill>
                  <a:srgbClr val="000000"/>
                </a:solidFill>
                <a:latin typeface="Playfair Display"/>
                <a:ea typeface="Playfair Display"/>
                <a:cs typeface="Playfair Display"/>
                <a:sym typeface="Playfair Display"/>
              </a:rPr>
              <a:t>Object Detection using Haar feature-based cascade classifiers is an effective object detection method proposed by Paul Viola and Michael Jones in their paper, “Rapid Object Detection using a Boosted Cascade of Simple Features</a:t>
            </a:r>
            <a:r>
              <a:rPr lang="en" dirty="0" smtClean="0">
                <a:solidFill>
                  <a:srgbClr val="000000"/>
                </a:solidFill>
                <a:latin typeface="Playfair Display"/>
                <a:ea typeface="Playfair Display"/>
                <a:cs typeface="Playfair Display"/>
                <a:sym typeface="Playfair Display"/>
              </a:rPr>
              <a:t>”.</a:t>
            </a:r>
          </a:p>
          <a:p>
            <a:pPr marL="285750" lvl="0" indent="-285750" algn="l" rtl="0">
              <a:lnSpc>
                <a:spcPct val="90000"/>
              </a:lnSpc>
              <a:spcBef>
                <a:spcPts val="1000"/>
              </a:spcBef>
              <a:spcAft>
                <a:spcPts val="0"/>
              </a:spcAft>
              <a:buFont typeface="Wingdings" panose="05000000000000000000" pitchFamily="2" charset="2"/>
              <a:buChar char="Ø"/>
            </a:pPr>
            <a:r>
              <a:rPr lang="en" dirty="0" smtClean="0">
                <a:solidFill>
                  <a:srgbClr val="000000"/>
                </a:solidFill>
                <a:latin typeface="Playfair Display"/>
                <a:ea typeface="Playfair Display"/>
                <a:cs typeface="Playfair Display"/>
                <a:sym typeface="Playfair Display"/>
              </a:rPr>
              <a:t> </a:t>
            </a:r>
            <a:r>
              <a:rPr lang="en" dirty="0">
                <a:solidFill>
                  <a:srgbClr val="000000"/>
                </a:solidFill>
                <a:latin typeface="Playfair Display"/>
                <a:ea typeface="Playfair Display"/>
                <a:cs typeface="Playfair Display"/>
                <a:sym typeface="Playfair Display"/>
              </a:rPr>
              <a:t>It is a machine learning based approach where a cascade function is trained from a lot of positive and negative images. It is then used to detect objects in other images.</a:t>
            </a:r>
            <a:endParaRPr dirty="0">
              <a:solidFill>
                <a:srgbClr val="000000"/>
              </a:solidFill>
              <a:latin typeface="Playfair Display"/>
              <a:ea typeface="Playfair Display"/>
              <a:cs typeface="Playfair Display"/>
              <a:sym typeface="Playfair Display"/>
            </a:endParaRPr>
          </a:p>
          <a:p>
            <a:pPr marL="285750" lvl="0" indent="-285750" algn="l" rtl="0">
              <a:lnSpc>
                <a:spcPct val="90000"/>
              </a:lnSpc>
              <a:spcBef>
                <a:spcPts val="1000"/>
              </a:spcBef>
              <a:spcAft>
                <a:spcPts val="0"/>
              </a:spcAft>
              <a:buFont typeface="Wingdings" panose="05000000000000000000" pitchFamily="2" charset="2"/>
              <a:buChar char="Ø"/>
            </a:pPr>
            <a:endParaRPr dirty="0">
              <a:solidFill>
                <a:srgbClr val="374151"/>
              </a:solidFill>
              <a:latin typeface="Playfair Display"/>
              <a:ea typeface="Playfair Display"/>
              <a:cs typeface="Playfair Display"/>
              <a:sym typeface="Playfair Display"/>
            </a:endParaRPr>
          </a:p>
        </p:txBody>
      </p:sp>
      <p:sp>
        <p:nvSpPr>
          <p:cNvPr id="1091" name="Google Shape;1091;p45"/>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HAAR CASCADE FEATURES</a:t>
            </a:r>
            <a:endParaRPr sz="4400" b="0">
              <a:solidFill>
                <a:srgbClr val="000000"/>
              </a:solidFill>
              <a:latin typeface="Arial"/>
              <a:ea typeface="Arial"/>
              <a:cs typeface="Arial"/>
              <a:sym typeface="Arial"/>
            </a:endParaRPr>
          </a:p>
        </p:txBody>
      </p:sp>
      <p:sp>
        <p:nvSpPr>
          <p:cNvPr id="1092" name="Google Shape;1092;p45"/>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45"/>
          <p:cNvGrpSpPr/>
          <p:nvPr/>
        </p:nvGrpSpPr>
        <p:grpSpPr>
          <a:xfrm flipH="1">
            <a:off x="7945930" y="2290550"/>
            <a:ext cx="510050" cy="919425"/>
            <a:chOff x="257500" y="825775"/>
            <a:chExt cx="510050" cy="919425"/>
          </a:xfrm>
        </p:grpSpPr>
        <p:sp>
          <p:nvSpPr>
            <p:cNvPr id="1094" name="Google Shape;1094;p4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5"/>
          <p:cNvGrpSpPr/>
          <p:nvPr/>
        </p:nvGrpSpPr>
        <p:grpSpPr>
          <a:xfrm rot="-5400000">
            <a:off x="7840313" y="-192600"/>
            <a:ext cx="289975" cy="919425"/>
            <a:chOff x="205050" y="142150"/>
            <a:chExt cx="289975" cy="919425"/>
          </a:xfrm>
        </p:grpSpPr>
        <p:sp>
          <p:nvSpPr>
            <p:cNvPr id="1113" name="Google Shape;1113;p4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45"/>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6" name="Google Shape;1126;p45"/>
          <p:cNvPicPr preferRelativeResize="0"/>
          <p:nvPr/>
        </p:nvPicPr>
        <p:blipFill>
          <a:blip r:embed="rId3">
            <a:alphaModFix/>
          </a:blip>
          <a:stretch>
            <a:fillRect/>
          </a:stretch>
        </p:blipFill>
        <p:spPr>
          <a:xfrm>
            <a:off x="3063125" y="2720225"/>
            <a:ext cx="2774775" cy="2347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a:solidFill>
                  <a:srgbClr val="000000"/>
                </a:solidFill>
                <a:latin typeface="Arial"/>
                <a:ea typeface="Arial"/>
                <a:cs typeface="Arial"/>
                <a:sym typeface="Arial"/>
              </a:rPr>
              <a:t>Objective </a:t>
            </a:r>
            <a:endParaRPr/>
          </a:p>
        </p:txBody>
      </p:sp>
      <p:sp>
        <p:nvSpPr>
          <p:cNvPr id="514" name="Google Shape;514;p28"/>
          <p:cNvSpPr txBox="1"/>
          <p:nvPr/>
        </p:nvSpPr>
        <p:spPr>
          <a:xfrm>
            <a:off x="720000" y="1231125"/>
            <a:ext cx="7704000" cy="3706500"/>
          </a:xfrm>
          <a:prstGeom prst="rect">
            <a:avLst/>
          </a:prstGeom>
          <a:noFill/>
          <a:ln>
            <a:noFill/>
          </a:ln>
        </p:spPr>
        <p:txBody>
          <a:bodyPr spcFirstLastPara="1" wrap="square" lIns="91425" tIns="91425" rIns="0" bIns="91425" anchor="t" anchorCtr="0">
            <a:noAutofit/>
          </a:bodyPr>
          <a:lstStyle/>
          <a:p>
            <a:pPr marL="0" lvl="0" indent="0" algn="l" rtl="0">
              <a:lnSpc>
                <a:spcPct val="90000"/>
              </a:lnSpc>
              <a:spcBef>
                <a:spcPts val="1000"/>
              </a:spcBef>
              <a:spcAft>
                <a:spcPts val="0"/>
              </a:spcAft>
              <a:buNone/>
            </a:pPr>
            <a:r>
              <a:rPr lang="en" sz="2300" dirty="0">
                <a:latin typeface="Playfair Display"/>
                <a:ea typeface="Playfair Display"/>
                <a:cs typeface="Playfair Display"/>
                <a:sym typeface="Playfair Display"/>
              </a:rPr>
              <a:t>This project is aimed to reduce the risk involved in ATM machines that were installed in remote area, also the issue related to fraudulent transaction like misusing others card to withdraw money and etc. </a:t>
            </a:r>
            <a:endParaRPr sz="2300" dirty="0">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2300" dirty="0">
                <a:latin typeface="Playfair Display"/>
                <a:ea typeface="Playfair Display"/>
                <a:cs typeface="Playfair Display"/>
                <a:sym typeface="Playfair Display"/>
              </a:rPr>
              <a:t>So in order to overcome these challenges, we have developed solution that will leverage the ML &amp; AI to restrict card access to only the authorized users those are identified by face recognition algorithm.</a:t>
            </a:r>
            <a:endParaRPr sz="2300" dirty="0">
              <a:latin typeface="Playfair Display"/>
              <a:ea typeface="Playfair Display"/>
              <a:cs typeface="Playfair Display"/>
              <a:sym typeface="Playfair Display"/>
            </a:endParaRPr>
          </a:p>
          <a:p>
            <a:pPr marL="0" lvl="0" indent="0" algn="ctr" rtl="0">
              <a:spcBef>
                <a:spcPts val="0"/>
              </a:spcBef>
              <a:spcAft>
                <a:spcPts val="0"/>
              </a:spcAft>
              <a:buNone/>
            </a:pPr>
            <a:endParaRPr sz="2300" dirty="0">
              <a:solidFill>
                <a:schemeClr val="dk1"/>
              </a:solidFill>
              <a:latin typeface="Playfair Display"/>
              <a:ea typeface="Playfair Display"/>
              <a:cs typeface="Playfair Display"/>
              <a:sym typeface="Playfair Display"/>
            </a:endParaRPr>
          </a:p>
        </p:txBody>
      </p:sp>
      <p:sp>
        <p:nvSpPr>
          <p:cNvPr id="515" name="Google Shape;515;p28"/>
          <p:cNvSpPr/>
          <p:nvPr/>
        </p:nvSpPr>
        <p:spPr>
          <a:xfrm>
            <a:off x="7838850" y="617325"/>
            <a:ext cx="1305300" cy="39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28"/>
          <p:cNvGrpSpPr/>
          <p:nvPr/>
        </p:nvGrpSpPr>
        <p:grpSpPr>
          <a:xfrm rot="5400000">
            <a:off x="517050" y="75275"/>
            <a:ext cx="510050" cy="919425"/>
            <a:chOff x="257500" y="825775"/>
            <a:chExt cx="510050" cy="919425"/>
          </a:xfrm>
        </p:grpSpPr>
        <p:sp>
          <p:nvSpPr>
            <p:cNvPr id="517" name="Google Shape;517;p28"/>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46"/>
          <p:cNvSpPr txBox="1">
            <a:spLocks noGrp="1"/>
          </p:cNvSpPr>
          <p:nvPr>
            <p:ph type="body" idx="1"/>
          </p:nvPr>
        </p:nvSpPr>
        <p:spPr>
          <a:xfrm>
            <a:off x="720000" y="1029900"/>
            <a:ext cx="7140600" cy="2634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800" dirty="0">
                <a:solidFill>
                  <a:srgbClr val="000000"/>
                </a:solidFill>
                <a:latin typeface="Playfair Display"/>
                <a:ea typeface="Playfair Display"/>
                <a:cs typeface="Playfair Display"/>
                <a:sym typeface="Playfair Display"/>
              </a:rPr>
              <a:t>This project is aimed to reduce the risk involved in ATM machines that were installed in remote area, also the issue related to fraudulent transaction like misusing others card to withdraw money and etc.</a:t>
            </a:r>
            <a:endParaRPr sz="1800" dirty="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800" dirty="0">
                <a:solidFill>
                  <a:srgbClr val="000000"/>
                </a:solidFill>
                <a:latin typeface="Playfair Display"/>
                <a:ea typeface="Playfair Display"/>
                <a:cs typeface="Playfair Display"/>
                <a:sym typeface="Playfair Display"/>
              </a:rPr>
              <a:t> So in order to overcome these challenges, we have developed solution that will leverage the ML &amp; AI to restrict card access to only the authorized users those are identified by face recognition algorithm.</a:t>
            </a:r>
            <a:endParaRPr sz="1800" dirty="0">
              <a:solidFill>
                <a:srgbClr val="000000"/>
              </a:solidFill>
              <a:latin typeface="Playfair Display"/>
              <a:ea typeface="Playfair Display"/>
              <a:cs typeface="Playfair Display"/>
              <a:sym typeface="Playfair Display"/>
            </a:endParaRPr>
          </a:p>
        </p:txBody>
      </p:sp>
      <p:sp>
        <p:nvSpPr>
          <p:cNvPr id="1132" name="Google Shape;1132;p46"/>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CONCLUSION</a:t>
            </a:r>
            <a:endParaRPr sz="4400" b="0">
              <a:solidFill>
                <a:srgbClr val="000000"/>
              </a:solidFill>
              <a:latin typeface="Arial"/>
              <a:ea typeface="Arial"/>
              <a:cs typeface="Arial"/>
              <a:sym typeface="Arial"/>
            </a:endParaRPr>
          </a:p>
        </p:txBody>
      </p:sp>
      <p:sp>
        <p:nvSpPr>
          <p:cNvPr id="1133" name="Google Shape;1133;p46"/>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46"/>
          <p:cNvGrpSpPr/>
          <p:nvPr/>
        </p:nvGrpSpPr>
        <p:grpSpPr>
          <a:xfrm flipH="1">
            <a:off x="7945930" y="2290550"/>
            <a:ext cx="510050" cy="919425"/>
            <a:chOff x="257500" y="825775"/>
            <a:chExt cx="510050" cy="919425"/>
          </a:xfrm>
        </p:grpSpPr>
        <p:sp>
          <p:nvSpPr>
            <p:cNvPr id="1135" name="Google Shape;1135;p4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6"/>
          <p:cNvGrpSpPr/>
          <p:nvPr/>
        </p:nvGrpSpPr>
        <p:grpSpPr>
          <a:xfrm rot="-5400000">
            <a:off x="7840313" y="-192600"/>
            <a:ext cx="289975" cy="919425"/>
            <a:chOff x="205050" y="142150"/>
            <a:chExt cx="289975" cy="919425"/>
          </a:xfrm>
        </p:grpSpPr>
        <p:sp>
          <p:nvSpPr>
            <p:cNvPr id="1154" name="Google Shape;1154;p4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46"/>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47"/>
          <p:cNvSpPr txBox="1">
            <a:spLocks noGrp="1"/>
          </p:cNvSpPr>
          <p:nvPr>
            <p:ph type="body" idx="1"/>
          </p:nvPr>
        </p:nvSpPr>
        <p:spPr>
          <a:xfrm>
            <a:off x="720000" y="801300"/>
            <a:ext cx="7140600" cy="3867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•I. Banerjee, S. Mookherjee, S. Saha, S. Ganguli, S. Kundu and D. Chakravarti, "Advanced ATM System Using Iris Scanner," 2019 International Conference on Opto-Electronics and Applied Optics (Optronix), Kolkata, India, 2019, pp. 1-3.</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doi: 10.1109/OPTRONIX.2019.8862388</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•S. Sankhwar and D. Pandey, "A Safeguard against ATM Fraud," 2016 IEEE 6th International Conference on Advanced Computing (IACC), Bhimavaram, India, 2016, pp. 701-705.</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doi: 10.1109/IACC.2016.135</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•Y. Cheng, W. Shang, L. Zhu and D. Zhang, "Design and implementation of ATM alarm data analysis system," 2016 IEEE/ACIS 15th International Conference on Computer and Information Science (ICIS), Okayama, Japan, 2016, pp. 1-3.</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doi: 10.1109/ICIS.2016.7550948</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•C. Porretti, R. Lahaije and D. Kolev, "A New Vision for ATM Security Management: The Security Management Platform," 2016 11th International Conference on Availability, Reliability and Security (ARES), Salzburg, Austria, 2016, pp. 493-498.</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doi: 10.1109/ARES.2016.50</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 H. R. Babaei, O. Molalapata and A. A. Pandor, Face Recognition Application for Automatic Teller Machines (ATM), in ICIKM, 3rd ed. vol.45, pp.211-216, 2012.</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sz="1000">
                <a:solidFill>
                  <a:srgbClr val="000000"/>
                </a:solidFill>
                <a:latin typeface="Playfair Display"/>
                <a:ea typeface="Playfair Display"/>
                <a:cs typeface="Playfair Display"/>
                <a:sym typeface="Playfair Display"/>
              </a:rPr>
              <a:t>•Aru, O. Eze and I. Gozie, Facial Verification Technology for Use in ATM Transactions, in American Journal of Engineering Research (AJER), [Online] 2013, pp. 188-193, Available:http://www.ajer.org/papers/v2 (5)/Y02501880193.pdf ← K. </a:t>
            </a:r>
            <a:endParaRPr sz="1000">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sz="1000">
              <a:solidFill>
                <a:srgbClr val="000000"/>
              </a:solidFill>
              <a:latin typeface="Playfair Display"/>
              <a:ea typeface="Playfair Display"/>
              <a:cs typeface="Playfair Display"/>
              <a:sym typeface="Playfair Display"/>
            </a:endParaRPr>
          </a:p>
        </p:txBody>
      </p:sp>
      <p:sp>
        <p:nvSpPr>
          <p:cNvPr id="1172" name="Google Shape;1172;p47"/>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REFERENCE</a:t>
            </a:r>
            <a:endParaRPr sz="4400" b="0">
              <a:solidFill>
                <a:srgbClr val="000000"/>
              </a:solidFill>
              <a:latin typeface="Arial"/>
              <a:ea typeface="Arial"/>
              <a:cs typeface="Arial"/>
              <a:sym typeface="Arial"/>
            </a:endParaRPr>
          </a:p>
        </p:txBody>
      </p:sp>
      <p:sp>
        <p:nvSpPr>
          <p:cNvPr id="1173" name="Google Shape;1173;p47"/>
          <p:cNvSpPr/>
          <p:nvPr/>
        </p:nvSpPr>
        <p:spPr>
          <a:xfrm>
            <a:off x="4242050" y="45031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7"/>
          <p:cNvGrpSpPr/>
          <p:nvPr/>
        </p:nvGrpSpPr>
        <p:grpSpPr>
          <a:xfrm flipH="1">
            <a:off x="7945930" y="2290550"/>
            <a:ext cx="510050" cy="919425"/>
            <a:chOff x="257500" y="825775"/>
            <a:chExt cx="510050" cy="919425"/>
          </a:xfrm>
        </p:grpSpPr>
        <p:sp>
          <p:nvSpPr>
            <p:cNvPr id="1175" name="Google Shape;1175;p4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7"/>
          <p:cNvGrpSpPr/>
          <p:nvPr/>
        </p:nvGrpSpPr>
        <p:grpSpPr>
          <a:xfrm rot="-5400000">
            <a:off x="7840313" y="-192600"/>
            <a:ext cx="289975" cy="919425"/>
            <a:chOff x="205050" y="142150"/>
            <a:chExt cx="289975" cy="919425"/>
          </a:xfrm>
        </p:grpSpPr>
        <p:sp>
          <p:nvSpPr>
            <p:cNvPr id="1194" name="Google Shape;1194;p47"/>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7"/>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a:solidFill>
                  <a:srgbClr val="000000"/>
                </a:solidFill>
                <a:latin typeface="Arial"/>
                <a:ea typeface="Arial"/>
                <a:cs typeface="Arial"/>
                <a:sym typeface="Arial"/>
              </a:rPr>
              <a:t>ABSTRACT</a:t>
            </a:r>
            <a:endParaRPr/>
          </a:p>
        </p:txBody>
      </p:sp>
      <p:sp>
        <p:nvSpPr>
          <p:cNvPr id="540" name="Google Shape;540;p29"/>
          <p:cNvSpPr txBox="1"/>
          <p:nvPr/>
        </p:nvSpPr>
        <p:spPr>
          <a:xfrm>
            <a:off x="720000" y="1078725"/>
            <a:ext cx="7704000" cy="3706500"/>
          </a:xfrm>
          <a:prstGeom prst="rect">
            <a:avLst/>
          </a:prstGeom>
          <a:noFill/>
          <a:ln>
            <a:noFill/>
          </a:ln>
        </p:spPr>
        <p:txBody>
          <a:bodyPr spcFirstLastPara="1" wrap="square" lIns="91425" tIns="91425" rIns="0" bIns="91425" anchor="t" anchorCtr="0">
            <a:noAutofit/>
          </a:bodyPr>
          <a:lstStyle/>
          <a:p>
            <a:pPr marL="457200" lvl="0" indent="-304800" algn="just" rtl="0">
              <a:lnSpc>
                <a:spcPct val="170000"/>
              </a:lnSpc>
              <a:spcBef>
                <a:spcPts val="1000"/>
              </a:spcBef>
              <a:spcAft>
                <a:spcPts val="0"/>
              </a:spcAft>
              <a:buSzPts val="1200"/>
              <a:buFont typeface="Playfair Display"/>
              <a:buChar char="➢"/>
            </a:pPr>
            <a:r>
              <a:rPr lang="en" sz="1200" dirty="0">
                <a:latin typeface="Playfair Display"/>
                <a:ea typeface="Playfair Display"/>
                <a:cs typeface="Playfair Display"/>
                <a:sym typeface="Playfair Display"/>
              </a:rPr>
              <a:t>Automated teller machines (ATMs) are well known devices typically used by individuals to carry out a variety of personal and business financial transactions and/or banking functions. </a:t>
            </a:r>
            <a:endParaRPr sz="1200" dirty="0">
              <a:latin typeface="Playfair Display"/>
              <a:ea typeface="Playfair Display"/>
              <a:cs typeface="Playfair Display"/>
              <a:sym typeface="Playfair Display"/>
            </a:endParaRPr>
          </a:p>
          <a:p>
            <a:pPr marL="457200" lvl="0" indent="-304800" algn="just" rtl="0">
              <a:lnSpc>
                <a:spcPct val="170000"/>
              </a:lnSpc>
              <a:spcBef>
                <a:spcPts val="0"/>
              </a:spcBef>
              <a:spcAft>
                <a:spcPts val="0"/>
              </a:spcAft>
              <a:buSzPts val="1200"/>
              <a:buFont typeface="Playfair Display"/>
              <a:buChar char="➢"/>
            </a:pPr>
            <a:r>
              <a:rPr lang="en" sz="1200" dirty="0">
                <a:latin typeface="Playfair Display"/>
                <a:ea typeface="Playfair Display"/>
                <a:cs typeface="Playfair Display"/>
                <a:sym typeface="Playfair Display"/>
              </a:rPr>
              <a:t>ATMs have become very popular with the general public for their availability and general user friendliness. ATMs are now found in many locations having a regular or high volume of consumer traffic. </a:t>
            </a:r>
            <a:endParaRPr sz="1200" dirty="0">
              <a:latin typeface="Playfair Display"/>
              <a:ea typeface="Playfair Display"/>
              <a:cs typeface="Playfair Display"/>
              <a:sym typeface="Playfair Display"/>
            </a:endParaRPr>
          </a:p>
          <a:p>
            <a:pPr marL="457200" lvl="0" indent="-304800" algn="just" rtl="0">
              <a:lnSpc>
                <a:spcPct val="170000"/>
              </a:lnSpc>
              <a:spcBef>
                <a:spcPts val="0"/>
              </a:spcBef>
              <a:spcAft>
                <a:spcPts val="0"/>
              </a:spcAft>
              <a:buSzPts val="1200"/>
              <a:buFont typeface="Playfair Display"/>
              <a:buChar char="➢"/>
            </a:pPr>
            <a:r>
              <a:rPr lang="en" sz="1200" dirty="0">
                <a:latin typeface="Playfair Display"/>
                <a:ea typeface="Playfair Display"/>
                <a:cs typeface="Playfair Display"/>
                <a:sym typeface="Playfair Display"/>
              </a:rPr>
              <a:t>For example, ATMs are typically found in restaurants, supermarkets, Convenience stores, malls, schools, gas stations, hotels, work locations, banking centers, airports, entertainment establishments, transportation facilities and a myriad of other locations. </a:t>
            </a:r>
            <a:endParaRPr sz="1200" dirty="0">
              <a:latin typeface="Playfair Display"/>
              <a:ea typeface="Playfair Display"/>
              <a:cs typeface="Playfair Display"/>
              <a:sym typeface="Playfair Display"/>
            </a:endParaRPr>
          </a:p>
          <a:p>
            <a:pPr marL="457200" lvl="0" indent="-304800" algn="just" rtl="0">
              <a:lnSpc>
                <a:spcPct val="170000"/>
              </a:lnSpc>
              <a:spcBef>
                <a:spcPts val="0"/>
              </a:spcBef>
              <a:spcAft>
                <a:spcPts val="0"/>
              </a:spcAft>
              <a:buSzPts val="1200"/>
              <a:buFont typeface="Playfair Display"/>
              <a:buChar char="➢"/>
            </a:pPr>
            <a:r>
              <a:rPr lang="en" sz="1200" dirty="0">
                <a:latin typeface="Playfair Display"/>
                <a:ea typeface="Playfair Display"/>
                <a:cs typeface="Playfair Display"/>
                <a:sym typeface="Playfair Display"/>
              </a:rPr>
              <a:t>ATMs are typically available to consumers on a continuous basis such that consumers have the ability to carry out their ATM financial transactions and/or banking functions at any time of the day and on any day of the week.for this purpose we are using face recognition step with haar cascade classifier to find out the features of face.when face is detected then it will give access to do transactions otherwise not allow.</a:t>
            </a:r>
            <a:endParaRPr sz="1200" dirty="0">
              <a:latin typeface="Playfair Display"/>
              <a:ea typeface="Playfair Display"/>
              <a:cs typeface="Playfair Display"/>
              <a:sym typeface="Playfair Display"/>
            </a:endParaRPr>
          </a:p>
        </p:txBody>
      </p:sp>
      <p:sp>
        <p:nvSpPr>
          <p:cNvPr id="541" name="Google Shape;541;p29"/>
          <p:cNvSpPr/>
          <p:nvPr/>
        </p:nvSpPr>
        <p:spPr>
          <a:xfrm>
            <a:off x="7838700" y="625750"/>
            <a:ext cx="1305300" cy="39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0"/>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457200" lvl="0" indent="-355600" algn="l" rtl="0">
              <a:lnSpc>
                <a:spcPct val="90000"/>
              </a:lnSpc>
              <a:spcBef>
                <a:spcPts val="1000"/>
              </a:spcBef>
              <a:spcAft>
                <a:spcPts val="0"/>
              </a:spcAft>
              <a:buClr>
                <a:srgbClr val="000000"/>
              </a:buClr>
              <a:buSzPts val="2000"/>
              <a:buFont typeface="Playfair Display"/>
              <a:buChar char="➢"/>
            </a:pPr>
            <a:r>
              <a:rPr lang="en" sz="2000">
                <a:solidFill>
                  <a:srgbClr val="000000"/>
                </a:solidFill>
                <a:latin typeface="Playfair Display"/>
                <a:ea typeface="Playfair Display"/>
                <a:cs typeface="Playfair Display"/>
                <a:sym typeface="Playfair Display"/>
              </a:rPr>
              <a:t>Capture human faces from webcam.</a:t>
            </a:r>
            <a:endParaRPr sz="2000">
              <a:solidFill>
                <a:srgbClr val="000000"/>
              </a:solidFill>
              <a:latin typeface="Playfair Display"/>
              <a:ea typeface="Playfair Display"/>
              <a:cs typeface="Playfair Display"/>
              <a:sym typeface="Playfair Display"/>
            </a:endParaRPr>
          </a:p>
          <a:p>
            <a:pPr marL="457200" lvl="0" indent="-355600" algn="l" rtl="0">
              <a:lnSpc>
                <a:spcPct val="90000"/>
              </a:lnSpc>
              <a:spcBef>
                <a:spcPts val="0"/>
              </a:spcBef>
              <a:spcAft>
                <a:spcPts val="0"/>
              </a:spcAft>
              <a:buClr>
                <a:srgbClr val="000000"/>
              </a:buClr>
              <a:buSzPts val="2000"/>
              <a:buFont typeface="Playfair Display"/>
              <a:buChar char="➢"/>
            </a:pPr>
            <a:r>
              <a:rPr lang="en" sz="2000">
                <a:solidFill>
                  <a:srgbClr val="000000"/>
                </a:solidFill>
                <a:latin typeface="Playfair Display"/>
                <a:ea typeface="Playfair Display"/>
                <a:cs typeface="Playfair Display"/>
                <a:sym typeface="Playfair Display"/>
              </a:rPr>
              <a:t>Create data set to train AI</a:t>
            </a:r>
            <a:endParaRPr sz="2000">
              <a:solidFill>
                <a:srgbClr val="000000"/>
              </a:solidFill>
              <a:latin typeface="Playfair Display"/>
              <a:ea typeface="Playfair Display"/>
              <a:cs typeface="Playfair Display"/>
              <a:sym typeface="Playfair Display"/>
            </a:endParaRPr>
          </a:p>
          <a:p>
            <a:pPr marL="457200" lvl="0" indent="-355600" algn="l" rtl="0">
              <a:lnSpc>
                <a:spcPct val="90000"/>
              </a:lnSpc>
              <a:spcBef>
                <a:spcPts val="0"/>
              </a:spcBef>
              <a:spcAft>
                <a:spcPts val="0"/>
              </a:spcAft>
              <a:buClr>
                <a:srgbClr val="000000"/>
              </a:buClr>
              <a:buSzPts val="2000"/>
              <a:buFont typeface="Playfair Display"/>
              <a:buChar char="➢"/>
            </a:pPr>
            <a:r>
              <a:rPr lang="en" sz="2000">
                <a:solidFill>
                  <a:srgbClr val="000000"/>
                </a:solidFill>
                <a:latin typeface="Playfair Display"/>
                <a:ea typeface="Playfair Display"/>
                <a:cs typeface="Playfair Display"/>
                <a:sym typeface="Playfair Display"/>
              </a:rPr>
              <a:t>Analyse face data with bank server to identify person</a:t>
            </a:r>
            <a:endParaRPr sz="2000">
              <a:solidFill>
                <a:srgbClr val="000000"/>
              </a:solidFill>
              <a:latin typeface="Playfair Display"/>
              <a:ea typeface="Playfair Display"/>
              <a:cs typeface="Playfair Display"/>
              <a:sym typeface="Playfair Display"/>
            </a:endParaRPr>
          </a:p>
          <a:p>
            <a:pPr marL="457200" lvl="0" indent="-355600" algn="l" rtl="0">
              <a:lnSpc>
                <a:spcPct val="90000"/>
              </a:lnSpc>
              <a:spcBef>
                <a:spcPts val="0"/>
              </a:spcBef>
              <a:spcAft>
                <a:spcPts val="0"/>
              </a:spcAft>
              <a:buClr>
                <a:srgbClr val="000000"/>
              </a:buClr>
              <a:buSzPts val="2000"/>
              <a:buFont typeface="Playfair Display"/>
              <a:buChar char="➢"/>
            </a:pPr>
            <a:r>
              <a:rPr lang="en" sz="2000">
                <a:solidFill>
                  <a:srgbClr val="000000"/>
                </a:solidFill>
                <a:latin typeface="Playfair Display"/>
                <a:ea typeface="Playfair Display"/>
                <a:cs typeface="Playfair Display"/>
                <a:sym typeface="Playfair Display"/>
              </a:rPr>
              <a:t>If both data matches, then person will be allowed to proceed transaction</a:t>
            </a:r>
            <a:endParaRPr sz="2000">
              <a:solidFill>
                <a:srgbClr val="000000"/>
              </a:solidFill>
              <a:latin typeface="Playfair Display"/>
              <a:ea typeface="Playfair Display"/>
              <a:cs typeface="Playfair Display"/>
              <a:sym typeface="Playfair Display"/>
            </a:endParaRPr>
          </a:p>
          <a:p>
            <a:pPr marL="457200" lvl="0" indent="-355600" algn="l" rtl="0">
              <a:lnSpc>
                <a:spcPct val="90000"/>
              </a:lnSpc>
              <a:spcBef>
                <a:spcPts val="0"/>
              </a:spcBef>
              <a:spcAft>
                <a:spcPts val="0"/>
              </a:spcAft>
              <a:buClr>
                <a:srgbClr val="000000"/>
              </a:buClr>
              <a:buSzPts val="2000"/>
              <a:buFont typeface="Playfair Display"/>
              <a:buChar char="➢"/>
            </a:pPr>
            <a:r>
              <a:rPr lang="en" sz="2000">
                <a:solidFill>
                  <a:srgbClr val="000000"/>
                </a:solidFill>
                <a:latin typeface="Playfair Display"/>
                <a:ea typeface="Playfair Display"/>
                <a:cs typeface="Playfair Display"/>
                <a:sym typeface="Playfair Display"/>
              </a:rPr>
              <a:t>If data mismatch, then email will be triggered to the person’s email that is configured in bank system. And transaction will be denied.</a:t>
            </a:r>
            <a:endParaRPr sz="2000">
              <a:solidFill>
                <a:srgbClr val="000000"/>
              </a:solidFill>
              <a:latin typeface="Playfair Display"/>
              <a:ea typeface="Playfair Display"/>
              <a:cs typeface="Playfair Display"/>
              <a:sym typeface="Playfair Display"/>
            </a:endParaRPr>
          </a:p>
          <a:p>
            <a:pPr marL="457200" lvl="0" indent="0" algn="l" rtl="0">
              <a:spcBef>
                <a:spcPts val="0"/>
              </a:spcBef>
              <a:spcAft>
                <a:spcPts val="0"/>
              </a:spcAft>
              <a:buNone/>
            </a:pPr>
            <a:endParaRPr sz="2000">
              <a:latin typeface="Playfair Display"/>
              <a:ea typeface="Playfair Display"/>
              <a:cs typeface="Playfair Display"/>
              <a:sym typeface="Playfair Display"/>
            </a:endParaRPr>
          </a:p>
        </p:txBody>
      </p:sp>
      <p:sp>
        <p:nvSpPr>
          <p:cNvPr id="547" name="Google Shape;547;p3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dirty="0" smtClean="0">
                <a:solidFill>
                  <a:srgbClr val="000000"/>
                </a:solidFill>
                <a:latin typeface="Arial"/>
                <a:cs typeface="Arial"/>
                <a:sym typeface="Arial"/>
              </a:rPr>
              <a:t>SCOPE OF THE PROJECT</a:t>
            </a:r>
            <a:endParaRPr dirty="0"/>
          </a:p>
        </p:txBody>
      </p:sp>
      <p:sp>
        <p:nvSpPr>
          <p:cNvPr id="548" name="Google Shape;548;p30"/>
          <p:cNvSpPr/>
          <p:nvPr/>
        </p:nvSpPr>
        <p:spPr>
          <a:xfrm>
            <a:off x="4242050" y="34363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0"/>
          <p:cNvGrpSpPr/>
          <p:nvPr/>
        </p:nvGrpSpPr>
        <p:grpSpPr>
          <a:xfrm flipH="1">
            <a:off x="7945930" y="2290550"/>
            <a:ext cx="510050" cy="919425"/>
            <a:chOff x="257500" y="825775"/>
            <a:chExt cx="510050" cy="919425"/>
          </a:xfrm>
        </p:grpSpPr>
        <p:sp>
          <p:nvSpPr>
            <p:cNvPr id="550" name="Google Shape;550;p3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0"/>
          <p:cNvGrpSpPr/>
          <p:nvPr/>
        </p:nvGrpSpPr>
        <p:grpSpPr>
          <a:xfrm rot="-5400000">
            <a:off x="7840313" y="-192600"/>
            <a:ext cx="289975" cy="919425"/>
            <a:chOff x="205050" y="142150"/>
            <a:chExt cx="289975" cy="919425"/>
          </a:xfrm>
        </p:grpSpPr>
        <p:sp>
          <p:nvSpPr>
            <p:cNvPr id="569" name="Google Shape;569;p30"/>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581;p30"/>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1"/>
          <p:cNvSpPr txBox="1">
            <a:spLocks noGrp="1"/>
          </p:cNvSpPr>
          <p:nvPr>
            <p:ph type="title"/>
          </p:nvPr>
        </p:nvSpPr>
        <p:spPr>
          <a:xfrm>
            <a:off x="1583450" y="98075"/>
            <a:ext cx="6499200" cy="62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a:solidFill>
                  <a:srgbClr val="000000"/>
                </a:solidFill>
                <a:latin typeface="Arial"/>
                <a:ea typeface="Arial"/>
                <a:cs typeface="Arial"/>
                <a:sym typeface="Arial"/>
              </a:rPr>
              <a:t>LITERATURE SURVEY</a:t>
            </a:r>
            <a:endParaRPr/>
          </a:p>
        </p:txBody>
      </p:sp>
      <p:sp>
        <p:nvSpPr>
          <p:cNvPr id="587" name="Google Shape;587;p31"/>
          <p:cNvSpPr/>
          <p:nvPr/>
        </p:nvSpPr>
        <p:spPr>
          <a:xfrm rot="-5400000">
            <a:off x="-620775" y="437975"/>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88" name="Google Shape;588;p31"/>
          <p:cNvGraphicFramePr/>
          <p:nvPr/>
        </p:nvGraphicFramePr>
        <p:xfrm>
          <a:off x="1044375" y="815790"/>
          <a:ext cx="7397975" cy="4252975"/>
        </p:xfrm>
        <a:graphic>
          <a:graphicData uri="http://schemas.openxmlformats.org/drawingml/2006/table">
            <a:tbl>
              <a:tblPr>
                <a:noFill/>
                <a:tableStyleId>{2233589E-6650-4103-8A83-1942265A96A2}</a:tableStyleId>
              </a:tblPr>
              <a:tblGrid>
                <a:gridCol w="1246075">
                  <a:extLst>
                    <a:ext uri="{9D8B030D-6E8A-4147-A177-3AD203B41FA5}">
                      <a16:colId xmlns:a16="http://schemas.microsoft.com/office/drawing/2014/main" val="20000"/>
                    </a:ext>
                  </a:extLst>
                </a:gridCol>
                <a:gridCol w="2171075">
                  <a:extLst>
                    <a:ext uri="{9D8B030D-6E8A-4147-A177-3AD203B41FA5}">
                      <a16:colId xmlns:a16="http://schemas.microsoft.com/office/drawing/2014/main" val="20001"/>
                    </a:ext>
                  </a:extLst>
                </a:gridCol>
                <a:gridCol w="2608375">
                  <a:extLst>
                    <a:ext uri="{9D8B030D-6E8A-4147-A177-3AD203B41FA5}">
                      <a16:colId xmlns:a16="http://schemas.microsoft.com/office/drawing/2014/main" val="20002"/>
                    </a:ext>
                  </a:extLst>
                </a:gridCol>
                <a:gridCol w="1372450">
                  <a:extLst>
                    <a:ext uri="{9D8B030D-6E8A-4147-A177-3AD203B41FA5}">
                      <a16:colId xmlns:a16="http://schemas.microsoft.com/office/drawing/2014/main" val="20003"/>
                    </a:ext>
                  </a:extLst>
                </a:gridCol>
              </a:tblGrid>
              <a:tr h="445275">
                <a:tc>
                  <a:txBody>
                    <a:bodyPr/>
                    <a:lstStyle/>
                    <a:p>
                      <a:pPr marL="0" lvl="0" indent="0" algn="l" rtl="0">
                        <a:spcBef>
                          <a:spcPts val="0"/>
                        </a:spcBef>
                        <a:spcAft>
                          <a:spcPts val="0"/>
                        </a:spcAft>
                        <a:buNone/>
                      </a:pPr>
                      <a:r>
                        <a:rPr lang="en" b="1"/>
                        <a:t>Author </a:t>
                      </a:r>
                      <a:endParaRPr b="1"/>
                    </a:p>
                  </a:txBody>
                  <a:tcPr marL="91425" marR="91425" marT="91425" marB="91425"/>
                </a:tc>
                <a:tc>
                  <a:txBody>
                    <a:bodyPr/>
                    <a:lstStyle/>
                    <a:p>
                      <a:pPr marL="0" lvl="0" indent="0" algn="l" rtl="0">
                        <a:spcBef>
                          <a:spcPts val="0"/>
                        </a:spcBef>
                        <a:spcAft>
                          <a:spcPts val="0"/>
                        </a:spcAft>
                        <a:buNone/>
                      </a:pPr>
                      <a:r>
                        <a:rPr lang="en" b="1"/>
                        <a:t>Title </a:t>
                      </a:r>
                      <a:endParaRPr b="1"/>
                    </a:p>
                  </a:txBody>
                  <a:tcPr marL="91425" marR="91425" marT="91425" marB="91425"/>
                </a:tc>
                <a:tc>
                  <a:txBody>
                    <a:bodyPr/>
                    <a:lstStyle/>
                    <a:p>
                      <a:pPr marL="0" lvl="0" indent="0" algn="l" rtl="0">
                        <a:spcBef>
                          <a:spcPts val="0"/>
                        </a:spcBef>
                        <a:spcAft>
                          <a:spcPts val="0"/>
                        </a:spcAft>
                        <a:buNone/>
                      </a:pPr>
                      <a:r>
                        <a:rPr lang="en" b="1"/>
                        <a:t>Critique</a:t>
                      </a:r>
                      <a:endParaRPr b="1"/>
                    </a:p>
                  </a:txBody>
                  <a:tcPr marL="91425" marR="91425" marT="91425" marB="91425"/>
                </a:tc>
                <a:tc>
                  <a:txBody>
                    <a:bodyPr/>
                    <a:lstStyle/>
                    <a:p>
                      <a:pPr marL="0" lvl="0" indent="0" algn="l" rtl="0">
                        <a:spcBef>
                          <a:spcPts val="0"/>
                        </a:spcBef>
                        <a:spcAft>
                          <a:spcPts val="0"/>
                        </a:spcAft>
                        <a:buNone/>
                      </a:pPr>
                      <a:r>
                        <a:rPr lang="en" b="1"/>
                        <a:t>Year</a:t>
                      </a:r>
                      <a:endParaRPr b="1"/>
                    </a:p>
                  </a:txBody>
                  <a:tcPr marL="91425" marR="91425" marT="91425" marB="91425"/>
                </a:tc>
                <a:extLst>
                  <a:ext uri="{0D108BD9-81ED-4DB2-BD59-A6C34878D82A}">
                    <a16:rowId xmlns:a16="http://schemas.microsoft.com/office/drawing/2014/main" val="10000"/>
                  </a:ext>
                </a:extLst>
              </a:tr>
              <a:tr h="1486500">
                <a:tc>
                  <a:txBody>
                    <a:bodyPr/>
                    <a:lstStyle/>
                    <a:p>
                      <a:pPr marL="0" lvl="0" indent="0" algn="l" rtl="0">
                        <a:spcBef>
                          <a:spcPts val="0"/>
                        </a:spcBef>
                        <a:spcAft>
                          <a:spcPts val="0"/>
                        </a:spcAft>
                        <a:buNone/>
                      </a:pPr>
                      <a:r>
                        <a:rPr lang="en" sz="1650">
                          <a:solidFill>
                            <a:srgbClr val="374151"/>
                          </a:solidFill>
                          <a:latin typeface="Roboto"/>
                          <a:ea typeface="Roboto"/>
                          <a:cs typeface="Roboto"/>
                          <a:sym typeface="Roboto"/>
                        </a:rPr>
                        <a:t>Li et al</a:t>
                      </a:r>
                      <a:endParaRPr sz="1650"/>
                    </a:p>
                  </a:txBody>
                  <a:tcPr marL="91425" marR="91425" marT="91425" marB="91425"/>
                </a:tc>
                <a:tc>
                  <a:txBody>
                    <a:bodyPr/>
                    <a:lstStyle/>
                    <a:p>
                      <a:pPr marL="0" lvl="0" indent="0" algn="l" rtl="0">
                        <a:spcBef>
                          <a:spcPts val="0"/>
                        </a:spcBef>
                        <a:spcAft>
                          <a:spcPts val="0"/>
                        </a:spcAft>
                        <a:buNone/>
                      </a:pPr>
                      <a:r>
                        <a:rPr lang="en" sz="1000">
                          <a:solidFill>
                            <a:srgbClr val="374151"/>
                          </a:solidFill>
                          <a:latin typeface="Playfair Display"/>
                          <a:ea typeface="Playfair Display"/>
                          <a:cs typeface="Playfair Display"/>
                          <a:sym typeface="Playfair Display"/>
                        </a:rPr>
                        <a:t>Learning Deep Models for Face Anti-spoofing: Binary or Auxiliary Supervision</a:t>
                      </a:r>
                      <a:endParaRPr sz="1000">
                        <a:latin typeface="Playfair Display"/>
                        <a:ea typeface="Playfair Display"/>
                        <a:cs typeface="Playfair Display"/>
                        <a:sym typeface="Playfair Display"/>
                      </a:endParaRPr>
                    </a:p>
                  </a:txBody>
                  <a:tcPr marL="91425" marR="91425" marT="91425" marB="91425"/>
                </a:tc>
                <a:tc>
                  <a:txBody>
                    <a:bodyPr/>
                    <a:lstStyle/>
                    <a:p>
                      <a:pPr marL="0" lvl="0" indent="0" algn="l" rtl="0">
                        <a:spcBef>
                          <a:spcPts val="0"/>
                        </a:spcBef>
                        <a:spcAft>
                          <a:spcPts val="0"/>
                        </a:spcAft>
                        <a:buNone/>
                      </a:pPr>
                      <a:r>
                        <a:rPr lang="en" sz="1000" dirty="0">
                          <a:solidFill>
                            <a:srgbClr val="374151"/>
                          </a:solidFill>
                          <a:latin typeface="Roboto"/>
                          <a:ea typeface="Roboto"/>
                          <a:cs typeface="Roboto"/>
                          <a:sym typeface="Roboto"/>
                        </a:rPr>
                        <a:t>The paper proposes a method that combines binary supervision and auxiliary supervision to improve the performance of face anti-spoofing. The approach outperforms existing methods on several benchmark datasets.</a:t>
                      </a:r>
                      <a:endParaRPr sz="1000" dirty="0"/>
                    </a:p>
                  </a:txBody>
                  <a:tcPr marL="91425" marR="91425" marT="91425" marB="91425"/>
                </a:tc>
                <a:tc>
                  <a:txBody>
                    <a:bodyPr/>
                    <a:lstStyle/>
                    <a:p>
                      <a:pPr marL="0" lvl="0" indent="0" algn="l" rtl="0">
                        <a:spcBef>
                          <a:spcPts val="0"/>
                        </a:spcBef>
                        <a:spcAft>
                          <a:spcPts val="0"/>
                        </a:spcAft>
                        <a:buNone/>
                      </a:pPr>
                      <a:r>
                        <a:rPr lang="en"/>
                        <a:t>2022</a:t>
                      </a:r>
                      <a:endParaRPr/>
                    </a:p>
                  </a:txBody>
                  <a:tcPr marL="91425" marR="91425" marT="91425" marB="91425"/>
                </a:tc>
                <a:extLst>
                  <a:ext uri="{0D108BD9-81ED-4DB2-BD59-A6C34878D82A}">
                    <a16:rowId xmlns:a16="http://schemas.microsoft.com/office/drawing/2014/main" val="10001"/>
                  </a:ext>
                </a:extLst>
              </a:tr>
              <a:tr h="1160600">
                <a:tc>
                  <a:txBody>
                    <a:bodyPr/>
                    <a:lstStyle/>
                    <a:p>
                      <a:pPr marL="0" lvl="0" indent="0" algn="l" rtl="0">
                        <a:spcBef>
                          <a:spcPts val="0"/>
                        </a:spcBef>
                        <a:spcAft>
                          <a:spcPts val="0"/>
                        </a:spcAft>
                        <a:buNone/>
                      </a:pPr>
                      <a:r>
                        <a:rPr lang="en" sz="1350">
                          <a:solidFill>
                            <a:srgbClr val="374151"/>
                          </a:solidFill>
                          <a:latin typeface="Roboto"/>
                          <a:ea typeface="Roboto"/>
                          <a:cs typeface="Roboto"/>
                          <a:sym typeface="Roboto"/>
                        </a:rPr>
                        <a:t>Zhang et al</a:t>
                      </a:r>
                      <a:endParaRPr sz="1700"/>
                    </a:p>
                  </a:txBody>
                  <a:tcPr marL="91425" marR="91425" marT="91425" marB="91425"/>
                </a:tc>
                <a:tc>
                  <a:txBody>
                    <a:bodyPr/>
                    <a:lstStyle/>
                    <a:p>
                      <a:pPr marL="0" lvl="0" indent="0" algn="l" rtl="0">
                        <a:spcBef>
                          <a:spcPts val="0"/>
                        </a:spcBef>
                        <a:spcAft>
                          <a:spcPts val="0"/>
                        </a:spcAft>
                        <a:buNone/>
                      </a:pPr>
                      <a:r>
                        <a:rPr lang="en" sz="1000" dirty="0">
                          <a:solidFill>
                            <a:srgbClr val="374151"/>
                          </a:solidFill>
                          <a:latin typeface="Roboto"/>
                          <a:ea typeface="Roboto"/>
                          <a:cs typeface="Roboto"/>
                          <a:sym typeface="Roboto"/>
                        </a:rPr>
                        <a:t>A Two-Stream Convolutional Neural Network for Face Anti-Spoofing</a:t>
                      </a:r>
                      <a:endParaRPr sz="1000" dirty="0"/>
                    </a:p>
                  </a:txBody>
                  <a:tcPr marL="91425" marR="91425" marT="91425" marB="91425"/>
                </a:tc>
                <a:tc>
                  <a:txBody>
                    <a:bodyPr/>
                    <a:lstStyle/>
                    <a:p>
                      <a:pPr marL="0" lvl="0" indent="0" algn="l" rtl="0">
                        <a:spcBef>
                          <a:spcPts val="0"/>
                        </a:spcBef>
                        <a:spcAft>
                          <a:spcPts val="0"/>
                        </a:spcAft>
                        <a:buNone/>
                      </a:pPr>
                      <a:r>
                        <a:rPr lang="en" sz="1000">
                          <a:solidFill>
                            <a:srgbClr val="374151"/>
                          </a:solidFill>
                          <a:latin typeface="Roboto"/>
                          <a:ea typeface="Roboto"/>
                          <a:cs typeface="Roboto"/>
                          <a:sym typeface="Roboto"/>
                        </a:rPr>
                        <a:t>The paper proposes a two-stream CNN architecture that combines texture and depth information to detect fake faces. The method achieves state-of-the-art performance on several benchmark datasets.</a:t>
                      </a:r>
                      <a:endParaRPr sz="1000"/>
                    </a:p>
                  </a:txBody>
                  <a:tcPr marL="91425" marR="91425" marT="91425" marB="91425"/>
                </a:tc>
                <a:tc>
                  <a:txBody>
                    <a:bodyPr/>
                    <a:lstStyle/>
                    <a:p>
                      <a:pPr marL="0" lvl="0" indent="0" algn="l" rtl="0">
                        <a:spcBef>
                          <a:spcPts val="0"/>
                        </a:spcBef>
                        <a:spcAft>
                          <a:spcPts val="0"/>
                        </a:spcAft>
                        <a:buNone/>
                      </a:pPr>
                      <a:r>
                        <a:rPr lang="en"/>
                        <a:t>2022</a:t>
                      </a:r>
                      <a:endParaRPr/>
                    </a:p>
                  </a:txBody>
                  <a:tcPr marL="91425" marR="91425" marT="91425" marB="91425"/>
                </a:tc>
                <a:extLst>
                  <a:ext uri="{0D108BD9-81ED-4DB2-BD59-A6C34878D82A}">
                    <a16:rowId xmlns:a16="http://schemas.microsoft.com/office/drawing/2014/main" val="10002"/>
                  </a:ext>
                </a:extLst>
              </a:tr>
              <a:tr h="1160600">
                <a:tc>
                  <a:txBody>
                    <a:bodyPr/>
                    <a:lstStyle/>
                    <a:p>
                      <a:pPr marL="0" lvl="0" indent="0" algn="l" rtl="0">
                        <a:spcBef>
                          <a:spcPts val="0"/>
                        </a:spcBef>
                        <a:spcAft>
                          <a:spcPts val="0"/>
                        </a:spcAft>
                        <a:buNone/>
                      </a:pPr>
                      <a:r>
                        <a:rPr lang="en" sz="1450">
                          <a:solidFill>
                            <a:srgbClr val="374151"/>
                          </a:solidFill>
                          <a:latin typeface="Roboto"/>
                          <a:ea typeface="Roboto"/>
                          <a:cs typeface="Roboto"/>
                          <a:sym typeface="Roboto"/>
                        </a:rPr>
                        <a:t>Zhou et al</a:t>
                      </a:r>
                      <a:endParaRPr sz="155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solidFill>
                            <a:srgbClr val="374151"/>
                          </a:solidFill>
                          <a:latin typeface="Roboto"/>
                          <a:ea typeface="Roboto"/>
                          <a:cs typeface="Roboto"/>
                          <a:sym typeface="Roboto"/>
                        </a:rPr>
                        <a:t>LivenessNet: A Lightweight Network for Face Anti-Spoofing</a:t>
                      </a:r>
                      <a:endParaRPr sz="1000"/>
                    </a:p>
                  </a:txBody>
                  <a:tcPr marL="91425" marR="91425" marT="91425" marB="91425"/>
                </a:tc>
                <a:tc>
                  <a:txBody>
                    <a:bodyPr/>
                    <a:lstStyle/>
                    <a:p>
                      <a:pPr marL="0" lvl="0" indent="0" algn="l" rtl="0">
                        <a:spcBef>
                          <a:spcPts val="0"/>
                        </a:spcBef>
                        <a:spcAft>
                          <a:spcPts val="0"/>
                        </a:spcAft>
                        <a:buNone/>
                      </a:pPr>
                      <a:r>
                        <a:rPr lang="en" sz="1000">
                          <a:solidFill>
                            <a:srgbClr val="374151"/>
                          </a:solidFill>
                          <a:latin typeface="Roboto"/>
                          <a:ea typeface="Roboto"/>
                          <a:cs typeface="Roboto"/>
                          <a:sym typeface="Roboto"/>
                        </a:rPr>
                        <a:t>The paper proposes a lightweight CNN architecture that is efficient for real-time face anti-spoofing. The method achieves competitive results with state-of-the-art methods while requiring fewer computations.</a:t>
                      </a:r>
                      <a:endParaRPr sz="1000"/>
                    </a:p>
                  </a:txBody>
                  <a:tcPr marL="91425" marR="91425" marT="91425" marB="91425"/>
                </a:tc>
                <a:tc>
                  <a:txBody>
                    <a:bodyPr/>
                    <a:lstStyle/>
                    <a:p>
                      <a:pPr marL="0" lvl="0" indent="0" algn="l" rtl="0">
                        <a:spcBef>
                          <a:spcPts val="0"/>
                        </a:spcBef>
                        <a:spcAft>
                          <a:spcPts val="0"/>
                        </a:spcAft>
                        <a:buNone/>
                      </a:pPr>
                      <a:r>
                        <a:rPr lang="en" dirty="0"/>
                        <a:t>2022</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Font typeface="Wingdings" panose="05000000000000000000" pitchFamily="2" charset="2"/>
              <a:buChar char="Ø"/>
            </a:pPr>
            <a:r>
              <a:rPr lang="en" sz="2100" dirty="0" smtClean="0">
                <a:solidFill>
                  <a:srgbClr val="000000"/>
                </a:solidFill>
                <a:latin typeface="Playfair Display" panose="020B0604020202020204" charset="0"/>
                <a:ea typeface="Calibri"/>
                <a:cs typeface="Calibri"/>
                <a:sym typeface="Calibri"/>
              </a:rPr>
              <a:t>In </a:t>
            </a:r>
            <a:r>
              <a:rPr lang="en" sz="2100" dirty="0">
                <a:solidFill>
                  <a:srgbClr val="000000"/>
                </a:solidFill>
                <a:latin typeface="Playfair Display" panose="020B0604020202020204" charset="0"/>
                <a:ea typeface="Calibri"/>
                <a:cs typeface="Calibri"/>
                <a:sym typeface="Calibri"/>
              </a:rPr>
              <a:t>existing system RFID card is used as ATM card, IR sensor in order to sense the presence of the card holders and to turn on Fan and Light, if ATM is tampered then SMS is sent to two main stations via GSM.</a:t>
            </a:r>
            <a:endParaRPr sz="2100" dirty="0">
              <a:solidFill>
                <a:srgbClr val="000000"/>
              </a:solidFill>
              <a:latin typeface="Playfair Display" panose="020B0604020202020204" charset="0"/>
              <a:ea typeface="Calibri"/>
              <a:cs typeface="Calibri"/>
              <a:sym typeface="Calibri"/>
            </a:endParaRPr>
          </a:p>
          <a:p>
            <a:pPr marL="342900" indent="-342900">
              <a:lnSpc>
                <a:spcPct val="90000"/>
              </a:lnSpc>
              <a:spcBef>
                <a:spcPts val="1000"/>
              </a:spcBef>
              <a:buFont typeface="Wingdings" panose="05000000000000000000" pitchFamily="2" charset="2"/>
              <a:buChar char="Ø"/>
            </a:pPr>
            <a:r>
              <a:rPr lang="en" sz="2100" dirty="0" smtClean="0">
                <a:solidFill>
                  <a:srgbClr val="000000"/>
                </a:solidFill>
                <a:latin typeface="Playfair Display" panose="020B0604020202020204" charset="0"/>
                <a:ea typeface="Calibri"/>
                <a:cs typeface="Calibri"/>
                <a:sym typeface="Calibri"/>
              </a:rPr>
              <a:t>Based </a:t>
            </a:r>
            <a:r>
              <a:rPr lang="en" sz="2100" dirty="0">
                <a:solidFill>
                  <a:srgbClr val="000000"/>
                </a:solidFill>
                <a:latin typeface="Playfair Display" panose="020B0604020202020204" charset="0"/>
                <a:ea typeface="Calibri"/>
                <a:cs typeface="Calibri"/>
                <a:sym typeface="Calibri"/>
              </a:rPr>
              <a:t>on WI fall detection get security, that network access is not that much secured.</a:t>
            </a:r>
            <a:endParaRPr sz="2100" dirty="0">
              <a:solidFill>
                <a:srgbClr val="000000"/>
              </a:solidFill>
              <a:latin typeface="Playfair Display" panose="020B0604020202020204" charset="0"/>
              <a:ea typeface="Calibri"/>
              <a:cs typeface="Calibri"/>
              <a:sym typeface="Calibri"/>
            </a:endParaRPr>
          </a:p>
          <a:p>
            <a:pPr marL="342900" indent="-342900">
              <a:lnSpc>
                <a:spcPct val="90000"/>
              </a:lnSpc>
              <a:spcBef>
                <a:spcPts val="1000"/>
              </a:spcBef>
              <a:buFont typeface="Wingdings" panose="05000000000000000000" pitchFamily="2" charset="2"/>
              <a:buChar char="Ø"/>
            </a:pPr>
            <a:r>
              <a:rPr lang="en" sz="2100" dirty="0" smtClean="0">
                <a:solidFill>
                  <a:srgbClr val="000000"/>
                </a:solidFill>
                <a:latin typeface="Playfair Display" panose="020B0604020202020204" charset="0"/>
                <a:ea typeface="Calibri"/>
                <a:cs typeface="Calibri"/>
                <a:sym typeface="Calibri"/>
              </a:rPr>
              <a:t>The </a:t>
            </a:r>
            <a:r>
              <a:rPr lang="en" sz="2100" dirty="0">
                <a:solidFill>
                  <a:srgbClr val="000000"/>
                </a:solidFill>
                <a:latin typeface="Playfair Display" panose="020B0604020202020204" charset="0"/>
                <a:ea typeface="Calibri"/>
                <a:cs typeface="Calibri"/>
                <a:sym typeface="Calibri"/>
              </a:rPr>
              <a:t>biometrics like fingerprint and eyeball authentication are prone for easy spoofing.</a:t>
            </a:r>
            <a:endParaRPr sz="2100" dirty="0">
              <a:solidFill>
                <a:srgbClr val="000000"/>
              </a:solidFill>
              <a:latin typeface="Playfair Display" panose="020B0604020202020204" charset="0"/>
              <a:ea typeface="Arial"/>
              <a:cs typeface="Arial"/>
              <a:sym typeface="Arial"/>
            </a:endParaRPr>
          </a:p>
          <a:p>
            <a:pPr marL="171450" indent="-171450">
              <a:buFont typeface="Wingdings" panose="05000000000000000000" pitchFamily="2" charset="2"/>
              <a:buChar char="Ø"/>
            </a:pPr>
            <a:endParaRPr sz="800" dirty="0">
              <a:solidFill>
                <a:srgbClr val="000000"/>
              </a:solidFill>
              <a:latin typeface="Playfair Display" panose="020B0604020202020204" charset="0"/>
              <a:ea typeface="Arial"/>
              <a:cs typeface="Arial"/>
              <a:sym typeface="Arial"/>
            </a:endParaRPr>
          </a:p>
        </p:txBody>
      </p:sp>
      <p:sp>
        <p:nvSpPr>
          <p:cNvPr id="594" name="Google Shape;594;p3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EXISTING SYSTEM</a:t>
            </a:r>
            <a:endParaRPr sz="4400" b="0">
              <a:solidFill>
                <a:srgbClr val="000000"/>
              </a:solidFill>
              <a:latin typeface="Arial"/>
              <a:ea typeface="Arial"/>
              <a:cs typeface="Arial"/>
              <a:sym typeface="Arial"/>
            </a:endParaRPr>
          </a:p>
        </p:txBody>
      </p:sp>
      <p:sp>
        <p:nvSpPr>
          <p:cNvPr id="595" name="Google Shape;595;p32"/>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2"/>
          <p:cNvGrpSpPr/>
          <p:nvPr/>
        </p:nvGrpSpPr>
        <p:grpSpPr>
          <a:xfrm flipH="1">
            <a:off x="7945930" y="2290550"/>
            <a:ext cx="510050" cy="919425"/>
            <a:chOff x="257500" y="825775"/>
            <a:chExt cx="510050" cy="919425"/>
          </a:xfrm>
        </p:grpSpPr>
        <p:sp>
          <p:nvSpPr>
            <p:cNvPr id="597" name="Google Shape;597;p3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2"/>
          <p:cNvGrpSpPr/>
          <p:nvPr/>
        </p:nvGrpSpPr>
        <p:grpSpPr>
          <a:xfrm rot="-5400000">
            <a:off x="7840313" y="-192600"/>
            <a:ext cx="289975" cy="919425"/>
            <a:chOff x="205050" y="142150"/>
            <a:chExt cx="289975" cy="919425"/>
          </a:xfrm>
        </p:grpSpPr>
        <p:sp>
          <p:nvSpPr>
            <p:cNvPr id="616" name="Google Shape;616;p3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2"/>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3"/>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457200" lvl="0" indent="-406400" algn="l" rtl="0">
              <a:lnSpc>
                <a:spcPct val="90000"/>
              </a:lnSpc>
              <a:spcBef>
                <a:spcPts val="1000"/>
              </a:spcBef>
              <a:spcAft>
                <a:spcPts val="0"/>
              </a:spcAft>
              <a:buClr>
                <a:srgbClr val="000000"/>
              </a:buClr>
              <a:buSzPts val="2800"/>
              <a:buFont typeface="Playfair Display"/>
              <a:buChar char="➢"/>
            </a:pPr>
            <a:r>
              <a:rPr lang="en" sz="2800">
                <a:solidFill>
                  <a:srgbClr val="000000"/>
                </a:solidFill>
                <a:latin typeface="Playfair Display"/>
                <a:ea typeface="Playfair Display"/>
                <a:cs typeface="Playfair Display"/>
                <a:sym typeface="Playfair Display"/>
              </a:rPr>
              <a:t>Card less transaction is not possible.</a:t>
            </a:r>
            <a:endParaRPr sz="2800">
              <a:solidFill>
                <a:srgbClr val="000000"/>
              </a:solidFill>
              <a:latin typeface="Playfair Display"/>
              <a:ea typeface="Playfair Display"/>
              <a:cs typeface="Playfair Display"/>
              <a:sym typeface="Playfair Display"/>
            </a:endParaRPr>
          </a:p>
          <a:p>
            <a:pPr marL="457200" lvl="0" indent="-406400" algn="l" rtl="0">
              <a:lnSpc>
                <a:spcPct val="90000"/>
              </a:lnSpc>
              <a:spcBef>
                <a:spcPts val="0"/>
              </a:spcBef>
              <a:spcAft>
                <a:spcPts val="0"/>
              </a:spcAft>
              <a:buClr>
                <a:srgbClr val="000000"/>
              </a:buClr>
              <a:buSzPts val="2800"/>
              <a:buFont typeface="Playfair Display"/>
              <a:buChar char="➢"/>
            </a:pPr>
            <a:r>
              <a:rPr lang="en" sz="2800">
                <a:solidFill>
                  <a:srgbClr val="000000"/>
                </a:solidFill>
                <a:latin typeface="Playfair Display"/>
                <a:ea typeface="Playfair Display"/>
                <a:cs typeface="Playfair Display"/>
                <a:sym typeface="Playfair Display"/>
              </a:rPr>
              <a:t>RFID based ATM access are prone to security issues.</a:t>
            </a:r>
            <a:endParaRPr sz="2800">
              <a:solidFill>
                <a:srgbClr val="000000"/>
              </a:solidFill>
              <a:latin typeface="Playfair Display"/>
              <a:ea typeface="Playfair Display"/>
              <a:cs typeface="Playfair Display"/>
              <a:sym typeface="Playfair Display"/>
            </a:endParaRPr>
          </a:p>
          <a:p>
            <a:pPr marL="457200" lvl="0" indent="0" algn="l" rtl="0">
              <a:spcBef>
                <a:spcPts val="0"/>
              </a:spcBef>
              <a:spcAft>
                <a:spcPts val="0"/>
              </a:spcAft>
              <a:buNone/>
            </a:pPr>
            <a:endParaRPr sz="800">
              <a:solidFill>
                <a:srgbClr val="000000"/>
              </a:solidFill>
              <a:latin typeface="Playfair Display"/>
              <a:ea typeface="Playfair Display"/>
              <a:cs typeface="Playfair Display"/>
              <a:sym typeface="Playfair Display"/>
            </a:endParaRPr>
          </a:p>
        </p:txBody>
      </p:sp>
      <p:sp>
        <p:nvSpPr>
          <p:cNvPr id="634" name="Google Shape;634;p3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DRAWBACK</a:t>
            </a:r>
            <a:endParaRPr sz="4400" b="0">
              <a:solidFill>
                <a:srgbClr val="000000"/>
              </a:solidFill>
              <a:latin typeface="Arial"/>
              <a:ea typeface="Arial"/>
              <a:cs typeface="Arial"/>
              <a:sym typeface="Arial"/>
            </a:endParaRPr>
          </a:p>
        </p:txBody>
      </p:sp>
      <p:sp>
        <p:nvSpPr>
          <p:cNvPr id="635" name="Google Shape;635;p33"/>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33"/>
          <p:cNvGrpSpPr/>
          <p:nvPr/>
        </p:nvGrpSpPr>
        <p:grpSpPr>
          <a:xfrm flipH="1">
            <a:off x="7945930" y="2290550"/>
            <a:ext cx="510050" cy="919425"/>
            <a:chOff x="257500" y="825775"/>
            <a:chExt cx="510050" cy="919425"/>
          </a:xfrm>
        </p:grpSpPr>
        <p:sp>
          <p:nvSpPr>
            <p:cNvPr id="637" name="Google Shape;637;p3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3"/>
          <p:cNvGrpSpPr/>
          <p:nvPr/>
        </p:nvGrpSpPr>
        <p:grpSpPr>
          <a:xfrm rot="-5400000">
            <a:off x="7840313" y="-192600"/>
            <a:ext cx="289975" cy="919425"/>
            <a:chOff x="205050" y="142150"/>
            <a:chExt cx="289975" cy="919425"/>
          </a:xfrm>
        </p:grpSpPr>
        <p:sp>
          <p:nvSpPr>
            <p:cNvPr id="656" name="Google Shape;656;p3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33"/>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4"/>
          <p:cNvSpPr txBox="1">
            <a:spLocks noGrp="1"/>
          </p:cNvSpPr>
          <p:nvPr>
            <p:ph type="body" idx="1"/>
          </p:nvPr>
        </p:nvSpPr>
        <p:spPr>
          <a:xfrm>
            <a:off x="1125750" y="802900"/>
            <a:ext cx="6892500" cy="1548300"/>
          </a:xfrm>
          <a:prstGeom prst="rect">
            <a:avLst/>
          </a:prstGeom>
        </p:spPr>
        <p:txBody>
          <a:bodyPr spcFirstLastPara="1" wrap="square" lIns="91425" tIns="91425" rIns="91425" bIns="91425" anchor="t" anchorCtr="0">
            <a:noAutofit/>
          </a:bodyPr>
          <a:lstStyle/>
          <a:p>
            <a:pPr marL="457200" lvl="0" indent="0" algn="l" rtl="0">
              <a:lnSpc>
                <a:spcPct val="90000"/>
              </a:lnSpc>
              <a:spcBef>
                <a:spcPts val="1000"/>
              </a:spcBef>
              <a:spcAft>
                <a:spcPts val="0"/>
              </a:spcAft>
              <a:buNone/>
            </a:pPr>
            <a:r>
              <a:rPr lang="en" sz="2800" dirty="0">
                <a:solidFill>
                  <a:srgbClr val="000000"/>
                </a:solidFill>
                <a:latin typeface="Playfair Display"/>
                <a:ea typeface="Playfair Display"/>
                <a:cs typeface="Playfair Display"/>
                <a:sym typeface="Playfair Display"/>
              </a:rPr>
              <a:t>Card Skimming :</a:t>
            </a:r>
            <a:endParaRPr sz="2800" dirty="0">
              <a:solidFill>
                <a:srgbClr val="000000"/>
              </a:solidFill>
              <a:latin typeface="Playfair Display"/>
              <a:ea typeface="Playfair Display"/>
              <a:cs typeface="Playfair Display"/>
              <a:sym typeface="Playfair Display"/>
            </a:endParaRPr>
          </a:p>
          <a:p>
            <a:pPr marL="457200" lvl="0" indent="0" algn="l" rtl="0">
              <a:lnSpc>
                <a:spcPct val="90000"/>
              </a:lnSpc>
              <a:spcBef>
                <a:spcPts val="1000"/>
              </a:spcBef>
              <a:spcAft>
                <a:spcPts val="0"/>
              </a:spcAft>
              <a:buNone/>
            </a:pPr>
            <a:r>
              <a:rPr lang="en" sz="1250" dirty="0">
                <a:solidFill>
                  <a:srgbClr val="212529"/>
                </a:solidFill>
                <a:highlight>
                  <a:srgbClr val="FFFFFF"/>
                </a:highlight>
                <a:latin typeface="Playfair Display" panose="020B0604020202020204" charset="0"/>
                <a:ea typeface="Roboto"/>
                <a:cs typeface="Roboto"/>
                <a:sym typeface="Roboto"/>
              </a:rPr>
              <a:t>The scammers try to steal your card details so they can access your accounts. Once </a:t>
            </a:r>
            <a:endParaRPr lang="en" sz="1250" dirty="0" smtClean="0">
              <a:solidFill>
                <a:srgbClr val="212529"/>
              </a:solidFill>
              <a:highlight>
                <a:srgbClr val="FFFFFF"/>
              </a:highlight>
              <a:latin typeface="Playfair Display" panose="020B0604020202020204" charset="0"/>
              <a:ea typeface="Roboto"/>
              <a:cs typeface="Roboto"/>
              <a:sym typeface="Roboto"/>
            </a:endParaRPr>
          </a:p>
          <a:p>
            <a:pPr marL="457200" lvl="0" indent="0" algn="l" rtl="0">
              <a:lnSpc>
                <a:spcPct val="90000"/>
              </a:lnSpc>
              <a:spcBef>
                <a:spcPts val="1000"/>
              </a:spcBef>
              <a:spcAft>
                <a:spcPts val="0"/>
              </a:spcAft>
              <a:buNone/>
            </a:pPr>
            <a:r>
              <a:rPr lang="en" sz="1250" dirty="0" smtClean="0">
                <a:solidFill>
                  <a:srgbClr val="212529"/>
                </a:solidFill>
                <a:highlight>
                  <a:srgbClr val="FFFFFF"/>
                </a:highlight>
                <a:latin typeface="Playfair Display" panose="020B0604020202020204" charset="0"/>
                <a:ea typeface="Roboto"/>
                <a:cs typeface="Roboto"/>
                <a:sym typeface="Roboto"/>
              </a:rPr>
              <a:t>scammers </a:t>
            </a:r>
            <a:r>
              <a:rPr lang="en" sz="1250" dirty="0">
                <a:solidFill>
                  <a:srgbClr val="212529"/>
                </a:solidFill>
                <a:highlight>
                  <a:srgbClr val="FFFFFF"/>
                </a:highlight>
                <a:latin typeface="Playfair Display" panose="020B0604020202020204" charset="0"/>
                <a:ea typeface="Roboto"/>
                <a:cs typeface="Roboto"/>
                <a:sym typeface="Roboto"/>
              </a:rPr>
              <a:t>have skimmed your card, they can create a fake or clone  card with your </a:t>
            </a:r>
            <a:endParaRPr lang="en" sz="1250" dirty="0" smtClean="0">
              <a:solidFill>
                <a:srgbClr val="212529"/>
              </a:solidFill>
              <a:highlight>
                <a:srgbClr val="FFFFFF"/>
              </a:highlight>
              <a:latin typeface="Playfair Display" panose="020B0604020202020204" charset="0"/>
              <a:ea typeface="Roboto"/>
              <a:cs typeface="Roboto"/>
              <a:sym typeface="Roboto"/>
            </a:endParaRPr>
          </a:p>
          <a:p>
            <a:pPr marL="457200" lvl="0" indent="0" algn="l" rtl="0">
              <a:lnSpc>
                <a:spcPct val="90000"/>
              </a:lnSpc>
              <a:spcBef>
                <a:spcPts val="1000"/>
              </a:spcBef>
              <a:spcAft>
                <a:spcPts val="0"/>
              </a:spcAft>
              <a:buNone/>
            </a:pPr>
            <a:r>
              <a:rPr lang="en" sz="1250" dirty="0" smtClean="0">
                <a:solidFill>
                  <a:srgbClr val="212529"/>
                </a:solidFill>
                <a:highlight>
                  <a:srgbClr val="FFFFFF"/>
                </a:highlight>
                <a:latin typeface="Playfair Display" panose="020B0604020202020204" charset="0"/>
                <a:ea typeface="Roboto"/>
                <a:cs typeface="Roboto"/>
                <a:sym typeface="Roboto"/>
              </a:rPr>
              <a:t>details </a:t>
            </a:r>
            <a:r>
              <a:rPr lang="en" sz="1250" dirty="0">
                <a:solidFill>
                  <a:srgbClr val="212529"/>
                </a:solidFill>
                <a:highlight>
                  <a:srgbClr val="FFFFFF"/>
                </a:highlight>
                <a:latin typeface="Playfair Display" panose="020B0604020202020204" charset="0"/>
                <a:ea typeface="Roboto"/>
                <a:cs typeface="Roboto"/>
                <a:sym typeface="Roboto"/>
              </a:rPr>
              <a:t>on it. The scammer is then able to run up charges on your account.</a:t>
            </a:r>
            <a:endParaRPr sz="3000" dirty="0">
              <a:solidFill>
                <a:srgbClr val="000000"/>
              </a:solidFill>
              <a:latin typeface="Playfair Display" panose="020B0604020202020204" charset="0"/>
              <a:ea typeface="Playfair Display"/>
              <a:cs typeface="Playfair Display"/>
              <a:sym typeface="Playfair Display"/>
            </a:endParaRPr>
          </a:p>
          <a:p>
            <a:pPr marL="457200" lvl="0" indent="0" algn="l" rtl="0">
              <a:spcBef>
                <a:spcPts val="0"/>
              </a:spcBef>
              <a:spcAft>
                <a:spcPts val="0"/>
              </a:spcAft>
              <a:buNone/>
            </a:pPr>
            <a:endParaRPr sz="800" dirty="0">
              <a:solidFill>
                <a:srgbClr val="000000"/>
              </a:solidFill>
              <a:latin typeface="Playfair Display"/>
              <a:ea typeface="Playfair Display"/>
              <a:cs typeface="Playfair Display"/>
              <a:sym typeface="Playfair Display"/>
            </a:endParaRPr>
          </a:p>
        </p:txBody>
      </p:sp>
      <p:sp>
        <p:nvSpPr>
          <p:cNvPr id="674" name="Google Shape;674;p34"/>
          <p:cNvSpPr txBox="1">
            <a:spLocks noGrp="1"/>
          </p:cNvSpPr>
          <p:nvPr>
            <p:ph type="title"/>
          </p:nvPr>
        </p:nvSpPr>
        <p:spPr>
          <a:xfrm>
            <a:off x="720000" y="230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solidFill>
                  <a:srgbClr val="000000"/>
                </a:solidFill>
                <a:latin typeface="Arial"/>
                <a:ea typeface="Arial"/>
                <a:cs typeface="Arial"/>
                <a:sym typeface="Arial"/>
              </a:rPr>
              <a:t>PROBLEM IDENTIFICATION</a:t>
            </a:r>
            <a:endParaRPr sz="4400" b="0">
              <a:solidFill>
                <a:srgbClr val="000000"/>
              </a:solidFill>
              <a:latin typeface="Arial"/>
              <a:ea typeface="Arial"/>
              <a:cs typeface="Arial"/>
              <a:sym typeface="Arial"/>
            </a:endParaRPr>
          </a:p>
        </p:txBody>
      </p:sp>
      <p:sp>
        <p:nvSpPr>
          <p:cNvPr id="675" name="Google Shape;675;p34"/>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4"/>
          <p:cNvGrpSpPr/>
          <p:nvPr/>
        </p:nvGrpSpPr>
        <p:grpSpPr>
          <a:xfrm flipH="1">
            <a:off x="7945930" y="2290550"/>
            <a:ext cx="510050" cy="919425"/>
            <a:chOff x="257500" y="825775"/>
            <a:chExt cx="510050" cy="919425"/>
          </a:xfrm>
        </p:grpSpPr>
        <p:sp>
          <p:nvSpPr>
            <p:cNvPr id="677" name="Google Shape;677;p3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4"/>
          <p:cNvGrpSpPr/>
          <p:nvPr/>
        </p:nvGrpSpPr>
        <p:grpSpPr>
          <a:xfrm rot="-5400000">
            <a:off x="7840313" y="-192600"/>
            <a:ext cx="289975" cy="919425"/>
            <a:chOff x="205050" y="142150"/>
            <a:chExt cx="289975" cy="919425"/>
          </a:xfrm>
        </p:grpSpPr>
        <p:sp>
          <p:nvSpPr>
            <p:cNvPr id="696" name="Google Shape;696;p3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4"/>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9" name="Google Shape;709;p34"/>
          <p:cNvPicPr preferRelativeResize="0"/>
          <p:nvPr/>
        </p:nvPicPr>
        <p:blipFill>
          <a:blip r:embed="rId3">
            <a:alphaModFix/>
          </a:blip>
          <a:stretch>
            <a:fillRect/>
          </a:stretch>
        </p:blipFill>
        <p:spPr>
          <a:xfrm>
            <a:off x="2436638" y="2369325"/>
            <a:ext cx="3764025" cy="23169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5"/>
          <p:cNvSpPr txBox="1">
            <a:spLocks noGrp="1"/>
          </p:cNvSpPr>
          <p:nvPr>
            <p:ph type="body" idx="1"/>
          </p:nvPr>
        </p:nvSpPr>
        <p:spPr>
          <a:xfrm>
            <a:off x="720000" y="1284050"/>
            <a:ext cx="6892500" cy="2937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b="1">
                <a:solidFill>
                  <a:srgbClr val="000000"/>
                </a:solidFill>
                <a:latin typeface="Playfair Display"/>
                <a:ea typeface="Playfair Display"/>
                <a:cs typeface="Playfair Display"/>
                <a:sym typeface="Playfair Display"/>
              </a:rPr>
              <a:t>1.</a:t>
            </a:r>
            <a:r>
              <a:rPr lang="en" b="1">
                <a:solidFill>
                  <a:srgbClr val="374151"/>
                </a:solidFill>
                <a:latin typeface="Playfair Display"/>
                <a:ea typeface="Playfair Display"/>
                <a:cs typeface="Playfair Display"/>
                <a:sym typeface="Playfair Display"/>
              </a:rPr>
              <a:t>Facial recognition: </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Facial recognition can be used to identify the customer, allowing them to access their account without the need for a physical ATM card. This could improve security by reducing the chances of fraud and theft.</a:t>
            </a:r>
            <a:endParaRPr>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endParaRPr>
              <a:solidFill>
                <a:srgbClr val="000000"/>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b="1">
                <a:solidFill>
                  <a:srgbClr val="000000"/>
                </a:solidFill>
                <a:latin typeface="Playfair Display"/>
                <a:ea typeface="Playfair Display"/>
                <a:cs typeface="Playfair Display"/>
                <a:sym typeface="Playfair Display"/>
              </a:rPr>
              <a:t>2.</a:t>
            </a:r>
            <a:r>
              <a:rPr lang="en" b="1">
                <a:solidFill>
                  <a:srgbClr val="374151"/>
                </a:solidFill>
                <a:latin typeface="Playfair Display"/>
                <a:ea typeface="Playfair Display"/>
                <a:cs typeface="Playfair Display"/>
                <a:sym typeface="Playfair Display"/>
              </a:rPr>
              <a:t>Gesture recognition:</a:t>
            </a:r>
            <a:endParaRPr b="1">
              <a:solidFill>
                <a:srgbClr val="374151"/>
              </a:solidFill>
              <a:latin typeface="Playfair Display"/>
              <a:ea typeface="Playfair Display"/>
              <a:cs typeface="Playfair Display"/>
              <a:sym typeface="Playfair Display"/>
            </a:endParaRPr>
          </a:p>
          <a:p>
            <a:pPr marL="0" lvl="0" indent="0" algn="l" rtl="0">
              <a:lnSpc>
                <a:spcPct val="90000"/>
              </a:lnSpc>
              <a:spcBef>
                <a:spcPts val="1000"/>
              </a:spcBef>
              <a:spcAft>
                <a:spcPts val="0"/>
              </a:spcAft>
              <a:buNone/>
            </a:pPr>
            <a:r>
              <a:rPr lang="en">
                <a:solidFill>
                  <a:srgbClr val="374151"/>
                </a:solidFill>
                <a:latin typeface="Playfair Display"/>
                <a:ea typeface="Playfair Display"/>
                <a:cs typeface="Playfair Display"/>
                <a:sym typeface="Playfair Display"/>
              </a:rPr>
              <a:t> Gesture recognition can allow customers to interact with the ATM machine using hand gestures, eliminating the need for physical buttons. This could improve hygiene and reduce the spread of germs, especially during a pandemic.</a:t>
            </a:r>
            <a:endParaRPr>
              <a:solidFill>
                <a:srgbClr val="000000"/>
              </a:solidFill>
              <a:latin typeface="Playfair Display"/>
              <a:ea typeface="Playfair Display"/>
              <a:cs typeface="Playfair Display"/>
              <a:sym typeface="Playfair Display"/>
            </a:endParaRPr>
          </a:p>
        </p:txBody>
      </p:sp>
      <p:sp>
        <p:nvSpPr>
          <p:cNvPr id="715" name="Google Shape;715;p35"/>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0">
                <a:solidFill>
                  <a:srgbClr val="343541"/>
                </a:solidFill>
                <a:latin typeface="Arial"/>
                <a:ea typeface="Arial"/>
                <a:cs typeface="Arial"/>
                <a:sym typeface="Arial"/>
              </a:rPr>
              <a:t>PROPOSED </a:t>
            </a:r>
            <a:r>
              <a:rPr lang="en" sz="4000" b="0">
                <a:solidFill>
                  <a:srgbClr val="000000"/>
                </a:solidFill>
                <a:latin typeface="Arial"/>
                <a:ea typeface="Arial"/>
                <a:cs typeface="Arial"/>
                <a:sym typeface="Arial"/>
              </a:rPr>
              <a:t>SYSTEM</a:t>
            </a:r>
            <a:endParaRPr sz="4400" b="0">
              <a:solidFill>
                <a:srgbClr val="000000"/>
              </a:solidFill>
              <a:latin typeface="Arial"/>
              <a:ea typeface="Arial"/>
              <a:cs typeface="Arial"/>
              <a:sym typeface="Arial"/>
            </a:endParaRPr>
          </a:p>
        </p:txBody>
      </p:sp>
      <p:sp>
        <p:nvSpPr>
          <p:cNvPr id="716" name="Google Shape;716;p35"/>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5"/>
          <p:cNvGrpSpPr/>
          <p:nvPr/>
        </p:nvGrpSpPr>
        <p:grpSpPr>
          <a:xfrm flipH="1">
            <a:off x="7945930" y="2290550"/>
            <a:ext cx="510050" cy="919425"/>
            <a:chOff x="257500" y="825775"/>
            <a:chExt cx="510050" cy="919425"/>
          </a:xfrm>
        </p:grpSpPr>
        <p:sp>
          <p:nvSpPr>
            <p:cNvPr id="718" name="Google Shape;718;p3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5"/>
          <p:cNvGrpSpPr/>
          <p:nvPr/>
        </p:nvGrpSpPr>
        <p:grpSpPr>
          <a:xfrm rot="-5400000">
            <a:off x="7840313" y="-192600"/>
            <a:ext cx="289975" cy="919425"/>
            <a:chOff x="205050" y="142150"/>
            <a:chExt cx="289975" cy="919425"/>
          </a:xfrm>
        </p:grpSpPr>
        <p:sp>
          <p:nvSpPr>
            <p:cNvPr id="737" name="Google Shape;737;p3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5"/>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1717</Words>
  <Application>Microsoft Office PowerPoint</Application>
  <PresentationFormat>On-screen Show (16:9)</PresentationFormat>
  <Paragraphs>125</Paragraphs>
  <Slides>21</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Playfair Display</vt:lpstr>
      <vt:lpstr>Poppins</vt:lpstr>
      <vt:lpstr>Roboto</vt:lpstr>
      <vt:lpstr>Times New Roman</vt:lpstr>
      <vt:lpstr>Calibri</vt:lpstr>
      <vt:lpstr>Poppins SemiBold</vt:lpstr>
      <vt:lpstr>Poppins Medium</vt:lpstr>
      <vt:lpstr>Bebas Neue</vt:lpstr>
      <vt:lpstr>Livvic</vt:lpstr>
      <vt:lpstr>Wingdings</vt:lpstr>
      <vt:lpstr>Candy Pastel Style MK Plan by Slidesgo</vt:lpstr>
      <vt:lpstr>THIRD GENERATION  ATM MACHINE COMPUTER VISION TECHNIQUES</vt:lpstr>
      <vt:lpstr>Objective </vt:lpstr>
      <vt:lpstr>ABSTRACT</vt:lpstr>
      <vt:lpstr>SCOPE OF THE PROJECT</vt:lpstr>
      <vt:lpstr>LITERATURE SURVEY</vt:lpstr>
      <vt:lpstr>EXISTING SYSTEM</vt:lpstr>
      <vt:lpstr>DRAWBACK</vt:lpstr>
      <vt:lpstr>PROBLEM IDENTIFICATION</vt:lpstr>
      <vt:lpstr>PROPOSED SYSTEM</vt:lpstr>
      <vt:lpstr>PROPOSED SYSTEM</vt:lpstr>
      <vt:lpstr>PROPOSED SYSTEM</vt:lpstr>
      <vt:lpstr>REQUIREMENTS</vt:lpstr>
      <vt:lpstr>BLOCK DIAGRAM</vt:lpstr>
      <vt:lpstr>PRE-PROCESSING</vt:lpstr>
      <vt:lpstr>MODULE EXPLANATION</vt:lpstr>
      <vt:lpstr>MODULE EXPLANATION</vt:lpstr>
      <vt:lpstr>MODULE EXPLANATION</vt:lpstr>
      <vt:lpstr>HAAR CASCADE CLASSIFIER</vt:lpstr>
      <vt:lpstr>HAAR CASCADE FEATURES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GENERATION  ATM MACHINE COMPUTER VISION TECHNIQUES</dc:title>
  <cp:lastModifiedBy>dell</cp:lastModifiedBy>
  <cp:revision>3</cp:revision>
  <dcterms:modified xsi:type="dcterms:W3CDTF">2023-03-03T06:19:47Z</dcterms:modified>
</cp:coreProperties>
</file>