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61" r:id="rId6"/>
    <p:sldId id="263" r:id="rId7"/>
    <p:sldId id="264" r:id="rId8"/>
    <p:sldId id="265" r:id="rId9"/>
    <p:sldId id="258" r:id="rId10"/>
    <p:sldId id="266" r:id="rId11"/>
    <p:sldId id="267" r:id="rId12"/>
    <p:sldId id="268"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6FE59C-F82A-4F35-BBDB-13EDCC3C7845}">
          <p14:sldIdLst>
            <p14:sldId id="256"/>
            <p14:sldId id="257"/>
            <p14:sldId id="260"/>
            <p14:sldId id="262"/>
            <p14:sldId id="261"/>
            <p14:sldId id="263"/>
            <p14:sldId id="264"/>
            <p14:sldId id="265"/>
            <p14:sldId id="258"/>
            <p14:sldId id="266"/>
            <p14:sldId id="267"/>
            <p14:sldId id="268"/>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7D6BE-EAAC-40A6-81CA-1F12D73678C0}" type="doc">
      <dgm:prSet loTypeId="urn:microsoft.com/office/officeart/2005/8/layout/process2" loCatId="process" qsTypeId="urn:microsoft.com/office/officeart/2005/8/quickstyle/3d5" qsCatId="3D" csTypeId="urn:microsoft.com/office/officeart/2005/8/colors/colorful1" csCatId="colorful" phldr="1"/>
      <dgm:spPr/>
    </dgm:pt>
    <dgm:pt modelId="{6F3C6DE7-AE7C-4A20-ABC7-B75D3F3D63C2}">
      <dgm:prSet phldrT="[Text]"/>
      <dgm:spPr/>
      <dgm:t>
        <a:bodyPr/>
        <a:lstStyle/>
        <a:p>
          <a:r>
            <a:rPr lang="en-US" b="1" u="none" dirty="0">
              <a:solidFill>
                <a:schemeClr val="tx1"/>
              </a:solidFill>
            </a:rPr>
            <a:t>INPUT: </a:t>
          </a:r>
          <a:r>
            <a:rPr lang="en-US" b="0" u="none" dirty="0">
              <a:solidFill>
                <a:schemeClr val="tx1"/>
              </a:solidFill>
            </a:rPr>
            <a:t>A vector space </a:t>
          </a:r>
          <a:r>
            <a:rPr lang="en-IN" b="0" u="none" dirty="0" err="1">
              <a:solidFill>
                <a:schemeClr val="tx1"/>
              </a:solidFill>
            </a:rPr>
            <a:t>V</a:t>
          </a:r>
          <a:r>
            <a:rPr lang="en-IN" b="0" u="none" baseline="-25000" dirty="0" err="1">
              <a:solidFill>
                <a:schemeClr val="tx1"/>
              </a:solidFill>
            </a:rPr>
            <a:t>n</a:t>
          </a:r>
          <a:endParaRPr lang="en-IN" b="0" u="none" baseline="-25000" dirty="0">
            <a:solidFill>
              <a:schemeClr val="tx1"/>
            </a:solidFill>
          </a:endParaRPr>
        </a:p>
        <a:p>
          <a:r>
            <a:rPr lang="en-IN" b="0" u="none" dirty="0">
              <a:solidFill>
                <a:schemeClr val="tx1"/>
              </a:solidFill>
            </a:rPr>
            <a:t>Represented by </a:t>
          </a:r>
        </a:p>
        <a:p>
          <a:r>
            <a:rPr lang="en-IN" b="0" u="none" dirty="0">
              <a:solidFill>
                <a:schemeClr val="tx1"/>
              </a:solidFill>
            </a:rPr>
            <a:t>“box basis”</a:t>
          </a:r>
        </a:p>
      </dgm:t>
    </dgm:pt>
    <dgm:pt modelId="{5EEAFE49-4507-4AEF-AA39-A141F6472F85}" type="parTrans" cxnId="{09FA6F06-96D2-41D2-A1AC-00E2F76C8034}">
      <dgm:prSet/>
      <dgm:spPr/>
      <dgm:t>
        <a:bodyPr/>
        <a:lstStyle/>
        <a:p>
          <a:endParaRPr lang="en-IN"/>
        </a:p>
      </dgm:t>
    </dgm:pt>
    <dgm:pt modelId="{5047BEB0-D975-4C67-94C6-DE67C17B4633}" type="sibTrans" cxnId="{09FA6F06-96D2-41D2-A1AC-00E2F76C8034}">
      <dgm:prSet/>
      <dgm:spPr/>
      <dgm:t>
        <a:bodyPr/>
        <a:lstStyle/>
        <a:p>
          <a:endParaRPr lang="en-IN"/>
        </a:p>
      </dgm:t>
    </dgm:pt>
    <dgm:pt modelId="{8FF1202D-AF19-41F8-B247-FBF6CD39C7FE}">
      <dgm:prSet phldrT="[Text]"/>
      <dgm:spPr/>
      <dgm:t>
        <a:bodyPr/>
        <a:lstStyle/>
        <a:p>
          <a:r>
            <a:rPr lang="en-US" b="0" u="none" dirty="0">
              <a:solidFill>
                <a:schemeClr val="tx1"/>
              </a:solidFill>
            </a:rPr>
            <a:t>Change of basis</a:t>
          </a:r>
          <a:endParaRPr lang="en-IN" b="0" u="none" dirty="0">
            <a:solidFill>
              <a:schemeClr val="tx1"/>
            </a:solidFill>
          </a:endParaRPr>
        </a:p>
      </dgm:t>
    </dgm:pt>
    <dgm:pt modelId="{83EBB1A9-57EA-4A88-BA8F-0BF63878E56D}" type="parTrans" cxnId="{D7C65D66-2FA8-4D51-9EB6-AAC8637087FA}">
      <dgm:prSet/>
      <dgm:spPr/>
      <dgm:t>
        <a:bodyPr/>
        <a:lstStyle/>
        <a:p>
          <a:endParaRPr lang="en-IN"/>
        </a:p>
      </dgm:t>
    </dgm:pt>
    <dgm:pt modelId="{D0252431-C875-40C2-A7D1-F359913D9DF4}" type="sibTrans" cxnId="{D7C65D66-2FA8-4D51-9EB6-AAC8637087FA}">
      <dgm:prSet/>
      <dgm:spPr/>
      <dgm:t>
        <a:bodyPr/>
        <a:lstStyle/>
        <a:p>
          <a:endParaRPr lang="en-IN"/>
        </a:p>
      </dgm:t>
    </dgm:pt>
    <dgm:pt modelId="{75671B89-A776-4E33-B32C-DFD837AA611B}">
      <dgm:prSet phldrT="[Text]"/>
      <dgm:spPr/>
      <dgm:t>
        <a:bodyPr/>
        <a:lstStyle/>
        <a:p>
          <a:r>
            <a:rPr lang="en-US" b="1" u="none" dirty="0">
              <a:solidFill>
                <a:schemeClr val="tx1"/>
              </a:solidFill>
            </a:rPr>
            <a:t>OUTPUT: </a:t>
          </a:r>
          <a:r>
            <a:rPr lang="en-US" b="0" u="none" dirty="0">
              <a:solidFill>
                <a:schemeClr val="tx1"/>
              </a:solidFill>
            </a:rPr>
            <a:t>A new basis known as </a:t>
          </a:r>
        </a:p>
        <a:p>
          <a:r>
            <a:rPr lang="en-US" b="1" u="none" dirty="0">
              <a:solidFill>
                <a:schemeClr val="tx1"/>
              </a:solidFill>
            </a:rPr>
            <a:t>“The </a:t>
          </a:r>
          <a:r>
            <a:rPr lang="en-US" b="1" u="none" dirty="0" err="1">
              <a:solidFill>
                <a:schemeClr val="tx1"/>
              </a:solidFill>
            </a:rPr>
            <a:t>Haar</a:t>
          </a:r>
          <a:r>
            <a:rPr lang="en-US" b="1" u="none" dirty="0">
              <a:solidFill>
                <a:schemeClr val="tx1"/>
              </a:solidFill>
            </a:rPr>
            <a:t> Basis”</a:t>
          </a:r>
          <a:endParaRPr lang="en-IN" b="1" u="none" dirty="0">
            <a:solidFill>
              <a:schemeClr val="tx1"/>
            </a:solidFill>
          </a:endParaRPr>
        </a:p>
      </dgm:t>
    </dgm:pt>
    <dgm:pt modelId="{E4981191-6F66-4FF5-AE09-06D66F0F07D5}" type="parTrans" cxnId="{783C0B47-B19A-4174-A4BC-DB9D9F6BDB4B}">
      <dgm:prSet/>
      <dgm:spPr/>
      <dgm:t>
        <a:bodyPr/>
        <a:lstStyle/>
        <a:p>
          <a:endParaRPr lang="en-IN"/>
        </a:p>
      </dgm:t>
    </dgm:pt>
    <dgm:pt modelId="{A1A2065A-4554-43EE-819A-9550B3B82490}" type="sibTrans" cxnId="{783C0B47-B19A-4174-A4BC-DB9D9F6BDB4B}">
      <dgm:prSet/>
      <dgm:spPr/>
      <dgm:t>
        <a:bodyPr/>
        <a:lstStyle/>
        <a:p>
          <a:endParaRPr lang="en-IN"/>
        </a:p>
      </dgm:t>
    </dgm:pt>
    <dgm:pt modelId="{E562D119-B025-4E0E-802C-8A2A1B7B4867}" type="pres">
      <dgm:prSet presAssocID="{3E47D6BE-EAAC-40A6-81CA-1F12D73678C0}" presName="linearFlow" presStyleCnt="0">
        <dgm:presLayoutVars>
          <dgm:resizeHandles val="exact"/>
        </dgm:presLayoutVars>
      </dgm:prSet>
      <dgm:spPr/>
    </dgm:pt>
    <dgm:pt modelId="{4C3DB24F-C254-41AD-A549-CB03268ED272}" type="pres">
      <dgm:prSet presAssocID="{6F3C6DE7-AE7C-4A20-ABC7-B75D3F3D63C2}" presName="node" presStyleLbl="node1" presStyleIdx="0" presStyleCnt="3" custLinFactNeighborX="0" custLinFactNeighborY="37309">
        <dgm:presLayoutVars>
          <dgm:bulletEnabled val="1"/>
        </dgm:presLayoutVars>
      </dgm:prSet>
      <dgm:spPr/>
    </dgm:pt>
    <dgm:pt modelId="{FBCF7B2C-497F-4FF5-BBF5-54D0B0F41578}" type="pres">
      <dgm:prSet presAssocID="{5047BEB0-D975-4C67-94C6-DE67C17B4633}" presName="sibTrans" presStyleLbl="sibTrans2D1" presStyleIdx="0" presStyleCnt="2"/>
      <dgm:spPr/>
    </dgm:pt>
    <dgm:pt modelId="{624AD874-E6A2-40F3-A27A-00E2CC7C7FC6}" type="pres">
      <dgm:prSet presAssocID="{5047BEB0-D975-4C67-94C6-DE67C17B4633}" presName="connectorText" presStyleLbl="sibTrans2D1" presStyleIdx="0" presStyleCnt="2"/>
      <dgm:spPr/>
    </dgm:pt>
    <dgm:pt modelId="{6EAF53D4-E19F-4D34-9F55-18997B5B2D9E}" type="pres">
      <dgm:prSet presAssocID="{8FF1202D-AF19-41F8-B247-FBF6CD39C7FE}" presName="node" presStyleLbl="node1" presStyleIdx="1" presStyleCnt="3" custLinFactNeighborY="27637">
        <dgm:presLayoutVars>
          <dgm:bulletEnabled val="1"/>
        </dgm:presLayoutVars>
      </dgm:prSet>
      <dgm:spPr/>
    </dgm:pt>
    <dgm:pt modelId="{2B6905C6-CC1F-4C4B-A760-B748E452047A}" type="pres">
      <dgm:prSet presAssocID="{D0252431-C875-40C2-A7D1-F359913D9DF4}" presName="sibTrans" presStyleLbl="sibTrans2D1" presStyleIdx="1" presStyleCnt="2"/>
      <dgm:spPr/>
    </dgm:pt>
    <dgm:pt modelId="{F02127E0-442B-42D8-BF4B-1B6E6B770D68}" type="pres">
      <dgm:prSet presAssocID="{D0252431-C875-40C2-A7D1-F359913D9DF4}" presName="connectorText" presStyleLbl="sibTrans2D1" presStyleIdx="1" presStyleCnt="2"/>
      <dgm:spPr/>
    </dgm:pt>
    <dgm:pt modelId="{A7E84AFB-D44A-43B0-8F0C-5387ACE154E4}" type="pres">
      <dgm:prSet presAssocID="{75671B89-A776-4E33-B32C-DFD837AA611B}" presName="node" presStyleLbl="node1" presStyleIdx="2" presStyleCnt="3">
        <dgm:presLayoutVars>
          <dgm:bulletEnabled val="1"/>
        </dgm:presLayoutVars>
      </dgm:prSet>
      <dgm:spPr/>
    </dgm:pt>
  </dgm:ptLst>
  <dgm:cxnLst>
    <dgm:cxn modelId="{09FA6F06-96D2-41D2-A1AC-00E2F76C8034}" srcId="{3E47D6BE-EAAC-40A6-81CA-1F12D73678C0}" destId="{6F3C6DE7-AE7C-4A20-ABC7-B75D3F3D63C2}" srcOrd="0" destOrd="0" parTransId="{5EEAFE49-4507-4AEF-AA39-A141F6472F85}" sibTransId="{5047BEB0-D975-4C67-94C6-DE67C17B4633}"/>
    <dgm:cxn modelId="{E1DCCC26-AC90-46B2-A33A-CF3CB8253A90}" type="presOf" srcId="{D0252431-C875-40C2-A7D1-F359913D9DF4}" destId="{F02127E0-442B-42D8-BF4B-1B6E6B770D68}" srcOrd="1" destOrd="0" presId="urn:microsoft.com/office/officeart/2005/8/layout/process2"/>
    <dgm:cxn modelId="{17D1BC27-8B8D-47D1-BF75-49755C1ACF9B}" type="presOf" srcId="{5047BEB0-D975-4C67-94C6-DE67C17B4633}" destId="{624AD874-E6A2-40F3-A27A-00E2CC7C7FC6}" srcOrd="1" destOrd="0" presId="urn:microsoft.com/office/officeart/2005/8/layout/process2"/>
    <dgm:cxn modelId="{BB58EB5C-AE88-495C-9CC2-FAE5D7E06D31}" type="presOf" srcId="{D0252431-C875-40C2-A7D1-F359913D9DF4}" destId="{2B6905C6-CC1F-4C4B-A760-B748E452047A}" srcOrd="0" destOrd="0" presId="urn:microsoft.com/office/officeart/2005/8/layout/process2"/>
    <dgm:cxn modelId="{D7C65D66-2FA8-4D51-9EB6-AAC8637087FA}" srcId="{3E47D6BE-EAAC-40A6-81CA-1F12D73678C0}" destId="{8FF1202D-AF19-41F8-B247-FBF6CD39C7FE}" srcOrd="1" destOrd="0" parTransId="{83EBB1A9-57EA-4A88-BA8F-0BF63878E56D}" sibTransId="{D0252431-C875-40C2-A7D1-F359913D9DF4}"/>
    <dgm:cxn modelId="{783C0B47-B19A-4174-A4BC-DB9D9F6BDB4B}" srcId="{3E47D6BE-EAAC-40A6-81CA-1F12D73678C0}" destId="{75671B89-A776-4E33-B32C-DFD837AA611B}" srcOrd="2" destOrd="0" parTransId="{E4981191-6F66-4FF5-AE09-06D66F0F07D5}" sibTransId="{A1A2065A-4554-43EE-819A-9550B3B82490}"/>
    <dgm:cxn modelId="{A5DCE575-0E91-4E82-9C1C-D49DD5B8AFB3}" type="presOf" srcId="{75671B89-A776-4E33-B32C-DFD837AA611B}" destId="{A7E84AFB-D44A-43B0-8F0C-5387ACE154E4}" srcOrd="0" destOrd="0" presId="urn:microsoft.com/office/officeart/2005/8/layout/process2"/>
    <dgm:cxn modelId="{536E0988-DD7B-412D-AC5B-2A7084D0E84A}" type="presOf" srcId="{3E47D6BE-EAAC-40A6-81CA-1F12D73678C0}" destId="{E562D119-B025-4E0E-802C-8A2A1B7B4867}" srcOrd="0" destOrd="0" presId="urn:microsoft.com/office/officeart/2005/8/layout/process2"/>
    <dgm:cxn modelId="{82C42E89-670F-4550-8162-6BDB9977B742}" type="presOf" srcId="{5047BEB0-D975-4C67-94C6-DE67C17B4633}" destId="{FBCF7B2C-497F-4FF5-BBF5-54D0B0F41578}" srcOrd="0" destOrd="0" presId="urn:microsoft.com/office/officeart/2005/8/layout/process2"/>
    <dgm:cxn modelId="{AFD30BA4-B317-47CC-B37B-34A40D2719DE}" type="presOf" srcId="{6F3C6DE7-AE7C-4A20-ABC7-B75D3F3D63C2}" destId="{4C3DB24F-C254-41AD-A549-CB03268ED272}" srcOrd="0" destOrd="0" presId="urn:microsoft.com/office/officeart/2005/8/layout/process2"/>
    <dgm:cxn modelId="{C2F068B0-8A1A-47DA-BA4D-2F026ABCE4E8}" type="presOf" srcId="{8FF1202D-AF19-41F8-B247-FBF6CD39C7FE}" destId="{6EAF53D4-E19F-4D34-9F55-18997B5B2D9E}" srcOrd="0" destOrd="0" presId="urn:microsoft.com/office/officeart/2005/8/layout/process2"/>
    <dgm:cxn modelId="{26E9DD93-758F-4A8B-8C54-EBF6C4B98758}" type="presParOf" srcId="{E562D119-B025-4E0E-802C-8A2A1B7B4867}" destId="{4C3DB24F-C254-41AD-A549-CB03268ED272}" srcOrd="0" destOrd="0" presId="urn:microsoft.com/office/officeart/2005/8/layout/process2"/>
    <dgm:cxn modelId="{447CDBBB-4FB3-4ED9-9178-A0B797275CEA}" type="presParOf" srcId="{E562D119-B025-4E0E-802C-8A2A1B7B4867}" destId="{FBCF7B2C-497F-4FF5-BBF5-54D0B0F41578}" srcOrd="1" destOrd="0" presId="urn:microsoft.com/office/officeart/2005/8/layout/process2"/>
    <dgm:cxn modelId="{94A04812-DEAA-46DE-8C90-6866825A6B33}" type="presParOf" srcId="{FBCF7B2C-497F-4FF5-BBF5-54D0B0F41578}" destId="{624AD874-E6A2-40F3-A27A-00E2CC7C7FC6}" srcOrd="0" destOrd="0" presId="urn:microsoft.com/office/officeart/2005/8/layout/process2"/>
    <dgm:cxn modelId="{001FDF28-5C97-4B43-B259-1DC69CBA7BD2}" type="presParOf" srcId="{E562D119-B025-4E0E-802C-8A2A1B7B4867}" destId="{6EAF53D4-E19F-4D34-9F55-18997B5B2D9E}" srcOrd="2" destOrd="0" presId="urn:microsoft.com/office/officeart/2005/8/layout/process2"/>
    <dgm:cxn modelId="{BBA9BA06-7E32-4850-B503-01F9AC4E56C6}" type="presParOf" srcId="{E562D119-B025-4E0E-802C-8A2A1B7B4867}" destId="{2B6905C6-CC1F-4C4B-A760-B748E452047A}" srcOrd="3" destOrd="0" presId="urn:microsoft.com/office/officeart/2005/8/layout/process2"/>
    <dgm:cxn modelId="{F4EB7505-387E-4155-B084-853E35796B5E}" type="presParOf" srcId="{2B6905C6-CC1F-4C4B-A760-B748E452047A}" destId="{F02127E0-442B-42D8-BF4B-1B6E6B770D68}" srcOrd="0" destOrd="0" presId="urn:microsoft.com/office/officeart/2005/8/layout/process2"/>
    <dgm:cxn modelId="{CAE96515-4BD3-4275-B5EB-71B43F49DDEC}" type="presParOf" srcId="{E562D119-B025-4E0E-802C-8A2A1B7B4867}" destId="{A7E84AFB-D44A-43B0-8F0C-5387ACE154E4}"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DB24F-C254-41AD-A549-CB03268ED272}">
      <dsp:nvSpPr>
        <dsp:cNvPr id="0" name=""/>
        <dsp:cNvSpPr/>
      </dsp:nvSpPr>
      <dsp:spPr>
        <a:xfrm>
          <a:off x="2776957" y="231413"/>
          <a:ext cx="2574084" cy="1240522"/>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none" kern="1200" dirty="0">
              <a:solidFill>
                <a:schemeClr val="tx1"/>
              </a:solidFill>
            </a:rPr>
            <a:t>INPUT: </a:t>
          </a:r>
          <a:r>
            <a:rPr lang="en-US" sz="1800" b="0" u="none" kern="1200" dirty="0">
              <a:solidFill>
                <a:schemeClr val="tx1"/>
              </a:solidFill>
            </a:rPr>
            <a:t>A vector space </a:t>
          </a:r>
          <a:r>
            <a:rPr lang="en-IN" sz="1800" b="0" u="none" kern="1200" dirty="0" err="1">
              <a:solidFill>
                <a:schemeClr val="tx1"/>
              </a:solidFill>
            </a:rPr>
            <a:t>V</a:t>
          </a:r>
          <a:r>
            <a:rPr lang="en-IN" sz="1800" b="0" u="none" kern="1200" baseline="-25000" dirty="0" err="1">
              <a:solidFill>
                <a:schemeClr val="tx1"/>
              </a:solidFill>
            </a:rPr>
            <a:t>n</a:t>
          </a:r>
          <a:endParaRPr lang="en-IN" sz="1800" b="0" u="none" kern="1200" baseline="-25000" dirty="0">
            <a:solidFill>
              <a:schemeClr val="tx1"/>
            </a:solidFill>
          </a:endParaRPr>
        </a:p>
        <a:p>
          <a:pPr marL="0" lvl="0" indent="0" algn="ctr" defTabSz="800100">
            <a:lnSpc>
              <a:spcPct val="90000"/>
            </a:lnSpc>
            <a:spcBef>
              <a:spcPct val="0"/>
            </a:spcBef>
            <a:spcAft>
              <a:spcPct val="35000"/>
            </a:spcAft>
            <a:buNone/>
          </a:pPr>
          <a:r>
            <a:rPr lang="en-IN" sz="1800" b="0" u="none" kern="1200" dirty="0">
              <a:solidFill>
                <a:schemeClr val="tx1"/>
              </a:solidFill>
            </a:rPr>
            <a:t>Represented by </a:t>
          </a:r>
        </a:p>
        <a:p>
          <a:pPr marL="0" lvl="0" indent="0" algn="ctr" defTabSz="800100">
            <a:lnSpc>
              <a:spcPct val="90000"/>
            </a:lnSpc>
            <a:spcBef>
              <a:spcPct val="0"/>
            </a:spcBef>
            <a:spcAft>
              <a:spcPct val="35000"/>
            </a:spcAft>
            <a:buNone/>
          </a:pPr>
          <a:r>
            <a:rPr lang="en-IN" sz="1800" b="0" u="none" kern="1200" dirty="0">
              <a:solidFill>
                <a:schemeClr val="tx1"/>
              </a:solidFill>
            </a:rPr>
            <a:t>“box basis”</a:t>
          </a:r>
        </a:p>
      </dsp:txBody>
      <dsp:txXfrm>
        <a:off x="2813291" y="267747"/>
        <a:ext cx="2501416" cy="1167854"/>
      </dsp:txXfrm>
    </dsp:sp>
    <dsp:sp modelId="{FBCF7B2C-497F-4FF5-BBF5-54D0B0F41578}">
      <dsp:nvSpPr>
        <dsp:cNvPr id="0" name=""/>
        <dsp:cNvSpPr/>
      </dsp:nvSpPr>
      <dsp:spPr>
        <a:xfrm rot="5400000">
          <a:off x="3853898" y="1472953"/>
          <a:ext cx="420202" cy="558235"/>
        </a:xfrm>
        <a:prstGeom prst="rightArrow">
          <a:avLst>
            <a:gd name="adj1" fmla="val 60000"/>
            <a:gd name="adj2" fmla="val 50000"/>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3896529" y="1541970"/>
        <a:ext cx="334941" cy="294141"/>
      </dsp:txXfrm>
    </dsp:sp>
    <dsp:sp modelId="{6EAF53D4-E19F-4D34-9F55-18997B5B2D9E}">
      <dsp:nvSpPr>
        <dsp:cNvPr id="0" name=""/>
        <dsp:cNvSpPr/>
      </dsp:nvSpPr>
      <dsp:spPr>
        <a:xfrm>
          <a:off x="2776957" y="2032205"/>
          <a:ext cx="2574084" cy="124052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u="none" kern="1200" dirty="0">
              <a:solidFill>
                <a:schemeClr val="tx1"/>
              </a:solidFill>
            </a:rPr>
            <a:t>Change of basis</a:t>
          </a:r>
          <a:endParaRPr lang="en-IN" sz="1800" b="0" u="none" kern="1200" dirty="0">
            <a:solidFill>
              <a:schemeClr val="tx1"/>
            </a:solidFill>
          </a:endParaRPr>
        </a:p>
      </dsp:txBody>
      <dsp:txXfrm>
        <a:off x="2813291" y="2068539"/>
        <a:ext cx="2501416" cy="1167854"/>
      </dsp:txXfrm>
    </dsp:sp>
    <dsp:sp modelId="{2B6905C6-CC1F-4C4B-A760-B748E452047A}">
      <dsp:nvSpPr>
        <dsp:cNvPr id="0" name=""/>
        <dsp:cNvSpPr/>
      </dsp:nvSpPr>
      <dsp:spPr>
        <a:xfrm rot="5400000">
          <a:off x="3895685" y="3218030"/>
          <a:ext cx="336629" cy="558235"/>
        </a:xfrm>
        <a:prstGeom prst="rightArrow">
          <a:avLst>
            <a:gd name="adj1" fmla="val 60000"/>
            <a:gd name="adj2" fmla="val 50000"/>
          </a:avLst>
        </a:prstGeom>
        <a:solidFill>
          <a:schemeClr val="accent3">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3896530" y="3328833"/>
        <a:ext cx="334941" cy="235640"/>
      </dsp:txXfrm>
    </dsp:sp>
    <dsp:sp modelId="{A7E84AFB-D44A-43B0-8F0C-5387ACE154E4}">
      <dsp:nvSpPr>
        <dsp:cNvPr id="0" name=""/>
        <dsp:cNvSpPr/>
      </dsp:nvSpPr>
      <dsp:spPr>
        <a:xfrm>
          <a:off x="2776957" y="3721568"/>
          <a:ext cx="2574084" cy="1240522"/>
        </a:xfrm>
        <a:prstGeom prst="roundRect">
          <a:avLst>
            <a:gd name="adj" fmla="val 10000"/>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none" kern="1200" dirty="0">
              <a:solidFill>
                <a:schemeClr val="tx1"/>
              </a:solidFill>
            </a:rPr>
            <a:t>OUTPUT: </a:t>
          </a:r>
          <a:r>
            <a:rPr lang="en-US" sz="1800" b="0" u="none" kern="1200" dirty="0">
              <a:solidFill>
                <a:schemeClr val="tx1"/>
              </a:solidFill>
            </a:rPr>
            <a:t>A new basis known as </a:t>
          </a:r>
        </a:p>
        <a:p>
          <a:pPr marL="0" lvl="0" indent="0" algn="ctr" defTabSz="800100">
            <a:lnSpc>
              <a:spcPct val="90000"/>
            </a:lnSpc>
            <a:spcBef>
              <a:spcPct val="0"/>
            </a:spcBef>
            <a:spcAft>
              <a:spcPct val="35000"/>
            </a:spcAft>
            <a:buNone/>
          </a:pPr>
          <a:r>
            <a:rPr lang="en-US" sz="1800" b="1" u="none" kern="1200" dirty="0">
              <a:solidFill>
                <a:schemeClr val="tx1"/>
              </a:solidFill>
            </a:rPr>
            <a:t>“The </a:t>
          </a:r>
          <a:r>
            <a:rPr lang="en-US" sz="1800" b="1" u="none" kern="1200" dirty="0" err="1">
              <a:solidFill>
                <a:schemeClr val="tx1"/>
              </a:solidFill>
            </a:rPr>
            <a:t>Haar</a:t>
          </a:r>
          <a:r>
            <a:rPr lang="en-US" sz="1800" b="1" u="none" kern="1200" dirty="0">
              <a:solidFill>
                <a:schemeClr val="tx1"/>
              </a:solidFill>
            </a:rPr>
            <a:t> Basis”</a:t>
          </a:r>
          <a:endParaRPr lang="en-IN" sz="1800" b="1" u="none" kern="1200" dirty="0">
            <a:solidFill>
              <a:schemeClr val="tx1"/>
            </a:solidFill>
          </a:endParaRPr>
        </a:p>
      </dsp:txBody>
      <dsp:txXfrm>
        <a:off x="2813291" y="3757902"/>
        <a:ext cx="2501416" cy="11678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11/8/2020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11/8/2020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11/8/2020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0988-B8B3-4E6E-A4D3-9A987888E717}"/>
              </a:ext>
            </a:extLst>
          </p:cNvPr>
          <p:cNvSpPr>
            <a:spLocks noGrp="1"/>
          </p:cNvSpPr>
          <p:nvPr>
            <p:ph type="ctrTitle"/>
          </p:nvPr>
        </p:nvSpPr>
        <p:spPr>
          <a:xfrm>
            <a:off x="1915127" y="1149262"/>
            <a:ext cx="8361229" cy="2098226"/>
          </a:xfrm>
        </p:spPr>
        <p:txBody>
          <a:bodyPr/>
          <a:lstStyle/>
          <a:p>
            <a:r>
              <a:rPr lang="en-US" sz="6000" b="1" dirty="0">
                <a:effectLst>
                  <a:outerShdw blurRad="38100" dist="38100" dir="2700000" algn="tl">
                    <a:srgbClr val="000000">
                      <a:alpha val="43137"/>
                    </a:srgbClr>
                  </a:outerShdw>
                </a:effectLst>
              </a:rPr>
              <a:t>Image compression with </a:t>
            </a:r>
            <a:r>
              <a:rPr lang="en-US" sz="6000" b="1" dirty="0" err="1">
                <a:effectLst>
                  <a:outerShdw blurRad="38100" dist="38100" dir="2700000" algn="tl">
                    <a:srgbClr val="000000">
                      <a:alpha val="43137"/>
                    </a:srgbClr>
                  </a:outerShdw>
                </a:effectLst>
              </a:rPr>
              <a:t>Haar</a:t>
            </a:r>
            <a:r>
              <a:rPr lang="en-US" sz="6000" b="1" dirty="0">
                <a:effectLst>
                  <a:outerShdw blurRad="38100" dist="38100" dir="2700000" algn="tl">
                    <a:srgbClr val="000000">
                      <a:alpha val="43137"/>
                    </a:srgbClr>
                  </a:outerShdw>
                </a:effectLst>
              </a:rPr>
              <a:t> wavelets</a:t>
            </a:r>
            <a:br>
              <a:rPr lang="en-US" sz="6000" dirty="0"/>
            </a:br>
            <a:r>
              <a:rPr lang="en-US" sz="2800" b="1" u="sng" dirty="0"/>
              <a:t>Group 1</a:t>
            </a:r>
            <a:endParaRPr lang="en-IN" sz="2800" b="1" u="sng" dirty="0"/>
          </a:p>
        </p:txBody>
      </p:sp>
      <p:graphicFrame>
        <p:nvGraphicFramePr>
          <p:cNvPr id="4" name="Table 4">
            <a:extLst>
              <a:ext uri="{FF2B5EF4-FFF2-40B4-BE49-F238E27FC236}">
                <a16:creationId xmlns:a16="http://schemas.microsoft.com/office/drawing/2014/main" id="{06711F70-57AF-461C-A6C5-22BE72E1B658}"/>
              </a:ext>
            </a:extLst>
          </p:cNvPr>
          <p:cNvGraphicFramePr>
            <a:graphicFrameLocks noGrp="1"/>
          </p:cNvGraphicFramePr>
          <p:nvPr>
            <p:extLst>
              <p:ext uri="{D42A27DB-BD31-4B8C-83A1-F6EECF244321}">
                <p14:modId xmlns:p14="http://schemas.microsoft.com/office/powerpoint/2010/main" val="2840645012"/>
              </p:ext>
            </p:extLst>
          </p:nvPr>
        </p:nvGraphicFramePr>
        <p:xfrm>
          <a:off x="2031741" y="342900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57151570"/>
                    </a:ext>
                  </a:extLst>
                </a:gridCol>
                <a:gridCol w="4064000">
                  <a:extLst>
                    <a:ext uri="{9D8B030D-6E8A-4147-A177-3AD203B41FA5}">
                      <a16:colId xmlns:a16="http://schemas.microsoft.com/office/drawing/2014/main" val="307802229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Name</a:t>
                      </a:r>
                      <a:endParaRPr lang="en-IN" dirty="0">
                        <a:solidFill>
                          <a:schemeClr val="bg1"/>
                        </a:solidFill>
                      </a:endParaRPr>
                    </a:p>
                  </a:txBody>
                  <a:tcPr/>
                </a:tc>
                <a:tc>
                  <a:txBody>
                    <a:bodyPr/>
                    <a:lstStyle/>
                    <a:p>
                      <a:r>
                        <a:rPr lang="en-US" dirty="0"/>
                        <a:t>Roll Number</a:t>
                      </a:r>
                      <a:endParaRPr lang="en-IN" dirty="0"/>
                    </a:p>
                  </a:txBody>
                  <a:tcPr/>
                </a:tc>
                <a:extLst>
                  <a:ext uri="{0D108BD9-81ED-4DB2-BD59-A6C34878D82A}">
                    <a16:rowId xmlns:a16="http://schemas.microsoft.com/office/drawing/2014/main" val="4198868474"/>
                  </a:ext>
                </a:extLst>
              </a:tr>
              <a:tr h="370840">
                <a:tc>
                  <a:txBody>
                    <a:bodyPr/>
                    <a:lstStyle/>
                    <a:p>
                      <a:r>
                        <a:rPr lang="en-US" dirty="0"/>
                        <a:t>Dev Jani</a:t>
                      </a:r>
                      <a:endParaRPr lang="en-IN" dirty="0"/>
                    </a:p>
                  </a:txBody>
                  <a:tcPr/>
                </a:tc>
                <a:tc>
                  <a:txBody>
                    <a:bodyPr/>
                    <a:lstStyle/>
                    <a:p>
                      <a:r>
                        <a:rPr lang="en-US" dirty="0"/>
                        <a:t>AU1940045</a:t>
                      </a:r>
                      <a:endParaRPr lang="en-IN" dirty="0"/>
                    </a:p>
                  </a:txBody>
                  <a:tcPr/>
                </a:tc>
                <a:extLst>
                  <a:ext uri="{0D108BD9-81ED-4DB2-BD59-A6C34878D82A}">
                    <a16:rowId xmlns:a16="http://schemas.microsoft.com/office/drawing/2014/main" val="1550182478"/>
                  </a:ext>
                </a:extLst>
              </a:tr>
              <a:tr h="370840">
                <a:tc>
                  <a:txBody>
                    <a:bodyPr/>
                    <a:lstStyle/>
                    <a:p>
                      <a:r>
                        <a:rPr lang="en-US" dirty="0" err="1"/>
                        <a:t>Yashvi</a:t>
                      </a:r>
                      <a:r>
                        <a:rPr lang="en-US" dirty="0"/>
                        <a:t> </a:t>
                      </a:r>
                      <a:r>
                        <a:rPr lang="en-US" dirty="0" err="1"/>
                        <a:t>Navadia</a:t>
                      </a:r>
                      <a:endParaRPr lang="en-IN" dirty="0"/>
                    </a:p>
                  </a:txBody>
                  <a:tcPr/>
                </a:tc>
                <a:tc>
                  <a:txBody>
                    <a:bodyPr/>
                    <a:lstStyle/>
                    <a:p>
                      <a:r>
                        <a:rPr lang="en-US" dirty="0"/>
                        <a:t>AU1940123</a:t>
                      </a:r>
                      <a:endParaRPr lang="en-IN" dirty="0"/>
                    </a:p>
                  </a:txBody>
                  <a:tcPr/>
                </a:tc>
                <a:extLst>
                  <a:ext uri="{0D108BD9-81ED-4DB2-BD59-A6C34878D82A}">
                    <a16:rowId xmlns:a16="http://schemas.microsoft.com/office/drawing/2014/main" val="3904102654"/>
                  </a:ext>
                </a:extLst>
              </a:tr>
              <a:tr h="370840">
                <a:tc>
                  <a:txBody>
                    <a:bodyPr/>
                    <a:lstStyle/>
                    <a:p>
                      <a:r>
                        <a:rPr lang="en-US" dirty="0"/>
                        <a:t>Vishwa Raval</a:t>
                      </a:r>
                      <a:endParaRPr lang="en-IN" dirty="0"/>
                    </a:p>
                  </a:txBody>
                  <a:tcPr/>
                </a:tc>
                <a:tc>
                  <a:txBody>
                    <a:bodyPr/>
                    <a:lstStyle/>
                    <a:p>
                      <a:r>
                        <a:rPr lang="en-US" dirty="0"/>
                        <a:t>AU1940131</a:t>
                      </a:r>
                      <a:endParaRPr lang="en-IN" dirty="0"/>
                    </a:p>
                  </a:txBody>
                  <a:tcPr/>
                </a:tc>
                <a:extLst>
                  <a:ext uri="{0D108BD9-81ED-4DB2-BD59-A6C34878D82A}">
                    <a16:rowId xmlns:a16="http://schemas.microsoft.com/office/drawing/2014/main" val="1978247048"/>
                  </a:ext>
                </a:extLst>
              </a:tr>
              <a:tr h="370840">
                <a:tc>
                  <a:txBody>
                    <a:bodyPr/>
                    <a:lstStyle/>
                    <a:p>
                      <a:r>
                        <a:rPr lang="en-US" dirty="0"/>
                        <a:t>Darsh Patel</a:t>
                      </a:r>
                      <a:endParaRPr lang="en-IN" dirty="0"/>
                    </a:p>
                  </a:txBody>
                  <a:tcPr/>
                </a:tc>
                <a:tc>
                  <a:txBody>
                    <a:bodyPr/>
                    <a:lstStyle/>
                    <a:p>
                      <a:r>
                        <a:rPr lang="en-US" dirty="0"/>
                        <a:t>AU1940150</a:t>
                      </a:r>
                      <a:endParaRPr lang="en-IN" dirty="0"/>
                    </a:p>
                  </a:txBody>
                  <a:tcPr/>
                </a:tc>
                <a:extLst>
                  <a:ext uri="{0D108BD9-81ED-4DB2-BD59-A6C34878D82A}">
                    <a16:rowId xmlns:a16="http://schemas.microsoft.com/office/drawing/2014/main" val="653481396"/>
                  </a:ext>
                </a:extLst>
              </a:tr>
            </a:tbl>
          </a:graphicData>
        </a:graphic>
      </p:graphicFrame>
    </p:spTree>
    <p:extLst>
      <p:ext uri="{BB962C8B-B14F-4D97-AF65-F5344CB8AC3E}">
        <p14:creationId xmlns:p14="http://schemas.microsoft.com/office/powerpoint/2010/main" val="268312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557B-08A8-4F34-A2C5-E3F5228A2BFA}"/>
              </a:ext>
            </a:extLst>
          </p:cNvPr>
          <p:cNvSpPr>
            <a:spLocks noGrp="1"/>
          </p:cNvSpPr>
          <p:nvPr>
            <p:ph type="title"/>
          </p:nvPr>
        </p:nvSpPr>
        <p:spPr>
          <a:xfrm>
            <a:off x="1371600" y="685800"/>
            <a:ext cx="9601200" cy="885548"/>
          </a:xfrm>
        </p:spPr>
        <p:txBody>
          <a:bodyPr/>
          <a:lstStyle/>
          <a:p>
            <a:r>
              <a:rPr lang="en-US" b="1" dirty="0">
                <a:effectLst>
                  <a:outerShdw blurRad="38100" dist="38100" dir="2700000" algn="tl">
                    <a:srgbClr val="000000">
                      <a:alpha val="43137"/>
                    </a:srgbClr>
                  </a:outerShdw>
                </a:effectLst>
              </a:rPr>
              <a:t>Coding and Simulation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2A47F4B-267D-4D2E-8D52-04574A65ED97}"/>
              </a:ext>
            </a:extLst>
          </p:cNvPr>
          <p:cNvSpPr>
            <a:spLocks noGrp="1"/>
          </p:cNvSpPr>
          <p:nvPr>
            <p:ph idx="1"/>
          </p:nvPr>
        </p:nvSpPr>
        <p:spPr>
          <a:xfrm>
            <a:off x="1371600" y="1571348"/>
            <a:ext cx="9601200" cy="4296052"/>
          </a:xfrm>
        </p:spPr>
        <p:txBody>
          <a:bodyPr/>
          <a:lstStyle/>
          <a:p>
            <a:pPr marL="0" indent="0">
              <a:spcBef>
                <a:spcPts val="0"/>
              </a:spcBef>
              <a:spcAft>
                <a:spcPts val="0"/>
              </a:spcAft>
              <a:buNone/>
            </a:pPr>
            <a:r>
              <a:rPr lang="en-US" b="1" dirty="0">
                <a:effectLst>
                  <a:outerShdw blurRad="38100" dist="38100" dir="2700000" algn="tl">
                    <a:srgbClr val="000000">
                      <a:alpha val="43137"/>
                    </a:srgbClr>
                  </a:outerShdw>
                </a:effectLst>
              </a:rPr>
              <a:t>Part 1: MATLAB Library functions that are used in code</a:t>
            </a:r>
          </a:p>
          <a:p>
            <a:pPr marL="0" lvl="0" indent="0" algn="l" rtl="0">
              <a:spcBef>
                <a:spcPts val="0"/>
              </a:spcBef>
              <a:spcAft>
                <a:spcPts val="0"/>
              </a:spcAft>
              <a:buNone/>
            </a:pPr>
            <a:endParaRPr lang="en-US" dirty="0"/>
          </a:p>
          <a:p>
            <a:pPr>
              <a:spcBef>
                <a:spcPts val="0"/>
              </a:spcBef>
              <a:spcAft>
                <a:spcPts val="0"/>
              </a:spcAft>
            </a:pPr>
            <a:r>
              <a:rPr lang="en-US" dirty="0"/>
              <a:t>“</a:t>
            </a:r>
            <a:r>
              <a:rPr lang="en-US" b="1" dirty="0" err="1">
                <a:effectLst>
                  <a:outerShdw blurRad="38100" dist="38100" dir="2700000" algn="tl">
                    <a:srgbClr val="000000">
                      <a:alpha val="43137"/>
                    </a:srgbClr>
                  </a:outerShdw>
                </a:effectLst>
              </a:rPr>
              <a:t>Imread</a:t>
            </a:r>
            <a:r>
              <a:rPr lang="en-US" dirty="0"/>
              <a:t>” reads grayscale image as data from the file and returns 2-Dimensional array as image data.</a:t>
            </a:r>
          </a:p>
          <a:p>
            <a:pPr>
              <a:spcBef>
                <a:spcPts val="0"/>
              </a:spcBef>
              <a:spcAft>
                <a:spcPts val="0"/>
              </a:spcAft>
            </a:pPr>
            <a:endParaRPr lang="en-US" dirty="0"/>
          </a:p>
          <a:p>
            <a:pPr>
              <a:spcBef>
                <a:spcPts val="0"/>
              </a:spcBef>
              <a:spcAft>
                <a:spcPts val="0"/>
              </a:spcAft>
            </a:pPr>
            <a:r>
              <a:rPr lang="en-US" dirty="0"/>
              <a:t>“</a:t>
            </a:r>
            <a:r>
              <a:rPr lang="en-US" b="1" dirty="0" err="1">
                <a:effectLst>
                  <a:outerShdw blurRad="38100" dist="38100" dir="2700000" algn="tl">
                    <a:srgbClr val="000000">
                      <a:alpha val="43137"/>
                    </a:srgbClr>
                  </a:outerShdw>
                </a:effectLst>
              </a:rPr>
              <a:t>Imshow</a:t>
            </a:r>
            <a:r>
              <a:rPr lang="en-US" dirty="0"/>
              <a:t>” plots image after taking image data as input.</a:t>
            </a:r>
          </a:p>
          <a:p>
            <a:pPr>
              <a:spcBef>
                <a:spcPts val="0"/>
              </a:spcBef>
              <a:spcAft>
                <a:spcPts val="0"/>
              </a:spcAft>
            </a:pPr>
            <a:endParaRPr lang="en-US" dirty="0"/>
          </a:p>
          <a:p>
            <a:pPr>
              <a:spcBef>
                <a:spcPts val="0"/>
              </a:spcBef>
              <a:spcAft>
                <a:spcPts val="0"/>
              </a:spcAft>
            </a:pPr>
            <a:r>
              <a:rPr lang="en-US" dirty="0"/>
              <a:t>“</a:t>
            </a:r>
            <a:r>
              <a:rPr lang="en-US" b="1" dirty="0" err="1">
                <a:effectLst>
                  <a:outerShdw blurRad="38100" dist="38100" dir="2700000" algn="tl">
                    <a:srgbClr val="000000">
                      <a:alpha val="43137"/>
                    </a:srgbClr>
                  </a:outerShdw>
                </a:effectLst>
              </a:rPr>
              <a:t>Filename.bytes</a:t>
            </a:r>
            <a:r>
              <a:rPr lang="en-US" dirty="0"/>
              <a:t>” returns the size of specified file in bytes.</a:t>
            </a:r>
          </a:p>
          <a:p>
            <a:pPr>
              <a:spcBef>
                <a:spcPts val="0"/>
              </a:spcBef>
              <a:spcAft>
                <a:spcPts val="0"/>
              </a:spcAft>
            </a:pPr>
            <a:endParaRPr lang="en-US" dirty="0"/>
          </a:p>
          <a:p>
            <a:pPr>
              <a:spcBef>
                <a:spcPts val="0"/>
              </a:spcBef>
              <a:spcAft>
                <a:spcPts val="0"/>
              </a:spcAft>
            </a:pPr>
            <a:r>
              <a:rPr lang="en-US" dirty="0"/>
              <a:t>“</a:t>
            </a:r>
            <a:r>
              <a:rPr lang="en-US" b="1" dirty="0" err="1">
                <a:effectLst>
                  <a:outerShdw blurRad="38100" dist="38100" dir="2700000" algn="tl">
                    <a:srgbClr val="000000">
                      <a:alpha val="43137"/>
                    </a:srgbClr>
                  </a:outerShdw>
                </a:effectLst>
              </a:rPr>
              <a:t>Imwrite</a:t>
            </a:r>
            <a:r>
              <a:rPr lang="en-US" dirty="0"/>
              <a:t>” writes a file with ‘.jpg’ format after taking specified image data as input.</a:t>
            </a:r>
          </a:p>
          <a:p>
            <a:endParaRPr lang="en-IN" dirty="0"/>
          </a:p>
        </p:txBody>
      </p:sp>
    </p:spTree>
    <p:extLst>
      <p:ext uri="{BB962C8B-B14F-4D97-AF65-F5344CB8AC3E}">
        <p14:creationId xmlns:p14="http://schemas.microsoft.com/office/powerpoint/2010/main" val="53455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F8EB5-F870-4556-A6F2-2CC481CCD970}"/>
              </a:ext>
            </a:extLst>
          </p:cNvPr>
          <p:cNvSpPr>
            <a:spLocks noGrp="1"/>
          </p:cNvSpPr>
          <p:nvPr>
            <p:ph idx="1"/>
          </p:nvPr>
        </p:nvSpPr>
        <p:spPr>
          <a:xfrm>
            <a:off x="1371599" y="923278"/>
            <a:ext cx="10497845" cy="5344357"/>
          </a:xfrm>
        </p:spPr>
        <p:txBody>
          <a:bodyPr>
            <a:normAutofit/>
          </a:bodyPr>
          <a:lstStyle/>
          <a:p>
            <a:pPr marL="0" lvl="0" indent="0" algn="l" rtl="0">
              <a:spcBef>
                <a:spcPts val="0"/>
              </a:spcBef>
              <a:spcAft>
                <a:spcPts val="0"/>
              </a:spcAft>
              <a:buNone/>
            </a:pPr>
            <a:r>
              <a:rPr lang="en-US" b="1" dirty="0">
                <a:effectLst>
                  <a:outerShdw blurRad="38100" dist="38100" dir="2700000" algn="tl">
                    <a:srgbClr val="000000">
                      <a:alpha val="43137"/>
                    </a:srgbClr>
                  </a:outerShdw>
                </a:effectLst>
              </a:rPr>
              <a:t>Part 2: User Defined Functions and their contribution in performing 2-D </a:t>
            </a:r>
            <a:r>
              <a:rPr lang="en-US" b="1" dirty="0" err="1">
                <a:effectLst>
                  <a:outerShdw blurRad="38100" dist="38100" dir="2700000" algn="tl">
                    <a:srgbClr val="000000">
                      <a:alpha val="43137"/>
                    </a:srgbClr>
                  </a:outerShdw>
                </a:effectLst>
              </a:rPr>
              <a:t>Haar</a:t>
            </a:r>
            <a:r>
              <a:rPr lang="en-US" b="1" dirty="0">
                <a:effectLst>
                  <a:outerShdw blurRad="38100" dist="38100" dir="2700000" algn="tl">
                    <a:srgbClr val="000000">
                      <a:alpha val="43137"/>
                    </a:srgbClr>
                  </a:outerShdw>
                </a:effectLst>
              </a:rPr>
              <a:t> Wavelet Transform.</a:t>
            </a:r>
          </a:p>
          <a:p>
            <a:pPr>
              <a:spcBef>
                <a:spcPts val="1600"/>
              </a:spcBef>
              <a:spcAft>
                <a:spcPts val="0"/>
              </a:spcAft>
            </a:pPr>
            <a:r>
              <a:rPr lang="en-US" sz="2000" dirty="0"/>
              <a:t>”</a:t>
            </a:r>
            <a:r>
              <a:rPr lang="en-US" sz="2000" b="1" dirty="0" err="1">
                <a:effectLst>
                  <a:outerShdw blurRad="38100" dist="38100" dir="2700000" algn="tl">
                    <a:srgbClr val="000000">
                      <a:alpha val="43137"/>
                    </a:srgbClr>
                  </a:outerShdw>
                </a:effectLst>
              </a:rPr>
              <a:t>quality_measure.m</a:t>
            </a:r>
            <a:r>
              <a:rPr lang="en-US" sz="2000" dirty="0"/>
              <a:t>” - takes original and compressed image data as input and returns the corresponding PSNR value.</a:t>
            </a:r>
          </a:p>
          <a:p>
            <a:pPr>
              <a:spcBef>
                <a:spcPts val="1600"/>
              </a:spcBef>
              <a:spcAft>
                <a:spcPts val="0"/>
              </a:spcAft>
            </a:pPr>
            <a:r>
              <a:rPr lang="en-US" sz="2000" dirty="0"/>
              <a:t> “</a:t>
            </a:r>
            <a:r>
              <a:rPr lang="en-US" sz="2000" b="1" dirty="0" err="1">
                <a:effectLst>
                  <a:outerShdw blurRad="38100" dist="38100" dir="2700000" algn="tl">
                    <a:srgbClr val="000000">
                      <a:alpha val="43137"/>
                    </a:srgbClr>
                  </a:outerShdw>
                </a:effectLst>
              </a:rPr>
              <a:t>haar_DWT</a:t>
            </a:r>
            <a:r>
              <a:rPr lang="en-US" sz="2000" b="1" dirty="0">
                <a:effectLst>
                  <a:outerShdw blurRad="38100" dist="38100" dir="2700000" algn="tl">
                    <a:srgbClr val="000000">
                      <a:alpha val="43137"/>
                    </a:srgbClr>
                  </a:outerShdw>
                </a:effectLst>
              </a:rPr>
              <a:t>(a)</a:t>
            </a:r>
            <a:r>
              <a:rPr lang="en-US" sz="2000" dirty="0"/>
              <a:t>”</a:t>
            </a:r>
          </a:p>
          <a:p>
            <a:pPr marL="457200" lvl="0" indent="-317500" algn="l" rtl="0">
              <a:lnSpc>
                <a:spcPct val="100000"/>
              </a:lnSpc>
              <a:spcBef>
                <a:spcPts val="1600"/>
              </a:spcBef>
              <a:spcAft>
                <a:spcPts val="0"/>
              </a:spcAft>
              <a:buSzPts val="1400"/>
              <a:buChar char="-"/>
            </a:pPr>
            <a:r>
              <a:rPr lang="en-US" sz="2000" dirty="0"/>
              <a:t>Takes ‘a’ as in input image data in form of Matrix (2-D vector space consisting of Orthogonal set of vectors).</a:t>
            </a:r>
          </a:p>
          <a:p>
            <a:pPr marL="457200" lvl="0" indent="-317500" algn="l" rtl="0">
              <a:lnSpc>
                <a:spcPct val="100000"/>
              </a:lnSpc>
              <a:spcBef>
                <a:spcPts val="0"/>
              </a:spcBef>
              <a:spcAft>
                <a:spcPts val="0"/>
              </a:spcAft>
              <a:buSzPts val="1400"/>
              <a:buChar char="-"/>
            </a:pPr>
            <a:r>
              <a:rPr lang="en-US" sz="2000" dirty="0"/>
              <a:t>‘a’ goes through iterative loops which deals with row-wise and column-wise transformations which gives a new matrix ‘z’ consisting of  averages and differences values of elements from ‘a’ as shown in figure.                </a:t>
            </a:r>
          </a:p>
          <a:p>
            <a:pPr marL="457200" lvl="0" indent="0" algn="l" rtl="0">
              <a:lnSpc>
                <a:spcPct val="100000"/>
              </a:lnSpc>
              <a:spcBef>
                <a:spcPts val="1600"/>
              </a:spcBef>
              <a:spcAft>
                <a:spcPts val="1600"/>
              </a:spcAft>
              <a:buNone/>
            </a:pPr>
            <a:r>
              <a:rPr lang="en-US" sz="2000" dirty="0"/>
              <a:t>                                          &gt;&gt; </a:t>
            </a:r>
            <a:endParaRPr lang="en-IN" dirty="0"/>
          </a:p>
        </p:txBody>
      </p:sp>
      <p:pic>
        <p:nvPicPr>
          <p:cNvPr id="4" name="Google Shape;68;p15">
            <a:extLst>
              <a:ext uri="{FF2B5EF4-FFF2-40B4-BE49-F238E27FC236}">
                <a16:creationId xmlns:a16="http://schemas.microsoft.com/office/drawing/2014/main" id="{73AAAF7A-691B-4CB8-930F-B982B196AB7C}"/>
              </a:ext>
            </a:extLst>
          </p:cNvPr>
          <p:cNvPicPr preferRelativeResize="0"/>
          <p:nvPr/>
        </p:nvPicPr>
        <p:blipFill>
          <a:blip r:embed="rId2">
            <a:alphaModFix/>
          </a:blip>
          <a:stretch>
            <a:fillRect/>
          </a:stretch>
        </p:blipFill>
        <p:spPr>
          <a:xfrm>
            <a:off x="2219417" y="4504817"/>
            <a:ext cx="2068498" cy="1549754"/>
          </a:xfrm>
          <a:prstGeom prst="rect">
            <a:avLst/>
          </a:prstGeom>
          <a:noFill/>
          <a:ln>
            <a:noFill/>
          </a:ln>
        </p:spPr>
      </p:pic>
      <p:pic>
        <p:nvPicPr>
          <p:cNvPr id="5" name="Google Shape;69;p15">
            <a:extLst>
              <a:ext uri="{FF2B5EF4-FFF2-40B4-BE49-F238E27FC236}">
                <a16:creationId xmlns:a16="http://schemas.microsoft.com/office/drawing/2014/main" id="{61CC7299-96F2-41A2-BBD3-09A8E163603F}"/>
              </a:ext>
            </a:extLst>
          </p:cNvPr>
          <p:cNvPicPr preferRelativeResize="0"/>
          <p:nvPr/>
        </p:nvPicPr>
        <p:blipFill>
          <a:blip r:embed="rId3">
            <a:alphaModFix/>
          </a:blip>
          <a:stretch>
            <a:fillRect/>
          </a:stretch>
        </p:blipFill>
        <p:spPr>
          <a:xfrm>
            <a:off x="5202315" y="4504817"/>
            <a:ext cx="1908699" cy="1549754"/>
          </a:xfrm>
          <a:prstGeom prst="rect">
            <a:avLst/>
          </a:prstGeom>
          <a:noFill/>
          <a:ln>
            <a:noFill/>
          </a:ln>
        </p:spPr>
      </p:pic>
    </p:spTree>
    <p:extLst>
      <p:ext uri="{BB962C8B-B14F-4D97-AF65-F5344CB8AC3E}">
        <p14:creationId xmlns:p14="http://schemas.microsoft.com/office/powerpoint/2010/main" val="352829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7;p16">
            <a:extLst>
              <a:ext uri="{FF2B5EF4-FFF2-40B4-BE49-F238E27FC236}">
                <a16:creationId xmlns:a16="http://schemas.microsoft.com/office/drawing/2014/main" id="{3B7EE13B-7B42-4A42-BD18-56F777F1C6F2}"/>
              </a:ext>
            </a:extLst>
          </p:cNvPr>
          <p:cNvPicPr preferRelativeResize="0">
            <a:picLocks noGrp="1"/>
          </p:cNvPicPr>
          <p:nvPr>
            <p:ph idx="1"/>
          </p:nvPr>
        </p:nvPicPr>
        <p:blipFill>
          <a:blip r:embed="rId2">
            <a:alphaModFix/>
          </a:blip>
          <a:stretch>
            <a:fillRect/>
          </a:stretch>
        </p:blipFill>
        <p:spPr>
          <a:xfrm>
            <a:off x="2736672" y="1119054"/>
            <a:ext cx="1560120" cy="1135872"/>
          </a:xfrm>
          <a:prstGeom prst="rect">
            <a:avLst/>
          </a:prstGeom>
          <a:noFill/>
          <a:ln>
            <a:noFill/>
          </a:ln>
        </p:spPr>
      </p:pic>
      <p:sp>
        <p:nvSpPr>
          <p:cNvPr id="6" name="TextBox 5">
            <a:extLst>
              <a:ext uri="{FF2B5EF4-FFF2-40B4-BE49-F238E27FC236}">
                <a16:creationId xmlns:a16="http://schemas.microsoft.com/office/drawing/2014/main" id="{E892FED9-EF05-4981-9871-7FC40EF0665E}"/>
              </a:ext>
            </a:extLst>
          </p:cNvPr>
          <p:cNvSpPr txBox="1"/>
          <p:nvPr/>
        </p:nvSpPr>
        <p:spPr>
          <a:xfrm>
            <a:off x="5240045" y="1382243"/>
            <a:ext cx="565951" cy="369332"/>
          </a:xfrm>
          <a:prstGeom prst="rect">
            <a:avLst/>
          </a:prstGeom>
          <a:noFill/>
        </p:spPr>
        <p:txBody>
          <a:bodyPr wrap="square">
            <a:spAutoFit/>
          </a:bodyPr>
          <a:lstStyle/>
          <a:p>
            <a:r>
              <a:rPr lang="en" sz="1800" dirty="0"/>
              <a:t>&gt;&gt;</a:t>
            </a:r>
            <a:endParaRPr lang="en-IN" dirty="0"/>
          </a:p>
        </p:txBody>
      </p:sp>
      <p:pic>
        <p:nvPicPr>
          <p:cNvPr id="7" name="Google Shape;76;p16">
            <a:extLst>
              <a:ext uri="{FF2B5EF4-FFF2-40B4-BE49-F238E27FC236}">
                <a16:creationId xmlns:a16="http://schemas.microsoft.com/office/drawing/2014/main" id="{B0B21064-1B53-43C1-A367-106B80AD0ADF}"/>
              </a:ext>
            </a:extLst>
          </p:cNvPr>
          <p:cNvPicPr preferRelativeResize="0"/>
          <p:nvPr/>
        </p:nvPicPr>
        <p:blipFill>
          <a:blip r:embed="rId3">
            <a:alphaModFix/>
          </a:blip>
          <a:stretch>
            <a:fillRect/>
          </a:stretch>
        </p:blipFill>
        <p:spPr>
          <a:xfrm>
            <a:off x="6386006" y="1183638"/>
            <a:ext cx="1630530" cy="1135873"/>
          </a:xfrm>
          <a:prstGeom prst="rect">
            <a:avLst/>
          </a:prstGeom>
          <a:noFill/>
          <a:ln>
            <a:noFill/>
          </a:ln>
        </p:spPr>
      </p:pic>
      <p:sp>
        <p:nvSpPr>
          <p:cNvPr id="9" name="TextBox 8">
            <a:extLst>
              <a:ext uri="{FF2B5EF4-FFF2-40B4-BE49-F238E27FC236}">
                <a16:creationId xmlns:a16="http://schemas.microsoft.com/office/drawing/2014/main" id="{4D547FA7-111E-4DAA-B287-E3D895EC5F81}"/>
              </a:ext>
            </a:extLst>
          </p:cNvPr>
          <p:cNvSpPr txBox="1"/>
          <p:nvPr/>
        </p:nvSpPr>
        <p:spPr>
          <a:xfrm>
            <a:off x="1408962" y="2864136"/>
            <a:ext cx="9954088" cy="3477875"/>
          </a:xfrm>
          <a:prstGeom prst="rect">
            <a:avLst/>
          </a:prstGeom>
          <a:noFill/>
        </p:spPr>
        <p:txBody>
          <a:bodyPr wrap="square">
            <a:spAutoFit/>
          </a:bodyPr>
          <a:lstStyle/>
          <a:p>
            <a:pPr marL="457200" lvl="0" indent="-317500" algn="l" rtl="0">
              <a:spcBef>
                <a:spcPts val="1600"/>
              </a:spcBef>
              <a:spcAft>
                <a:spcPts val="0"/>
              </a:spcAft>
              <a:buSzPts val="1400"/>
              <a:buChar char="-"/>
            </a:pPr>
            <a:r>
              <a:rPr lang="en-US" sz="2000" dirty="0"/>
              <a:t>From ‘z’, a new matrix half the size of ‘a’ is filtered out (using the conditional assignment statement), a new matrix consisting of the average values which represents the compressed image (matrix) as shown in figure above. </a:t>
            </a:r>
          </a:p>
          <a:p>
            <a:pPr marL="457200" lvl="0" indent="-317500" algn="l" rtl="0">
              <a:spcBef>
                <a:spcPts val="0"/>
              </a:spcBef>
              <a:spcAft>
                <a:spcPts val="0"/>
              </a:spcAft>
              <a:buSzPts val="1400"/>
              <a:buChar char="-"/>
            </a:pPr>
            <a:r>
              <a:rPr lang="en-US" sz="2000" dirty="0"/>
              <a:t>The concept that enables such compression is that the compressed or down-sampled two-dimensional which will be a ‘set’ of the original 2-D arrays assumed and proved in One-Dimensional Array Transform. </a:t>
            </a:r>
          </a:p>
          <a:p>
            <a:pPr marL="457200" lvl="0" indent="-317500" algn="l" rtl="0">
              <a:spcBef>
                <a:spcPts val="0"/>
              </a:spcBef>
              <a:spcAft>
                <a:spcPts val="0"/>
              </a:spcAft>
              <a:buSzPts val="1400"/>
              <a:buChar char="-"/>
            </a:pPr>
            <a:r>
              <a:rPr lang="en-US" sz="2000" dirty="0"/>
              <a:t>Another interesting concept is followed here, any basis in this two-dimensional (original) vector space can be obtained from any basis from each of its further compressed two-dimensional vector space (compressed matrix) that was something that we proved for One-Dimensional Array. </a:t>
            </a:r>
          </a:p>
          <a:p>
            <a:pPr marL="457200" lvl="0" indent="-317500" algn="l" rtl="0">
              <a:spcBef>
                <a:spcPts val="0"/>
              </a:spcBef>
              <a:spcAft>
                <a:spcPts val="0"/>
              </a:spcAft>
              <a:buSzPts val="1400"/>
              <a:buChar char="-"/>
            </a:pPr>
            <a:r>
              <a:rPr lang="en-US" sz="2000" dirty="0"/>
              <a:t>Hence our assumptions are true and </a:t>
            </a:r>
            <a:r>
              <a:rPr lang="en-US" sz="2000" b="1" dirty="0">
                <a:effectLst>
                  <a:outerShdw blurRad="38100" dist="38100" dir="2700000" algn="tl">
                    <a:srgbClr val="000000">
                      <a:alpha val="43137"/>
                    </a:srgbClr>
                  </a:outerShdw>
                </a:effectLst>
              </a:rPr>
              <a:t>LL can represent the compressed image.</a:t>
            </a:r>
          </a:p>
        </p:txBody>
      </p:sp>
    </p:spTree>
    <p:extLst>
      <p:ext uri="{BB962C8B-B14F-4D97-AF65-F5344CB8AC3E}">
        <p14:creationId xmlns:p14="http://schemas.microsoft.com/office/powerpoint/2010/main" val="254542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87E3-3ECE-4A82-A363-2D4749C6D437}"/>
              </a:ext>
            </a:extLst>
          </p:cNvPr>
          <p:cNvSpPr>
            <a:spLocks noGrp="1"/>
          </p:cNvSpPr>
          <p:nvPr>
            <p:ph type="title"/>
          </p:nvPr>
        </p:nvSpPr>
        <p:spPr>
          <a:xfrm>
            <a:off x="1371600" y="685801"/>
            <a:ext cx="9601200" cy="938814"/>
          </a:xfrm>
        </p:spPr>
        <p:txBody>
          <a:bodyPr/>
          <a:lstStyle/>
          <a:p>
            <a:r>
              <a:rPr lang="en-US" b="1" dirty="0">
                <a:effectLst>
                  <a:outerShdw blurRad="38100" dist="38100" dir="2700000" algn="tl">
                    <a:srgbClr val="000000">
                      <a:alpha val="43137"/>
                    </a:srgbClr>
                  </a:outerShdw>
                </a:effectLst>
              </a:rPr>
              <a:t>Conclusion </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8890F0E-C202-4682-8BE9-A27F0D29C816}"/>
              </a:ext>
            </a:extLst>
          </p:cNvPr>
          <p:cNvSpPr>
            <a:spLocks noGrp="1"/>
          </p:cNvSpPr>
          <p:nvPr>
            <p:ph idx="1"/>
          </p:nvPr>
        </p:nvSpPr>
        <p:spPr>
          <a:xfrm>
            <a:off x="1371600" y="1624615"/>
            <a:ext cx="9601200" cy="4242785"/>
          </a:xfrm>
        </p:spPr>
        <p:txBody>
          <a:bodyPr/>
          <a:lstStyle/>
          <a:p>
            <a:pPr marL="457200" indent="-342900">
              <a:spcBef>
                <a:spcPts val="0"/>
              </a:spcBef>
              <a:spcAft>
                <a:spcPts val="0"/>
              </a:spcAft>
              <a:buSzPts val="1800"/>
            </a:pPr>
            <a:r>
              <a:rPr lang="en-US" dirty="0" err="1"/>
              <a:t>Haar</a:t>
            </a:r>
            <a:r>
              <a:rPr lang="en-US" dirty="0"/>
              <a:t> wavelet based image compression is </a:t>
            </a:r>
            <a:r>
              <a:rPr lang="en-US" b="1" dirty="0">
                <a:effectLst>
                  <a:outerShdw blurRad="38100" dist="38100" dir="2700000" algn="tl">
                    <a:srgbClr val="000000">
                      <a:alpha val="43137"/>
                    </a:srgbClr>
                  </a:outerShdw>
                </a:effectLst>
              </a:rPr>
              <a:t>computationally efficient and effective </a:t>
            </a:r>
            <a:r>
              <a:rPr lang="en-US" dirty="0"/>
              <a:t>to compress a </a:t>
            </a:r>
            <a:r>
              <a:rPr lang="en-US" b="1" dirty="0">
                <a:effectLst>
                  <a:outerShdw blurRad="38100" dist="38100" dir="2700000" algn="tl">
                    <a:srgbClr val="000000">
                      <a:alpha val="43137"/>
                    </a:srgbClr>
                  </a:outerShdw>
                </a:effectLst>
              </a:rPr>
              <a:t>grayscale image</a:t>
            </a:r>
            <a:r>
              <a:rPr lang="en-US" dirty="0"/>
              <a:t>.</a:t>
            </a:r>
          </a:p>
          <a:p>
            <a:pPr marL="457200" indent="-342900">
              <a:spcBef>
                <a:spcPts val="0"/>
              </a:spcBef>
              <a:spcAft>
                <a:spcPts val="0"/>
              </a:spcAft>
              <a:buSzPts val="1800"/>
            </a:pPr>
            <a:endParaRPr lang="en-US" dirty="0"/>
          </a:p>
          <a:p>
            <a:pPr marL="457200" indent="-342900">
              <a:spcBef>
                <a:spcPts val="0"/>
              </a:spcBef>
              <a:spcAft>
                <a:spcPts val="0"/>
              </a:spcAft>
              <a:buSzPts val="1800"/>
            </a:pPr>
            <a:r>
              <a:rPr lang="en-US" dirty="0"/>
              <a:t>It shows </a:t>
            </a:r>
            <a:r>
              <a:rPr lang="en-US" b="1" dirty="0">
                <a:effectLst>
                  <a:outerShdw blurRad="38100" dist="38100" dir="2700000" algn="tl">
                    <a:srgbClr val="000000">
                      <a:alpha val="43137"/>
                    </a:srgbClr>
                  </a:outerShdw>
                </a:effectLst>
              </a:rPr>
              <a:t>high compressibility factor </a:t>
            </a:r>
            <a:r>
              <a:rPr lang="en-US" dirty="0"/>
              <a:t>and follows a lossy compression with maintained quality standards (Above 15 dB PSNR values)</a:t>
            </a:r>
          </a:p>
          <a:p>
            <a:pPr marL="457200" indent="-342900">
              <a:spcBef>
                <a:spcPts val="0"/>
              </a:spcBef>
              <a:spcAft>
                <a:spcPts val="0"/>
              </a:spcAft>
              <a:buSzPts val="1800"/>
            </a:pPr>
            <a:endParaRPr lang="en-US" dirty="0"/>
          </a:p>
          <a:p>
            <a:pPr marL="457200" indent="-342900">
              <a:spcBef>
                <a:spcPts val="0"/>
              </a:spcBef>
              <a:spcAft>
                <a:spcPts val="0"/>
              </a:spcAft>
              <a:buSzPts val="1800"/>
            </a:pPr>
            <a:r>
              <a:rPr lang="en-US" dirty="0"/>
              <a:t>Using concepts like 1-D and 2-D transformation of </a:t>
            </a:r>
            <a:r>
              <a:rPr lang="en-US" dirty="0" err="1"/>
              <a:t>Haar</a:t>
            </a:r>
            <a:r>
              <a:rPr lang="en-US" dirty="0"/>
              <a:t> basis, Vector spaces, orthogonal set </a:t>
            </a:r>
            <a:r>
              <a:rPr lang="en-US" dirty="0" err="1"/>
              <a:t>vectors,etc</a:t>
            </a:r>
            <a:r>
              <a:rPr lang="en-US" dirty="0"/>
              <a:t> with count-controlled execution gives us a time efficient algorithm which is best suited for </a:t>
            </a:r>
            <a:r>
              <a:rPr lang="en-US" dirty="0" err="1"/>
              <a:t>GrayScale</a:t>
            </a:r>
            <a:r>
              <a:rPr lang="en-US" dirty="0"/>
              <a:t> images, and not for </a:t>
            </a:r>
            <a:r>
              <a:rPr lang="en-US" dirty="0" err="1"/>
              <a:t>colour</a:t>
            </a:r>
            <a:r>
              <a:rPr lang="en-US" dirty="0"/>
              <a:t> images (RGB) as components gets scattered which means more time implementing it and less efficient.</a:t>
            </a:r>
          </a:p>
          <a:p>
            <a:endParaRPr lang="en-IN" dirty="0"/>
          </a:p>
        </p:txBody>
      </p:sp>
    </p:spTree>
    <p:extLst>
      <p:ext uri="{BB962C8B-B14F-4D97-AF65-F5344CB8AC3E}">
        <p14:creationId xmlns:p14="http://schemas.microsoft.com/office/powerpoint/2010/main" val="296941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33F488-1D49-4EBE-8247-894AD3068107}"/>
              </a:ext>
            </a:extLst>
          </p:cNvPr>
          <p:cNvSpPr>
            <a:spLocks noGrp="1"/>
          </p:cNvSpPr>
          <p:nvPr>
            <p:ph type="ctrTitle"/>
          </p:nvPr>
        </p:nvSpPr>
        <p:spPr>
          <a:xfrm>
            <a:off x="1915385" y="1912742"/>
            <a:ext cx="8361229" cy="2098226"/>
          </a:xfrm>
        </p:spPr>
        <p:txBody>
          <a:bodyPr/>
          <a:lstStyle/>
          <a:p>
            <a:r>
              <a:rPr lang="en-US" dirty="0"/>
              <a:t>THANK YOU</a:t>
            </a:r>
            <a:endParaRPr lang="en-IN" dirty="0"/>
          </a:p>
        </p:txBody>
      </p:sp>
    </p:spTree>
    <p:extLst>
      <p:ext uri="{BB962C8B-B14F-4D97-AF65-F5344CB8AC3E}">
        <p14:creationId xmlns:p14="http://schemas.microsoft.com/office/powerpoint/2010/main" val="93527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1BDF2-01F4-476C-90EC-D5A0580E161D}"/>
              </a:ext>
            </a:extLst>
          </p:cNvPr>
          <p:cNvSpPr>
            <a:spLocks noGrp="1"/>
          </p:cNvSpPr>
          <p:nvPr>
            <p:ph type="title"/>
          </p:nvPr>
        </p:nvSpPr>
        <p:spPr>
          <a:xfrm>
            <a:off x="1295400" y="275932"/>
            <a:ext cx="9601200" cy="912181"/>
          </a:xfrm>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0186FE38-37A2-4B32-9A56-524740603FA0}"/>
              </a:ext>
            </a:extLst>
          </p:cNvPr>
          <p:cNvSpPr>
            <a:spLocks noGrp="1"/>
          </p:cNvSpPr>
          <p:nvPr>
            <p:ph idx="1"/>
          </p:nvPr>
        </p:nvSpPr>
        <p:spPr>
          <a:xfrm>
            <a:off x="1315372" y="2432490"/>
            <a:ext cx="10215238" cy="4336733"/>
          </a:xfrm>
        </p:spPr>
        <p:txBody>
          <a:bodyPr>
            <a:normAutofit/>
          </a:bodyPr>
          <a:lstStyle/>
          <a:p>
            <a:pPr marL="0" indent="0">
              <a:buNone/>
            </a:pPr>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About wavelets</a:t>
            </a:r>
            <a:r>
              <a:rPr lang="en-US" dirty="0"/>
              <a:t>: </a:t>
            </a:r>
          </a:p>
          <a:p>
            <a:pPr lvl="1"/>
            <a:r>
              <a:rPr lang="en-US" dirty="0"/>
              <a:t>Wavelets layer the data in level-wise details and obtain a mathematical method for encoding numerical data.</a:t>
            </a:r>
          </a:p>
          <a:p>
            <a:pPr lvl="1"/>
            <a:r>
              <a:rPr lang="en-IN" dirty="0">
                <a:solidFill>
                  <a:srgbClr val="000000"/>
                </a:solidFill>
                <a:effectLst/>
                <a:ea typeface="Times New Roman" panose="02020603050405020304" pitchFamily="18" charset="0"/>
              </a:rPr>
              <a:t>The layering can simplify approximations at intermediate stages, leading to less space for data storage. - </a:t>
            </a:r>
            <a:r>
              <a:rPr lang="en-IN" b="1" dirty="0">
                <a:solidFill>
                  <a:srgbClr val="000000"/>
                </a:solidFill>
                <a:effectLst>
                  <a:outerShdw blurRad="38100" dist="38100" dir="2700000" algn="tl">
                    <a:srgbClr val="000000">
                      <a:alpha val="43137"/>
                    </a:srgbClr>
                  </a:outerShdw>
                </a:effectLst>
                <a:ea typeface="Times New Roman" panose="02020603050405020304" pitchFamily="18" charset="0"/>
              </a:rPr>
              <a:t>The </a:t>
            </a:r>
            <a:r>
              <a:rPr lang="en-IN" b="1" dirty="0" err="1">
                <a:solidFill>
                  <a:srgbClr val="000000"/>
                </a:solidFill>
                <a:effectLst>
                  <a:outerShdw blurRad="38100" dist="38100" dir="2700000" algn="tl">
                    <a:srgbClr val="000000">
                      <a:alpha val="43137"/>
                    </a:srgbClr>
                  </a:outerShdw>
                </a:effectLst>
                <a:ea typeface="Times New Roman" panose="02020603050405020304" pitchFamily="18" charset="0"/>
              </a:rPr>
              <a:t>Haar</a:t>
            </a:r>
            <a:r>
              <a:rPr lang="en-IN" b="1" dirty="0">
                <a:solidFill>
                  <a:srgbClr val="000000"/>
                </a:solidFill>
                <a:effectLst>
                  <a:outerShdw blurRad="38100" dist="38100" dir="2700000" algn="tl">
                    <a:srgbClr val="000000">
                      <a:alpha val="43137"/>
                    </a:srgbClr>
                  </a:outerShdw>
                </a:effectLst>
                <a:ea typeface="Times New Roman" panose="02020603050405020304" pitchFamily="18" charset="0"/>
              </a:rPr>
              <a:t> Wavelet</a:t>
            </a:r>
            <a:endParaRPr lang="en-US" b="1" dirty="0">
              <a:effectLst>
                <a:outerShdw blurRad="38100" dist="38100" dir="2700000" algn="tl">
                  <a:srgbClr val="000000">
                    <a:alpha val="43137"/>
                  </a:srgbClr>
                </a:outerShdw>
              </a:effectLst>
            </a:endParaRPr>
          </a:p>
          <a:p>
            <a:r>
              <a:rPr lang="en-US" dirty="0"/>
              <a:t>Link between </a:t>
            </a:r>
            <a:r>
              <a:rPr lang="en-US" b="1" dirty="0">
                <a:effectLst>
                  <a:outerShdw blurRad="38100" dist="38100" dir="2700000" algn="tl">
                    <a:srgbClr val="000000">
                      <a:alpha val="43137"/>
                    </a:srgbClr>
                  </a:outerShdw>
                </a:effectLst>
              </a:rPr>
              <a:t>Linear Algebra and wavelets</a:t>
            </a:r>
          </a:p>
          <a:p>
            <a:r>
              <a:rPr lang="en-US" dirty="0"/>
              <a:t>Software used: </a:t>
            </a:r>
            <a:r>
              <a:rPr lang="en-US" b="1" dirty="0">
                <a:effectLst>
                  <a:outerShdw blurRad="38100" dist="38100" dir="2700000" algn="tl">
                    <a:srgbClr val="000000">
                      <a:alpha val="43137"/>
                    </a:srgbClr>
                  </a:outerShdw>
                </a:effectLst>
              </a:rPr>
              <a:t>MATLAB</a:t>
            </a:r>
          </a:p>
          <a:p>
            <a:pPr marL="0" indent="0">
              <a:buNone/>
            </a:pPr>
            <a:r>
              <a:rPr lang="en-US" b="1" dirty="0">
                <a:effectLst>
                  <a:outerShdw blurRad="38100" dist="38100" dir="2700000" algn="tl">
                    <a:srgbClr val="000000">
                      <a:alpha val="43137"/>
                    </a:srgbClr>
                  </a:outerShdw>
                </a:effectLst>
              </a:rPr>
              <a:t>Need of Image compression: </a:t>
            </a:r>
            <a:r>
              <a:rPr lang="en-IN" dirty="0">
                <a:solidFill>
                  <a:srgbClr val="000000"/>
                </a:solidFill>
              </a:rPr>
              <a:t>T</a:t>
            </a:r>
            <a:r>
              <a:rPr lang="en-IN" dirty="0">
                <a:solidFill>
                  <a:srgbClr val="000000"/>
                </a:solidFill>
                <a:effectLst/>
                <a:ea typeface="Times New Roman" panose="02020603050405020304" pitchFamily="18" charset="0"/>
              </a:rPr>
              <a:t>o conserve more transfer energy and save storage of data, and</a:t>
            </a:r>
            <a:r>
              <a:rPr lang="en-IN" dirty="0"/>
              <a:t> overcome the problem of costly network traffic due to large size of original data files. The compression type could be lossy or lossless.</a:t>
            </a:r>
            <a:endParaRPr lang="en-US" b="1" dirty="0">
              <a:effectLst>
                <a:outerShdw blurRad="38100" dist="38100" dir="2700000" algn="tl">
                  <a:srgbClr val="000000">
                    <a:alpha val="43137"/>
                  </a:srgbClr>
                </a:outerShdw>
              </a:effectLst>
            </a:endParaRPr>
          </a:p>
        </p:txBody>
      </p:sp>
      <p:cxnSp>
        <p:nvCxnSpPr>
          <p:cNvPr id="4" name="Straight Connector 3">
            <a:extLst>
              <a:ext uri="{FF2B5EF4-FFF2-40B4-BE49-F238E27FC236}">
                <a16:creationId xmlns:a16="http://schemas.microsoft.com/office/drawing/2014/main" id="{2A529358-506A-4377-9036-D0AEB90C0732}"/>
              </a:ext>
            </a:extLst>
          </p:cNvPr>
          <p:cNvCxnSpPr>
            <a:cxnSpLocks/>
          </p:cNvCxnSpPr>
          <p:nvPr/>
        </p:nvCxnSpPr>
        <p:spPr>
          <a:xfrm flipV="1">
            <a:off x="936037" y="5424814"/>
            <a:ext cx="11038273" cy="1"/>
          </a:xfrm>
          <a:prstGeom prst="line">
            <a:avLst/>
          </a:prstGeom>
        </p:spPr>
        <p:style>
          <a:lnRef idx="1">
            <a:schemeClr val="dk1"/>
          </a:lnRef>
          <a:fillRef idx="0">
            <a:schemeClr val="dk1"/>
          </a:fillRef>
          <a:effectRef idx="0">
            <a:schemeClr val="dk1"/>
          </a:effectRef>
          <a:fontRef idx="minor">
            <a:schemeClr val="tx1"/>
          </a:fontRef>
        </p:style>
      </p:cxnSp>
      <p:sp>
        <p:nvSpPr>
          <p:cNvPr id="7" name="Double Bracket 6">
            <a:extLst>
              <a:ext uri="{FF2B5EF4-FFF2-40B4-BE49-F238E27FC236}">
                <a16:creationId xmlns:a16="http://schemas.microsoft.com/office/drawing/2014/main" id="{CA9432D3-7FF0-4C35-964F-0C4229151364}"/>
              </a:ext>
            </a:extLst>
          </p:cNvPr>
          <p:cNvSpPr/>
          <p:nvPr/>
        </p:nvSpPr>
        <p:spPr>
          <a:xfrm>
            <a:off x="1323511" y="5559087"/>
            <a:ext cx="10263327" cy="1074197"/>
          </a:xfrm>
          <a:prstGeom prst="bracketPair">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graphicFrame>
        <p:nvGraphicFramePr>
          <p:cNvPr id="8" name="Table 8">
            <a:extLst>
              <a:ext uri="{FF2B5EF4-FFF2-40B4-BE49-F238E27FC236}">
                <a16:creationId xmlns:a16="http://schemas.microsoft.com/office/drawing/2014/main" id="{1A3F1253-706D-4F1E-82E2-467D61B5BDF8}"/>
              </a:ext>
            </a:extLst>
          </p:cNvPr>
          <p:cNvGraphicFramePr>
            <a:graphicFrameLocks noGrp="1"/>
          </p:cNvGraphicFramePr>
          <p:nvPr>
            <p:extLst>
              <p:ext uri="{D42A27DB-BD31-4B8C-83A1-F6EECF244321}">
                <p14:modId xmlns:p14="http://schemas.microsoft.com/office/powerpoint/2010/main" val="872960469"/>
              </p:ext>
            </p:extLst>
          </p:nvPr>
        </p:nvGraphicFramePr>
        <p:xfrm>
          <a:off x="1275422" y="1085684"/>
          <a:ext cx="10215238" cy="1728519"/>
        </p:xfrm>
        <a:graphic>
          <a:graphicData uri="http://schemas.openxmlformats.org/drawingml/2006/table">
            <a:tbl>
              <a:tblPr firstRow="1" bandRow="1">
                <a:tableStyleId>{5C22544A-7EE6-4342-B048-85BDC9FD1C3A}</a:tableStyleId>
              </a:tblPr>
              <a:tblGrid>
                <a:gridCol w="10215238">
                  <a:extLst>
                    <a:ext uri="{9D8B030D-6E8A-4147-A177-3AD203B41FA5}">
                      <a16:colId xmlns:a16="http://schemas.microsoft.com/office/drawing/2014/main" val="3595291247"/>
                    </a:ext>
                  </a:extLst>
                </a:gridCol>
              </a:tblGrid>
              <a:tr h="1728519">
                <a:tc>
                  <a:txBody>
                    <a:bodyPr/>
                    <a:lstStyle/>
                    <a:p>
                      <a:r>
                        <a:rPr lang="en-US" sz="2000" b="1" u="sng" dirty="0">
                          <a:solidFill>
                            <a:schemeClr val="tx1"/>
                          </a:solidFill>
                          <a:effectLst>
                            <a:outerShdw blurRad="38100" dist="38100" dir="2700000" algn="tl">
                              <a:srgbClr val="000000">
                                <a:alpha val="43137"/>
                              </a:srgbClr>
                            </a:outerShdw>
                          </a:effectLst>
                        </a:rPr>
                        <a:t>Project Definition</a:t>
                      </a:r>
                      <a:r>
                        <a:rPr lang="en-US" sz="2000" dirty="0">
                          <a:solidFill>
                            <a:schemeClr val="tx1"/>
                          </a:solidFill>
                          <a:effectLst>
                            <a:outerShdw blurRad="38100" dist="38100" dir="2700000" algn="tl">
                              <a:srgbClr val="000000">
                                <a:alpha val="43137"/>
                              </a:srgbClr>
                            </a:outerShdw>
                          </a:effectLst>
                        </a:rPr>
                        <a:t>: </a:t>
                      </a:r>
                    </a:p>
                    <a:p>
                      <a:pPr lvl="1"/>
                      <a:r>
                        <a:rPr lang="en-IN" sz="2000" i="0" dirty="0">
                          <a:solidFill>
                            <a:srgbClr val="000000"/>
                          </a:solidFill>
                          <a:effectLst/>
                          <a:ea typeface="Times New Roman" panose="02020603050405020304" pitchFamily="18" charset="0"/>
                        </a:rPr>
                        <a:t>- The project aims to address the problem of </a:t>
                      </a:r>
                      <a:r>
                        <a:rPr lang="en-IN" sz="2000" b="1" i="0" dirty="0">
                          <a:solidFill>
                            <a:srgbClr val="000000"/>
                          </a:solidFill>
                          <a:effectLst>
                            <a:outerShdw blurRad="38100" dist="38100" dir="2700000" algn="tl">
                              <a:srgbClr val="000000">
                                <a:alpha val="43137"/>
                              </a:srgbClr>
                            </a:outerShdw>
                          </a:effectLst>
                          <a:ea typeface="Times New Roman" panose="02020603050405020304" pitchFamily="18" charset="0"/>
                        </a:rPr>
                        <a:t>a low complex 2D Image Compression using the </a:t>
                      </a:r>
                      <a:r>
                        <a:rPr lang="en-IN" sz="2000" b="1" i="0" dirty="0" err="1">
                          <a:solidFill>
                            <a:srgbClr val="000000"/>
                          </a:solidFill>
                          <a:effectLst>
                            <a:outerShdw blurRad="38100" dist="38100" dir="2700000" algn="tl">
                              <a:srgbClr val="000000">
                                <a:alpha val="43137"/>
                              </a:srgbClr>
                            </a:outerShdw>
                          </a:effectLst>
                          <a:ea typeface="Times New Roman" panose="02020603050405020304" pitchFamily="18" charset="0"/>
                        </a:rPr>
                        <a:t>Haar</a:t>
                      </a:r>
                      <a:r>
                        <a:rPr lang="en-IN" sz="2000" b="1" i="0" dirty="0">
                          <a:solidFill>
                            <a:srgbClr val="000000"/>
                          </a:solidFill>
                          <a:effectLst>
                            <a:outerShdw blurRad="38100" dist="38100" dir="2700000" algn="tl">
                              <a:srgbClr val="000000">
                                <a:alpha val="43137"/>
                              </a:srgbClr>
                            </a:outerShdw>
                          </a:effectLst>
                          <a:ea typeface="Times New Roman" panose="02020603050405020304" pitchFamily="18" charset="0"/>
                        </a:rPr>
                        <a:t> Wavelets as the basis functions</a:t>
                      </a:r>
                      <a:r>
                        <a:rPr lang="en-IN" sz="2000" i="0" dirty="0">
                          <a:solidFill>
                            <a:srgbClr val="000000"/>
                          </a:solidFill>
                          <a:effectLst/>
                          <a:ea typeface="Times New Roman" panose="02020603050405020304" pitchFamily="18" charset="0"/>
                        </a:rPr>
                        <a:t>. </a:t>
                      </a:r>
                    </a:p>
                    <a:p>
                      <a:pPr lvl="1"/>
                      <a:r>
                        <a:rPr lang="en-IN" sz="2000" i="0" dirty="0">
                          <a:solidFill>
                            <a:srgbClr val="000000"/>
                          </a:solidFill>
                          <a:ea typeface="Times New Roman" panose="02020603050405020304" pitchFamily="18" charset="0"/>
                        </a:rPr>
                        <a:t>- Also,</a:t>
                      </a:r>
                      <a:r>
                        <a:rPr lang="en-IN" sz="2000" i="0" dirty="0">
                          <a:solidFill>
                            <a:srgbClr val="000000"/>
                          </a:solidFill>
                          <a:effectLst/>
                          <a:ea typeface="Times New Roman" panose="02020603050405020304" pitchFamily="18" charset="0"/>
                        </a:rPr>
                        <a:t> to </a:t>
                      </a:r>
                      <a:r>
                        <a:rPr lang="en-IN" sz="2000" b="1" i="0" dirty="0">
                          <a:solidFill>
                            <a:srgbClr val="000000"/>
                          </a:solidFill>
                          <a:effectLst>
                            <a:outerShdw blurRad="38100" dist="38100" dir="2700000" algn="tl">
                              <a:srgbClr val="000000">
                                <a:alpha val="43137"/>
                              </a:srgbClr>
                            </a:outerShdw>
                          </a:effectLst>
                          <a:ea typeface="Times New Roman" panose="02020603050405020304" pitchFamily="18" charset="0"/>
                        </a:rPr>
                        <a:t>calculate the quality of compressed images </a:t>
                      </a:r>
                      <a:r>
                        <a:rPr lang="en-IN" sz="2000" i="0" dirty="0">
                          <a:solidFill>
                            <a:srgbClr val="000000"/>
                          </a:solidFill>
                          <a:effectLst/>
                          <a:ea typeface="Times New Roman" panose="02020603050405020304" pitchFamily="18" charset="0"/>
                        </a:rPr>
                        <a:t>using Peak Signal to Noise Ratio (</a:t>
                      </a:r>
                      <a:r>
                        <a:rPr lang="en-IN" sz="2000" b="1" i="0" dirty="0">
                          <a:solidFill>
                            <a:srgbClr val="000000"/>
                          </a:solidFill>
                          <a:effectLst>
                            <a:outerShdw blurRad="38100" dist="38100" dir="2700000" algn="tl">
                              <a:srgbClr val="000000">
                                <a:alpha val="43137"/>
                              </a:srgbClr>
                            </a:outerShdw>
                          </a:effectLst>
                          <a:ea typeface="Times New Roman" panose="02020603050405020304" pitchFamily="18" charset="0"/>
                        </a:rPr>
                        <a:t>PSNR</a:t>
                      </a:r>
                      <a:r>
                        <a:rPr lang="en-IN" sz="2000" i="0" dirty="0">
                          <a:solidFill>
                            <a:srgbClr val="000000"/>
                          </a:solidFill>
                          <a:effectLst/>
                          <a:ea typeface="Times New Roman" panose="02020603050405020304" pitchFamily="18" charset="0"/>
                        </a:rPr>
                        <a:t>) factor [1].</a:t>
                      </a:r>
                      <a:endParaRPr lang="en-US" sz="2000" dirty="0"/>
                    </a:p>
                  </a:txBody>
                  <a:tcPr>
                    <a:noFill/>
                  </a:tcPr>
                </a:tc>
                <a:extLst>
                  <a:ext uri="{0D108BD9-81ED-4DB2-BD59-A6C34878D82A}">
                    <a16:rowId xmlns:a16="http://schemas.microsoft.com/office/drawing/2014/main" val="2171627895"/>
                  </a:ext>
                </a:extLst>
              </a:tr>
            </a:tbl>
          </a:graphicData>
        </a:graphic>
      </p:graphicFrame>
    </p:spTree>
    <p:extLst>
      <p:ext uri="{BB962C8B-B14F-4D97-AF65-F5344CB8AC3E}">
        <p14:creationId xmlns:p14="http://schemas.microsoft.com/office/powerpoint/2010/main" val="317357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F845-4504-4C2C-8EDC-BD6AEFB6ECFD}"/>
              </a:ext>
            </a:extLst>
          </p:cNvPr>
          <p:cNvSpPr>
            <a:spLocks noGrp="1"/>
          </p:cNvSpPr>
          <p:nvPr>
            <p:ph type="title"/>
          </p:nvPr>
        </p:nvSpPr>
        <p:spPr>
          <a:xfrm>
            <a:off x="1371989" y="247650"/>
            <a:ext cx="9601200" cy="924202"/>
          </a:xfrm>
        </p:spPr>
        <p:txBody>
          <a:bodyPr/>
          <a:lstStyle/>
          <a:p>
            <a:pPr algn="ctr"/>
            <a:r>
              <a:rPr lang="en-US" b="1" dirty="0"/>
              <a:t>Linear Algebra Concepts Used</a:t>
            </a:r>
            <a:endParaRPr lang="en-IN" b="1" dirty="0"/>
          </a:p>
        </p:txBody>
      </p:sp>
      <p:sp>
        <p:nvSpPr>
          <p:cNvPr id="3" name="Content Placeholder 2">
            <a:extLst>
              <a:ext uri="{FF2B5EF4-FFF2-40B4-BE49-F238E27FC236}">
                <a16:creationId xmlns:a16="http://schemas.microsoft.com/office/drawing/2014/main" id="{D39A06B0-9C3A-4620-9AB7-0D3C3E7A31B1}"/>
              </a:ext>
            </a:extLst>
          </p:cNvPr>
          <p:cNvSpPr>
            <a:spLocks noGrp="1"/>
          </p:cNvSpPr>
          <p:nvPr>
            <p:ph sz="half" idx="1"/>
          </p:nvPr>
        </p:nvSpPr>
        <p:spPr>
          <a:xfrm>
            <a:off x="1371600" y="1358283"/>
            <a:ext cx="4724400" cy="5353235"/>
          </a:xfrm>
        </p:spPr>
        <p:txBody>
          <a:bodyPr>
            <a:normAutofit fontScale="85000" lnSpcReduction="20000"/>
          </a:bodyPr>
          <a:lstStyle/>
          <a:p>
            <a:pPr>
              <a:lnSpc>
                <a:spcPct val="107000"/>
              </a:lnSpc>
              <a:spcBef>
                <a:spcPts val="200"/>
              </a:spcBef>
            </a:pPr>
            <a:r>
              <a:rPr lang="en-IN" sz="2600" b="1" u="sng" dirty="0">
                <a:solidFill>
                  <a:schemeClr val="tx1"/>
                </a:solidFill>
                <a:effectLst>
                  <a:outerShdw blurRad="38100" dist="38100" dir="2700000" algn="tl">
                    <a:srgbClr val="000000">
                      <a:alpha val="43137"/>
                    </a:srgbClr>
                  </a:outerShdw>
                </a:effectLst>
                <a:ea typeface="Times New Roman" panose="02020603050405020304" pitchFamily="18" charset="0"/>
                <a:cs typeface="Shruti" panose="020B0502040204020203" pitchFamily="34" charset="0"/>
              </a:rPr>
              <a:t>List of basic LA concepts used:</a:t>
            </a:r>
            <a:endParaRPr lang="en-IN" sz="2600" dirty="0">
              <a:effectLst/>
              <a:ea typeface="Calibri" panose="020F0502020204030204" pitchFamily="34" charset="0"/>
              <a:cs typeface="Shruti" panose="020B0502040204020203" pitchFamily="34" charset="0"/>
            </a:endParaRPr>
          </a:p>
          <a:p>
            <a:pPr marL="342900" lvl="0" indent="-342900" fontAlgn="base">
              <a:lnSpc>
                <a:spcPct val="107000"/>
              </a:lnSpc>
              <a:spcAft>
                <a:spcPts val="800"/>
              </a:spcAft>
              <a:buFont typeface="+mj-lt"/>
              <a:buAutoNum type="arabicPeriod"/>
              <a:tabLst>
                <a:tab pos="457200" algn="l"/>
              </a:tabLst>
            </a:pPr>
            <a:r>
              <a:rPr lang="en-IN" sz="2600" dirty="0">
                <a:solidFill>
                  <a:srgbClr val="000000"/>
                </a:solidFill>
                <a:effectLst/>
                <a:ea typeface="Times New Roman" panose="02020603050405020304" pitchFamily="18" charset="0"/>
                <a:cs typeface="Shruti" panose="020B0502040204020203" pitchFamily="34" charset="0"/>
              </a:rPr>
              <a:t>Basis of a vector space (Standard basis, Orthogonal basis)</a:t>
            </a:r>
            <a:endParaRPr lang="en-IN" sz="2600" dirty="0">
              <a:solidFill>
                <a:srgbClr val="000000"/>
              </a:solidFill>
              <a:effectLst/>
              <a:ea typeface="Calibri" panose="020F0502020204030204" pitchFamily="34" charset="0"/>
              <a:cs typeface="Shruti" panose="020B0502040204020203" pitchFamily="34" charset="0"/>
            </a:endParaRPr>
          </a:p>
          <a:p>
            <a:pPr marL="342900" lvl="0" indent="-342900" fontAlgn="base">
              <a:lnSpc>
                <a:spcPct val="107000"/>
              </a:lnSpc>
              <a:spcAft>
                <a:spcPts val="800"/>
              </a:spcAft>
              <a:buFont typeface="+mj-lt"/>
              <a:buAutoNum type="arabicPeriod"/>
              <a:tabLst>
                <a:tab pos="457200" algn="l"/>
              </a:tabLst>
            </a:pPr>
            <a:r>
              <a:rPr lang="en-IN" sz="2600" dirty="0">
                <a:solidFill>
                  <a:srgbClr val="000000"/>
                </a:solidFill>
                <a:effectLst/>
                <a:ea typeface="Times New Roman" panose="02020603050405020304" pitchFamily="18" charset="0"/>
                <a:cs typeface="Shruti" panose="020B0502040204020203" pitchFamily="34" charset="0"/>
              </a:rPr>
              <a:t>Vector subspace</a:t>
            </a:r>
            <a:endParaRPr lang="en-IN" sz="2600" dirty="0">
              <a:solidFill>
                <a:srgbClr val="000000"/>
              </a:solidFill>
              <a:effectLst/>
              <a:ea typeface="Calibri" panose="020F0502020204030204" pitchFamily="34" charset="0"/>
              <a:cs typeface="Shruti" panose="020B0502040204020203" pitchFamily="34" charset="0"/>
            </a:endParaRPr>
          </a:p>
          <a:p>
            <a:pPr marL="342900" lvl="0" indent="-342900" fontAlgn="base">
              <a:lnSpc>
                <a:spcPct val="107000"/>
              </a:lnSpc>
              <a:spcAft>
                <a:spcPts val="800"/>
              </a:spcAft>
              <a:buFont typeface="+mj-lt"/>
              <a:buAutoNum type="arabicPeriod"/>
              <a:tabLst>
                <a:tab pos="457200" algn="l"/>
              </a:tabLst>
            </a:pPr>
            <a:r>
              <a:rPr lang="en-IN" sz="2600" dirty="0">
                <a:solidFill>
                  <a:srgbClr val="000000"/>
                </a:solidFill>
                <a:effectLst/>
                <a:ea typeface="Times New Roman" panose="02020603050405020304" pitchFamily="18" charset="0"/>
                <a:cs typeface="Shruti" panose="020B0502040204020203" pitchFamily="34" charset="0"/>
              </a:rPr>
              <a:t>Change of basis</a:t>
            </a:r>
            <a:endParaRPr lang="en-IN" sz="2600" dirty="0">
              <a:solidFill>
                <a:srgbClr val="000000"/>
              </a:solidFill>
              <a:effectLst/>
              <a:ea typeface="Calibri" panose="020F0502020204030204" pitchFamily="34" charset="0"/>
              <a:cs typeface="Shruti" panose="020B0502040204020203" pitchFamily="34" charset="0"/>
            </a:endParaRPr>
          </a:p>
          <a:p>
            <a:pPr marL="342900" lvl="0" indent="-342900" fontAlgn="base">
              <a:lnSpc>
                <a:spcPct val="107000"/>
              </a:lnSpc>
              <a:spcAft>
                <a:spcPts val="800"/>
              </a:spcAft>
              <a:buFont typeface="+mj-lt"/>
              <a:buAutoNum type="arabicPeriod"/>
              <a:tabLst>
                <a:tab pos="457200" algn="l"/>
              </a:tabLst>
            </a:pPr>
            <a:r>
              <a:rPr lang="en-IN" sz="2600" dirty="0">
                <a:solidFill>
                  <a:srgbClr val="000000"/>
                </a:solidFill>
                <a:effectLst/>
                <a:ea typeface="Times New Roman" panose="02020603050405020304" pitchFamily="18" charset="0"/>
                <a:cs typeface="Shruti" panose="020B0502040204020203" pitchFamily="34" charset="0"/>
              </a:rPr>
              <a:t>Orthogonal complements</a:t>
            </a:r>
            <a:endParaRPr lang="en-IN" sz="2600" dirty="0">
              <a:solidFill>
                <a:srgbClr val="000000"/>
              </a:solidFill>
              <a:effectLst/>
              <a:ea typeface="Calibri" panose="020F0502020204030204" pitchFamily="34" charset="0"/>
              <a:cs typeface="Shruti" panose="020B0502040204020203" pitchFamily="34" charset="0"/>
            </a:endParaRPr>
          </a:p>
          <a:p>
            <a:pPr marL="342900" lvl="0" indent="-342900" fontAlgn="base">
              <a:lnSpc>
                <a:spcPct val="107000"/>
              </a:lnSpc>
              <a:spcAft>
                <a:spcPts val="800"/>
              </a:spcAft>
              <a:buFont typeface="+mj-lt"/>
              <a:buAutoNum type="arabicPeriod"/>
              <a:tabLst>
                <a:tab pos="457200" algn="l"/>
              </a:tabLst>
            </a:pPr>
            <a:r>
              <a:rPr lang="en-IN" sz="2600" dirty="0">
                <a:solidFill>
                  <a:srgbClr val="000000"/>
                </a:solidFill>
                <a:effectLst/>
                <a:ea typeface="Times New Roman" panose="02020603050405020304" pitchFamily="18" charset="0"/>
                <a:cs typeface="Shruti" panose="020B0502040204020203" pitchFamily="34" charset="0"/>
              </a:rPr>
              <a:t>Orthogonal projection</a:t>
            </a:r>
            <a:endParaRPr lang="en-IN" sz="2600" dirty="0">
              <a:solidFill>
                <a:srgbClr val="000000"/>
              </a:solidFill>
              <a:effectLst/>
              <a:ea typeface="Calibri" panose="020F0502020204030204" pitchFamily="34" charset="0"/>
              <a:cs typeface="Shruti" panose="020B0502040204020203" pitchFamily="34" charset="0"/>
            </a:endParaRPr>
          </a:p>
          <a:p>
            <a:pPr marL="342900" lvl="0" indent="-342900" fontAlgn="base">
              <a:lnSpc>
                <a:spcPct val="107000"/>
              </a:lnSpc>
              <a:spcAft>
                <a:spcPts val="800"/>
              </a:spcAft>
              <a:buFont typeface="+mj-lt"/>
              <a:buAutoNum type="arabicPeriod"/>
              <a:tabLst>
                <a:tab pos="457200" algn="l"/>
              </a:tabLst>
            </a:pPr>
            <a:r>
              <a:rPr lang="en-IN" sz="2600" dirty="0">
                <a:solidFill>
                  <a:srgbClr val="000000"/>
                </a:solidFill>
                <a:effectLst/>
                <a:ea typeface="Times New Roman" panose="02020603050405020304" pitchFamily="18" charset="0"/>
                <a:cs typeface="Shruti" panose="020B0502040204020203" pitchFamily="34" charset="0"/>
              </a:rPr>
              <a:t>Orthogonalization of a set of vectors in the basis</a:t>
            </a:r>
            <a:endParaRPr lang="en-IN" sz="2600" dirty="0">
              <a:solidFill>
                <a:srgbClr val="000000"/>
              </a:solidFill>
              <a:effectLst/>
              <a:ea typeface="Calibri" panose="020F0502020204030204" pitchFamily="34" charset="0"/>
              <a:cs typeface="Shruti" panose="020B0502040204020203" pitchFamily="34" charset="0"/>
            </a:endParaRPr>
          </a:p>
          <a:p>
            <a:pPr marL="342900" lvl="0" indent="-342900" fontAlgn="base">
              <a:lnSpc>
                <a:spcPct val="107000"/>
              </a:lnSpc>
              <a:spcAft>
                <a:spcPts val="800"/>
              </a:spcAft>
              <a:buFont typeface="+mj-lt"/>
              <a:buAutoNum type="arabicPeriod"/>
              <a:tabLst>
                <a:tab pos="457200" algn="l"/>
              </a:tabLst>
            </a:pPr>
            <a:r>
              <a:rPr lang="en-IN" sz="2600" dirty="0">
                <a:solidFill>
                  <a:srgbClr val="000000"/>
                </a:solidFill>
                <a:effectLst/>
                <a:ea typeface="Times New Roman" panose="02020603050405020304" pitchFamily="18" charset="0"/>
                <a:cs typeface="Shruti" panose="020B0502040204020203" pitchFamily="34" charset="0"/>
              </a:rPr>
              <a:t>Orthonormal basis</a:t>
            </a:r>
            <a:endParaRPr lang="en-IN" sz="2600" dirty="0">
              <a:solidFill>
                <a:srgbClr val="000000"/>
              </a:solidFill>
              <a:effectLst/>
              <a:ea typeface="Calibri" panose="020F0502020204030204" pitchFamily="34" charset="0"/>
              <a:cs typeface="Shruti" panose="020B0502040204020203" pitchFamily="34" charset="0"/>
            </a:endParaRPr>
          </a:p>
          <a:p>
            <a:pPr marL="342900" lvl="0" indent="-342900" fontAlgn="base">
              <a:lnSpc>
                <a:spcPct val="107000"/>
              </a:lnSpc>
              <a:spcAft>
                <a:spcPts val="800"/>
              </a:spcAft>
              <a:buFont typeface="+mj-lt"/>
              <a:buAutoNum type="arabicPeriod"/>
              <a:tabLst>
                <a:tab pos="457200" algn="l"/>
              </a:tabLst>
            </a:pPr>
            <a:r>
              <a:rPr lang="en-IN" sz="2600" dirty="0">
                <a:solidFill>
                  <a:srgbClr val="000000"/>
                </a:solidFill>
                <a:effectLst/>
                <a:ea typeface="Times New Roman" panose="02020603050405020304" pitchFamily="18" charset="0"/>
                <a:cs typeface="Shruti" panose="020B0502040204020203" pitchFamily="34" charset="0"/>
              </a:rPr>
              <a:t>Inner Product Space</a:t>
            </a:r>
            <a:endParaRPr lang="en-IN" sz="2600" dirty="0">
              <a:solidFill>
                <a:srgbClr val="000000"/>
              </a:solidFill>
              <a:effectLst/>
              <a:ea typeface="Calibri" panose="020F0502020204030204" pitchFamily="34" charset="0"/>
              <a:cs typeface="Shruti" panose="020B0502040204020203" pitchFamily="34" charset="0"/>
            </a:endParaRPr>
          </a:p>
          <a:p>
            <a:endParaRPr lang="en-IN" dirty="0"/>
          </a:p>
        </p:txBody>
      </p:sp>
      <p:sp>
        <p:nvSpPr>
          <p:cNvPr id="4" name="Content Placeholder 3">
            <a:extLst>
              <a:ext uri="{FF2B5EF4-FFF2-40B4-BE49-F238E27FC236}">
                <a16:creationId xmlns:a16="http://schemas.microsoft.com/office/drawing/2014/main" id="{D6A89068-6EF3-4803-B3B4-169E1AD1A33A}"/>
              </a:ext>
            </a:extLst>
          </p:cNvPr>
          <p:cNvSpPr>
            <a:spLocks noGrp="1"/>
          </p:cNvSpPr>
          <p:nvPr>
            <p:ph sz="half" idx="2"/>
          </p:nvPr>
        </p:nvSpPr>
        <p:spPr>
          <a:xfrm>
            <a:off x="6525403" y="1358283"/>
            <a:ext cx="5326286" cy="5353235"/>
          </a:xfrm>
        </p:spPr>
        <p:txBody>
          <a:bodyPr>
            <a:normAutofit fontScale="85000" lnSpcReduction="20000"/>
          </a:bodyPr>
          <a:lstStyle/>
          <a:p>
            <a:r>
              <a:rPr lang="en-US" sz="2200" b="1" u="sng" dirty="0">
                <a:effectLst>
                  <a:outerShdw blurRad="38100" dist="38100" dir="2700000" algn="tl">
                    <a:srgbClr val="000000">
                      <a:alpha val="43137"/>
                    </a:srgbClr>
                  </a:outerShdw>
                </a:effectLst>
              </a:rPr>
              <a:t>An overview of Mathematical Process of compression through </a:t>
            </a:r>
            <a:r>
              <a:rPr lang="en-US" sz="2200" b="1" u="sng" dirty="0" err="1">
                <a:effectLst>
                  <a:outerShdw blurRad="38100" dist="38100" dir="2700000" algn="tl">
                    <a:srgbClr val="000000">
                      <a:alpha val="43137"/>
                    </a:srgbClr>
                  </a:outerShdw>
                </a:effectLst>
              </a:rPr>
              <a:t>Haar</a:t>
            </a:r>
            <a:r>
              <a:rPr lang="en-US" sz="2200" b="1" u="sng" dirty="0">
                <a:effectLst>
                  <a:outerShdw blurRad="38100" dist="38100" dir="2700000" algn="tl">
                    <a:srgbClr val="000000">
                      <a:alpha val="43137"/>
                    </a:srgbClr>
                  </a:outerShdw>
                </a:effectLst>
              </a:rPr>
              <a:t> Wavelets:</a:t>
            </a:r>
          </a:p>
          <a:p>
            <a:pPr marL="0" indent="0">
              <a:buNone/>
            </a:pPr>
            <a:endParaRPr lang="en-IN" sz="2000" b="1" u="sng" dirty="0">
              <a:solidFill>
                <a:schemeClr val="tx1"/>
              </a:solidFill>
            </a:endParaRPr>
          </a:p>
        </p:txBody>
      </p:sp>
      <p:graphicFrame>
        <p:nvGraphicFramePr>
          <p:cNvPr id="6" name="Diagram 5">
            <a:extLst>
              <a:ext uri="{FF2B5EF4-FFF2-40B4-BE49-F238E27FC236}">
                <a16:creationId xmlns:a16="http://schemas.microsoft.com/office/drawing/2014/main" id="{9CF55952-4ADB-4B14-AEBD-85A836A47A45}"/>
              </a:ext>
            </a:extLst>
          </p:cNvPr>
          <p:cNvGraphicFramePr/>
          <p:nvPr>
            <p:extLst>
              <p:ext uri="{D42A27DB-BD31-4B8C-83A1-F6EECF244321}">
                <p14:modId xmlns:p14="http://schemas.microsoft.com/office/powerpoint/2010/main" val="2002992420"/>
              </p:ext>
            </p:extLst>
          </p:nvPr>
        </p:nvGraphicFramePr>
        <p:xfrm>
          <a:off x="5925312" y="1864311"/>
          <a:ext cx="8128000" cy="4962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1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6F0212-518A-4A3D-9156-5E2451615D67}"/>
              </a:ext>
            </a:extLst>
          </p:cNvPr>
          <p:cNvSpPr>
            <a:spLocks noGrp="1"/>
          </p:cNvSpPr>
          <p:nvPr>
            <p:ph type="title"/>
          </p:nvPr>
        </p:nvSpPr>
        <p:spPr>
          <a:xfrm>
            <a:off x="1371600" y="457200"/>
            <a:ext cx="9601200" cy="974324"/>
          </a:xfrm>
        </p:spPr>
        <p:txBody>
          <a:bodyPr>
            <a:normAutofit fontScale="90000"/>
          </a:bodyPr>
          <a:lstStyle/>
          <a:p>
            <a:r>
              <a:rPr lang="en-US" b="1" dirty="0">
                <a:effectLst>
                  <a:outerShdw blurRad="38100" dist="38100" dir="2700000" algn="tl">
                    <a:srgbClr val="000000">
                      <a:alpha val="43137"/>
                    </a:srgbClr>
                  </a:outerShdw>
                </a:effectLst>
              </a:rPr>
              <a:t>Mathematical Process for change of basis </a:t>
            </a:r>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848CE94-6C6D-4E4A-8898-EC9F87FB92EE}"/>
                  </a:ext>
                </a:extLst>
              </p:cNvPr>
              <p:cNvSpPr>
                <a:spLocks noGrp="1"/>
              </p:cNvSpPr>
              <p:nvPr>
                <p:ph idx="1"/>
              </p:nvPr>
            </p:nvSpPr>
            <p:spPr>
              <a:xfrm>
                <a:off x="1371600" y="1580225"/>
                <a:ext cx="9601200" cy="4820575"/>
              </a:xfrm>
            </p:spPr>
            <p:txBody>
              <a:bodyPr>
                <a:normAutofit/>
              </a:bodyPr>
              <a:lstStyle/>
              <a:p>
                <a:r>
                  <a:rPr lang="en-US" b="1" dirty="0">
                    <a:effectLst>
                      <a:outerShdw blurRad="38100" dist="38100" dir="2700000" algn="tl">
                        <a:srgbClr val="000000">
                          <a:alpha val="43137"/>
                        </a:srgbClr>
                      </a:outerShdw>
                    </a:effectLst>
                  </a:rPr>
                  <a:t>Algorithm for </a:t>
                </a:r>
                <a:r>
                  <a:rPr lang="en-US" b="1" dirty="0" err="1">
                    <a:effectLst>
                      <a:outerShdw blurRad="38100" dist="38100" dir="2700000" algn="tl">
                        <a:srgbClr val="000000">
                          <a:alpha val="43137"/>
                        </a:srgbClr>
                      </a:outerShdw>
                    </a:effectLst>
                  </a:rPr>
                  <a:t>Haar</a:t>
                </a:r>
                <a:r>
                  <a:rPr lang="en-US" b="1" dirty="0">
                    <a:effectLst>
                      <a:outerShdw blurRad="38100" dist="38100" dir="2700000" algn="tl">
                        <a:srgbClr val="000000">
                          <a:alpha val="43137"/>
                        </a:srgbClr>
                      </a:outerShdw>
                    </a:effectLst>
                  </a:rPr>
                  <a:t> wavelet basis for 1-D images</a:t>
                </a:r>
              </a:p>
              <a:p>
                <a:pPr marL="0" indent="0">
                  <a:buNone/>
                </a:pPr>
                <a:r>
                  <a:rPr lang="en-US" dirty="0"/>
                  <a:t>Assumption: n is a power of 2 (for simplicity)</a:t>
                </a:r>
              </a:p>
              <a:p>
                <a:pPr marL="530352" lvl="1" indent="0">
                  <a:buNone/>
                </a:pPr>
                <a:r>
                  <a:rPr lang="en-US" b="1" dirty="0">
                    <a:effectLst>
                      <a:outerShdw blurRad="38100" dist="38100" dir="2700000" algn="tl">
                        <a:srgbClr val="000000">
                          <a:alpha val="43137"/>
                        </a:srgbClr>
                      </a:outerShdw>
                    </a:effectLst>
                  </a:rPr>
                  <a:t>STEP1</a:t>
                </a:r>
                <a:r>
                  <a:rPr lang="en-US" dirty="0"/>
                  <a:t>: Read an n-pixel image (Represented in </a:t>
                </a:r>
                <a:r>
                  <a:rPr lang="en-IN" sz="2000" b="1" i="0" kern="1200" dirty="0" err="1">
                    <a:solidFill>
                      <a:schemeClr val="tx1"/>
                    </a:solidFill>
                    <a:effectLst/>
                    <a:latin typeface="+mn-lt"/>
                    <a:ea typeface="+mn-ea"/>
                    <a:cs typeface="+mn-cs"/>
                  </a:rPr>
                  <a:t>V</a:t>
                </a:r>
                <a:r>
                  <a:rPr lang="en-IN" i="0" baseline="-25000" dirty="0" err="1">
                    <a:solidFill>
                      <a:schemeClr val="tx1"/>
                    </a:solidFill>
                  </a:rPr>
                  <a:t>n</a:t>
                </a:r>
                <a:r>
                  <a:rPr lang="en-IN" sz="2000" i="0" kern="1200" dirty="0">
                    <a:solidFill>
                      <a:schemeClr val="tx1"/>
                    </a:solidFill>
                    <a:effectLst/>
                    <a:latin typeface="+mn-lt"/>
                    <a:ea typeface="+mn-ea"/>
                    <a:cs typeface="+mn-cs"/>
                  </a:rPr>
                  <a:t>, with basis set as box basis</a:t>
                </a:r>
                <a:r>
                  <a:rPr lang="en-US" dirty="0"/>
                  <a:t>)</a:t>
                </a:r>
              </a:p>
              <a:p>
                <a:pPr marL="530352" lvl="1" indent="0">
                  <a:buNone/>
                </a:pPr>
                <a:r>
                  <a:rPr lang="en-US" b="1" dirty="0">
                    <a:effectLst>
                      <a:outerShdw blurRad="38100" dist="38100" dir="2700000" algn="tl">
                        <a:srgbClr val="000000">
                          <a:alpha val="43137"/>
                        </a:srgbClr>
                      </a:outerShdw>
                    </a:effectLst>
                  </a:rPr>
                  <a:t>STEP2</a:t>
                </a:r>
                <a:r>
                  <a:rPr lang="en-US" dirty="0"/>
                  <a:t>: </a:t>
                </a:r>
                <a:r>
                  <a:rPr lang="en-US" b="1" dirty="0">
                    <a:effectLst>
                      <a:outerShdw blurRad="38100" dist="38100" dir="2700000" algn="tl">
                        <a:srgbClr val="000000">
                          <a:alpha val="43137"/>
                        </a:srgbClr>
                      </a:outerShdw>
                    </a:effectLst>
                  </a:rPr>
                  <a:t>Down-sample</a:t>
                </a:r>
                <a:r>
                  <a:rPr lang="en-US" dirty="0"/>
                  <a:t> the image and get the images with average intensities (n/2-pixel image, n/4-pixel image,…1-pixel image)</a:t>
                </a:r>
              </a:p>
              <a:p>
                <a:pPr marL="530352" lvl="1" indent="0">
                  <a:buNone/>
                </a:pPr>
                <a:r>
                  <a:rPr lang="en-US" b="1" dirty="0">
                    <a:effectLst>
                      <a:outerShdw blurRad="38100" dist="38100" dir="2700000" algn="tl">
                        <a:srgbClr val="000000">
                          <a:alpha val="43137"/>
                        </a:srgbClr>
                      </a:outerShdw>
                    </a:effectLst>
                  </a:rPr>
                  <a:t>STEP3</a:t>
                </a:r>
                <a:r>
                  <a:rPr lang="en-US" dirty="0"/>
                  <a:t>: Represent each of these images in </a:t>
                </a:r>
                <a:r>
                  <a:rPr lang="en-US" b="1" u="sng" dirty="0">
                    <a:solidFill>
                      <a:schemeClr val="tx1"/>
                    </a:solidFill>
                    <a:effectLst>
                      <a:outerShdw blurRad="38100" dist="38100" dir="2700000" algn="tl">
                        <a:srgbClr val="000000">
                          <a:alpha val="43137"/>
                        </a:srgbClr>
                      </a:outerShdw>
                    </a:effectLst>
                  </a:rPr>
                  <a:t>sets</a:t>
                </a:r>
                <a:r>
                  <a:rPr lang="en-IN" sz="2000" i="0" kern="1200" dirty="0">
                    <a:solidFill>
                      <a:schemeClr val="tx1"/>
                    </a:solidFill>
                    <a:effectLst/>
                    <a:latin typeface="+mn-lt"/>
                    <a:ea typeface="+mn-ea"/>
                    <a:cs typeface="+mn-cs"/>
                  </a:rPr>
                  <a:t> </a:t>
                </a:r>
                <a:r>
                  <a:rPr lang="en-IN" sz="2000" b="1" i="0" kern="1200" dirty="0" err="1">
                    <a:solidFill>
                      <a:schemeClr val="tx1"/>
                    </a:solidFill>
                    <a:effectLst/>
                    <a:latin typeface="+mn-lt"/>
                    <a:ea typeface="+mn-ea"/>
                    <a:cs typeface="+mn-cs"/>
                  </a:rPr>
                  <a:t>V</a:t>
                </a:r>
                <a:r>
                  <a:rPr lang="en-IN" sz="2000" i="0" kern="1200" baseline="-25000" dirty="0" err="1">
                    <a:solidFill>
                      <a:schemeClr val="tx1"/>
                    </a:solidFill>
                    <a:effectLst/>
                    <a:latin typeface="+mn-lt"/>
                    <a:ea typeface="+mn-ea"/>
                    <a:cs typeface="+mn-cs"/>
                  </a:rPr>
                  <a:t>n</a:t>
                </a:r>
                <a:r>
                  <a:rPr lang="en-IN" sz="2000" i="0" kern="1200" baseline="-25000" dirty="0">
                    <a:solidFill>
                      <a:schemeClr val="tx1"/>
                    </a:solidFill>
                    <a:effectLst/>
                    <a:latin typeface="+mn-lt"/>
                    <a:ea typeface="+mn-ea"/>
                    <a:cs typeface="+mn-cs"/>
                  </a:rPr>
                  <a:t>/2</a:t>
                </a:r>
                <a:r>
                  <a:rPr lang="en-IN" sz="2000" b="1" u="sng" kern="1200" dirty="0">
                    <a:solidFill>
                      <a:schemeClr val="tx1"/>
                    </a:solidFill>
                    <a:effectLst/>
                    <a:latin typeface="+mn-lt"/>
                    <a:ea typeface="+mn-ea"/>
                    <a:cs typeface="+mn-cs"/>
                  </a:rPr>
                  <a:t> </a:t>
                </a:r>
                <a:r>
                  <a:rPr lang="en-IN" sz="2000" i="0" kern="1200" dirty="0">
                    <a:solidFill>
                      <a:schemeClr val="tx1"/>
                    </a:solidFill>
                    <a:effectLst/>
                    <a:latin typeface="+mn-lt"/>
                    <a:ea typeface="+mn-ea"/>
                    <a:cs typeface="+mn-cs"/>
                  </a:rPr>
                  <a:t>,…</a:t>
                </a:r>
                <a:r>
                  <a:rPr lang="en-IN" sz="2000" b="1" i="0" kern="1200" dirty="0">
                    <a:solidFill>
                      <a:schemeClr val="tx1"/>
                    </a:solidFill>
                    <a:effectLst/>
                    <a:latin typeface="+mn-lt"/>
                    <a:ea typeface="+mn-ea"/>
                    <a:cs typeface="+mn-cs"/>
                  </a:rPr>
                  <a:t>V</a:t>
                </a:r>
                <a:r>
                  <a:rPr lang="en-IN" i="0" baseline="-25000" dirty="0">
                    <a:solidFill>
                      <a:schemeClr val="tx1"/>
                    </a:solidFill>
                  </a:rPr>
                  <a:t>1</a:t>
                </a:r>
                <a:r>
                  <a:rPr lang="en-IN" sz="2000" b="1" u="sng" kern="1200" dirty="0">
                    <a:solidFill>
                      <a:schemeClr val="tx1"/>
                    </a:solidFill>
                    <a:effectLst/>
                    <a:latin typeface="+mn-lt"/>
                    <a:ea typeface="+mn-ea"/>
                    <a:cs typeface="+mn-cs"/>
                  </a:rPr>
                  <a:t> </a:t>
                </a:r>
                <a:r>
                  <a:rPr lang="en-IN" sz="2000" b="1" u="sng" kern="1200" dirty="0">
                    <a:solidFill>
                      <a:schemeClr val="tx1"/>
                    </a:solidFill>
                    <a:effectLst>
                      <a:outerShdw blurRad="38100" dist="38100" dir="2700000" algn="tl">
                        <a:srgbClr val="000000">
                          <a:alpha val="43137"/>
                        </a:srgbClr>
                      </a:outerShdw>
                    </a:effectLst>
                    <a:latin typeface="+mn-lt"/>
                    <a:ea typeface="+mn-ea"/>
                    <a:cs typeface="+mn-cs"/>
                  </a:rPr>
                  <a:t>(Which are n/2, n/4,… 1 dimensional subspaces of </a:t>
                </a:r>
                <a14:m>
                  <m:oMath xmlns:m="http://schemas.openxmlformats.org/officeDocument/2006/math">
                    <m:sSup>
                      <m:sSupPr>
                        <m:ctrlPr>
                          <a:rPr lang="en-IN" sz="2000" b="1" i="1" u="sng" kern="1200" smtClean="0">
                            <a:solidFill>
                              <a:schemeClr val="tx1"/>
                            </a:solidFill>
                            <a:effectLst>
                              <a:outerShdw blurRad="38100" dist="38100" dir="2700000" algn="tl">
                                <a:srgbClr val="000000">
                                  <a:alpha val="43137"/>
                                </a:srgbClr>
                              </a:outerShdw>
                            </a:effectLst>
                            <a:latin typeface="Cambria Math" panose="02040503050406030204" pitchFamily="18" charset="0"/>
                            <a:ea typeface="+mn-ea"/>
                            <a:cs typeface="+mn-cs"/>
                          </a:rPr>
                        </m:ctrlPr>
                      </m:sSupPr>
                      <m:e>
                        <m:r>
                          <a:rPr lang="en-US" sz="2000" b="1" i="1" u="sng" kern="1200" smtClean="0">
                            <a:solidFill>
                              <a:schemeClr val="tx1"/>
                            </a:solidFill>
                            <a:effectLst>
                              <a:outerShdw blurRad="38100" dist="38100" dir="2700000" algn="tl">
                                <a:srgbClr val="000000">
                                  <a:alpha val="43137"/>
                                </a:srgbClr>
                              </a:outerShdw>
                            </a:effectLst>
                            <a:latin typeface="Cambria Math" panose="02040503050406030204" pitchFamily="18" charset="0"/>
                            <a:ea typeface="+mn-ea"/>
                            <a:cs typeface="+mn-cs"/>
                          </a:rPr>
                          <m:t>𝑹</m:t>
                        </m:r>
                      </m:e>
                      <m:sup>
                        <m:r>
                          <a:rPr lang="en-US" sz="2000" b="1" i="1" u="sng" kern="1200" smtClean="0">
                            <a:solidFill>
                              <a:schemeClr val="tx1"/>
                            </a:solidFill>
                            <a:effectLst>
                              <a:outerShdw blurRad="38100" dist="38100" dir="2700000" algn="tl">
                                <a:srgbClr val="000000">
                                  <a:alpha val="43137"/>
                                </a:srgbClr>
                              </a:outerShdw>
                            </a:effectLst>
                            <a:latin typeface="Cambria Math" panose="02040503050406030204" pitchFamily="18" charset="0"/>
                            <a:ea typeface="+mn-ea"/>
                            <a:cs typeface="+mn-cs"/>
                          </a:rPr>
                          <m:t>𝒏</m:t>
                        </m:r>
                      </m:sup>
                    </m:sSup>
                  </m:oMath>
                </a14:m>
                <a:r>
                  <a:rPr lang="en-IN" sz="2000" b="1" u="sng" kern="1200" dirty="0">
                    <a:solidFill>
                      <a:schemeClr val="tx1"/>
                    </a:solidFill>
                    <a:effectLst>
                      <a:outerShdw blurRad="38100" dist="38100" dir="2700000" algn="tl">
                        <a:srgbClr val="000000">
                          <a:alpha val="43137"/>
                        </a:srgbClr>
                      </a:outerShdw>
                    </a:effectLst>
                    <a:latin typeface="+mn-lt"/>
                    <a:ea typeface="+mn-ea"/>
                    <a:cs typeface="+mn-cs"/>
                  </a:rPr>
                  <a:t> respectively.)</a:t>
                </a:r>
              </a:p>
              <a:p>
                <a:pPr marL="530352" lvl="1" indent="0">
                  <a:buNone/>
                </a:pPr>
                <a:r>
                  <a:rPr lang="en-IN" sz="2000" b="1" i="0" kern="1200" dirty="0">
                    <a:solidFill>
                      <a:schemeClr val="tx1"/>
                    </a:solidFill>
                    <a:effectLst>
                      <a:outerShdw blurRad="38100" dist="38100" dir="2700000" algn="tl">
                        <a:srgbClr val="000000">
                          <a:alpha val="43137"/>
                        </a:srgbClr>
                      </a:outerShdw>
                    </a:effectLst>
                    <a:latin typeface="+mn-lt"/>
                    <a:ea typeface="+mn-ea"/>
                    <a:cs typeface="+mn-cs"/>
                  </a:rPr>
                  <a:t>STEP4</a:t>
                </a:r>
                <a:r>
                  <a:rPr lang="en-IN" sz="2000" i="0" kern="1200" dirty="0">
                    <a:solidFill>
                      <a:schemeClr val="tx1"/>
                    </a:solidFill>
                    <a:effectLst/>
                    <a:latin typeface="+mn-lt"/>
                    <a:ea typeface="+mn-ea"/>
                    <a:cs typeface="+mn-cs"/>
                  </a:rPr>
                  <a:t>: </a:t>
                </a:r>
                <a:r>
                  <a:rPr lang="en-IN" i="0" kern="1200" dirty="0">
                    <a:solidFill>
                      <a:schemeClr val="tx1"/>
                    </a:solidFill>
                    <a:effectLst/>
                    <a:ea typeface="+mn-ea"/>
                    <a:cs typeface="+mn-cs"/>
                  </a:rPr>
                  <a:t>Find </a:t>
                </a:r>
                <a:r>
                  <a:rPr lang="en-IN" b="0" i="0" u="none" strike="noStrike" baseline="0" dirty="0"/>
                  <a:t>the </a:t>
                </a:r>
                <a:r>
                  <a:rPr lang="en-US" b="1" i="0" u="none" strike="noStrike" baseline="0" dirty="0">
                    <a:effectLst>
                      <a:outerShdw blurRad="38100" dist="38100" dir="2700000" algn="tl">
                        <a:srgbClr val="000000">
                          <a:alpha val="43137"/>
                        </a:srgbClr>
                      </a:outerShdw>
                    </a:effectLst>
                  </a:rPr>
                  <a:t>wavelet space </a:t>
                </a:r>
                <a:r>
                  <a:rPr lang="en-US" b="0" i="0" u="none" strike="noStrike" baseline="0" dirty="0" err="1"/>
                  <a:t>Wk</a:t>
                </a:r>
                <a:r>
                  <a:rPr lang="en-US" b="0" i="0" u="none" strike="noStrike" baseline="0" dirty="0"/>
                  <a:t> to be the orthogonal complement of </a:t>
                </a:r>
                <a:r>
                  <a:rPr lang="en-US" b="0" i="0" u="none" strike="noStrike" baseline="0" dirty="0" err="1"/>
                  <a:t>Vk</a:t>
                </a:r>
                <a:r>
                  <a:rPr lang="en-US" b="0" i="0" u="none" strike="noStrike" baseline="0" dirty="0"/>
                  <a:t> in V2k. For k=1, 2, 4…n/2.</a:t>
                </a:r>
              </a:p>
              <a:p>
                <a:pPr marL="530352" lvl="1" indent="0">
                  <a:buNone/>
                </a:pPr>
                <a:r>
                  <a:rPr lang="en-US" b="1" i="0" dirty="0">
                    <a:effectLst>
                      <a:outerShdw blurRad="38100" dist="38100" dir="2700000" algn="tl">
                        <a:srgbClr val="000000">
                          <a:alpha val="43137"/>
                        </a:srgbClr>
                      </a:outerShdw>
                    </a:effectLst>
                  </a:rPr>
                  <a:t>STEP5</a:t>
                </a:r>
                <a:r>
                  <a:rPr lang="en-US" i="0" dirty="0"/>
                  <a:t>: Find the basis set for </a:t>
                </a:r>
                <a:r>
                  <a:rPr lang="en-IN" sz="2000" b="1" i="0" kern="1200" dirty="0">
                    <a:solidFill>
                      <a:schemeClr val="tx1"/>
                    </a:solidFill>
                    <a:effectLst/>
                    <a:latin typeface="+mn-lt"/>
                    <a:ea typeface="+mn-ea"/>
                    <a:cs typeface="+mn-cs"/>
                  </a:rPr>
                  <a:t>V</a:t>
                </a:r>
                <a:r>
                  <a:rPr lang="en-IN" i="0" baseline="-25000" dirty="0">
                    <a:solidFill>
                      <a:schemeClr val="tx1"/>
                    </a:solidFill>
                  </a:rPr>
                  <a:t>1</a:t>
                </a:r>
                <a:r>
                  <a:rPr lang="en-IN" sz="2000" i="0" kern="1200" dirty="0">
                    <a:solidFill>
                      <a:schemeClr val="tx1"/>
                    </a:solidFill>
                    <a:effectLst/>
                    <a:latin typeface="+mn-lt"/>
                    <a:ea typeface="+mn-ea"/>
                    <a:cs typeface="+mn-cs"/>
                  </a:rPr>
                  <a:t>, </a:t>
                </a:r>
                <a:r>
                  <a:rPr lang="en-US" b="0" i="0" u="none" strike="noStrike" baseline="0" dirty="0"/>
                  <a:t>W1, W2, …</a:t>
                </a:r>
                <a:r>
                  <a:rPr lang="en-US" b="0" i="0" u="none" strike="noStrike" baseline="0" dirty="0" err="1"/>
                  <a:t>Wn</a:t>
                </a:r>
                <a:r>
                  <a:rPr lang="en-US" b="0" i="0" u="none" strike="noStrike" baseline="0" dirty="0"/>
                  <a:t>/2.</a:t>
                </a:r>
              </a:p>
              <a:p>
                <a:pPr marL="530352" lvl="1" indent="0">
                  <a:buNone/>
                </a:pPr>
                <a:r>
                  <a:rPr lang="en-US" sz="2000" b="1" i="0" kern="1200" dirty="0">
                    <a:solidFill>
                      <a:schemeClr val="tx1"/>
                    </a:solidFill>
                    <a:effectLst>
                      <a:outerShdw blurRad="38100" dist="38100" dir="2700000" algn="tl">
                        <a:srgbClr val="000000">
                          <a:alpha val="43137"/>
                        </a:srgbClr>
                      </a:outerShdw>
                    </a:effectLst>
                    <a:latin typeface="+mn-lt"/>
                    <a:ea typeface="+mn-ea"/>
                    <a:cs typeface="+mn-cs"/>
                  </a:rPr>
                  <a:t>STEP6</a:t>
                </a:r>
                <a:r>
                  <a:rPr lang="en-US" sz="2000" i="0" kern="1200" dirty="0">
                    <a:solidFill>
                      <a:schemeClr val="tx1"/>
                    </a:solidFill>
                    <a:effectLst/>
                    <a:latin typeface="+mn-lt"/>
                    <a:ea typeface="+mn-ea"/>
                    <a:cs typeface="+mn-cs"/>
                  </a:rPr>
                  <a:t>: The </a:t>
                </a:r>
                <a:r>
                  <a:rPr lang="en-US" i="0" dirty="0">
                    <a:solidFill>
                      <a:schemeClr val="tx1"/>
                    </a:solidFill>
                  </a:rPr>
                  <a:t>union of sets obtained in STEP5 gives the </a:t>
                </a:r>
                <a:r>
                  <a:rPr lang="en-US" b="1" i="0" dirty="0" err="1">
                    <a:solidFill>
                      <a:schemeClr val="tx1"/>
                    </a:solidFill>
                    <a:effectLst>
                      <a:outerShdw blurRad="38100" dist="38100" dir="2700000" algn="tl">
                        <a:srgbClr val="000000">
                          <a:alpha val="43137"/>
                        </a:srgbClr>
                      </a:outerShdw>
                    </a:effectLst>
                  </a:rPr>
                  <a:t>Haar</a:t>
                </a:r>
                <a:r>
                  <a:rPr lang="en-US" b="1" i="0" dirty="0">
                    <a:solidFill>
                      <a:schemeClr val="tx1"/>
                    </a:solidFill>
                    <a:effectLst>
                      <a:outerShdw blurRad="38100" dist="38100" dir="2700000" algn="tl">
                        <a:srgbClr val="000000">
                          <a:alpha val="43137"/>
                        </a:srgbClr>
                      </a:outerShdw>
                    </a:effectLst>
                  </a:rPr>
                  <a:t> wavelet basis </a:t>
                </a:r>
                <a:r>
                  <a:rPr lang="en-US" i="0" dirty="0">
                    <a:solidFill>
                      <a:schemeClr val="tx1"/>
                    </a:solidFill>
                  </a:rPr>
                  <a:t>for</a:t>
                </a:r>
                <a:r>
                  <a:rPr lang="en-US" dirty="0"/>
                  <a:t> </a:t>
                </a:r>
                <a:r>
                  <a:rPr lang="en-IN" sz="2000" b="1" i="0" kern="1200" dirty="0">
                    <a:solidFill>
                      <a:schemeClr val="tx1"/>
                    </a:solidFill>
                    <a:effectLst/>
                    <a:latin typeface="+mn-lt"/>
                    <a:ea typeface="+mn-ea"/>
                    <a:cs typeface="+mn-cs"/>
                  </a:rPr>
                  <a:t>V</a:t>
                </a:r>
                <a:r>
                  <a:rPr lang="en-IN" i="0" baseline="-25000" dirty="0">
                    <a:solidFill>
                      <a:schemeClr val="tx1"/>
                    </a:solidFill>
                  </a:rPr>
                  <a:t>n.</a:t>
                </a:r>
                <a:endParaRPr lang="en-IN" sz="2000" b="1" u="sng" kern="1200" dirty="0">
                  <a:solidFill>
                    <a:schemeClr val="tx1"/>
                  </a:solidFill>
                  <a:effectLst/>
                  <a:latin typeface="+mn-lt"/>
                  <a:ea typeface="+mn-ea"/>
                  <a:cs typeface="+mn-cs"/>
                </a:endParaRPr>
              </a:p>
              <a:p>
                <a:pPr marL="0" indent="0">
                  <a:buNone/>
                </a:pPr>
                <a:endParaRPr lang="en-IN" sz="1800" b="0" i="0" u="none" strike="noStrike" dirty="0">
                  <a:effectLst/>
                  <a:latin typeface="Arial" panose="020B0604020202020204" pitchFamily="34" charset="0"/>
                </a:endParaRPr>
              </a:p>
              <a:p>
                <a:endParaRPr lang="en-US" dirty="0"/>
              </a:p>
              <a:p>
                <a:endParaRPr lang="en-IN" dirty="0"/>
              </a:p>
            </p:txBody>
          </p:sp>
        </mc:Choice>
        <mc:Fallback xmlns="">
          <p:sp>
            <p:nvSpPr>
              <p:cNvPr id="4" name="Content Placeholder 2">
                <a:extLst>
                  <a:ext uri="{FF2B5EF4-FFF2-40B4-BE49-F238E27FC236}">
                    <a16:creationId xmlns:a16="http://schemas.microsoft.com/office/drawing/2014/main" id="{5848CE94-6C6D-4E4A-8898-EC9F87FB92EE}"/>
                  </a:ext>
                </a:extLst>
              </p:cNvPr>
              <p:cNvSpPr>
                <a:spLocks noGrp="1" noRot="1" noChangeAspect="1" noMove="1" noResize="1" noEditPoints="1" noAdjustHandles="1" noChangeArrowheads="1" noChangeShapeType="1" noTextEdit="1"/>
              </p:cNvSpPr>
              <p:nvPr>
                <p:ph idx="1"/>
              </p:nvPr>
            </p:nvSpPr>
            <p:spPr>
              <a:xfrm>
                <a:off x="1371600" y="1580225"/>
                <a:ext cx="9601200" cy="4820575"/>
              </a:xfrm>
              <a:blipFill>
                <a:blip r:embed="rId2"/>
                <a:stretch>
                  <a:fillRect l="-635" t="-1138" r="-381"/>
                </a:stretch>
              </a:blipFill>
            </p:spPr>
            <p:txBody>
              <a:bodyPr/>
              <a:lstStyle/>
              <a:p>
                <a:r>
                  <a:rPr lang="en-IN">
                    <a:noFill/>
                  </a:rPr>
                  <a:t> </a:t>
                </a:r>
              </a:p>
            </p:txBody>
          </p:sp>
        </mc:Fallback>
      </mc:AlternateContent>
    </p:spTree>
    <p:extLst>
      <p:ext uri="{BB962C8B-B14F-4D97-AF65-F5344CB8AC3E}">
        <p14:creationId xmlns:p14="http://schemas.microsoft.com/office/powerpoint/2010/main" val="206406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932C-9C2F-4B49-968F-671DA9B8CA84}"/>
              </a:ext>
            </a:extLst>
          </p:cNvPr>
          <p:cNvSpPr>
            <a:spLocks noGrp="1"/>
          </p:cNvSpPr>
          <p:nvPr>
            <p:ph type="title"/>
          </p:nvPr>
        </p:nvSpPr>
        <p:spPr>
          <a:xfrm>
            <a:off x="1371600" y="375082"/>
            <a:ext cx="10613254" cy="992080"/>
          </a:xfrm>
        </p:spPr>
        <p:txBody>
          <a:bodyPr>
            <a:noAutofit/>
          </a:bodyPr>
          <a:lstStyle/>
          <a:p>
            <a:r>
              <a:rPr lang="en-US" sz="3600" b="1" dirty="0">
                <a:effectLst>
                  <a:outerShdw blurRad="38100" dist="38100" dir="2700000" algn="tl">
                    <a:srgbClr val="000000">
                      <a:alpha val="43137"/>
                    </a:srgbClr>
                  </a:outerShdw>
                </a:effectLst>
              </a:rPr>
              <a:t>Mathematical Process for finding wavelet coefficients</a:t>
            </a:r>
            <a:endParaRPr lang="en-IN" sz="36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742B048-4967-49F2-A7E5-AA8AD73B068D}"/>
              </a:ext>
            </a:extLst>
          </p:cNvPr>
          <p:cNvSpPr>
            <a:spLocks noGrp="1"/>
          </p:cNvSpPr>
          <p:nvPr>
            <p:ph idx="1"/>
          </p:nvPr>
        </p:nvSpPr>
        <p:spPr>
          <a:xfrm>
            <a:off x="1371600" y="1367163"/>
            <a:ext cx="9601200" cy="5379866"/>
          </a:xfrm>
        </p:spPr>
        <p:txBody>
          <a:bodyPr/>
          <a:lstStyle/>
          <a:p>
            <a:r>
              <a:rPr lang="en-US" b="1" dirty="0">
                <a:effectLst>
                  <a:outerShdw blurRad="38100" dist="38100" dir="2700000" algn="tl">
                    <a:srgbClr val="000000">
                      <a:alpha val="43137"/>
                    </a:srgbClr>
                  </a:outerShdw>
                </a:effectLst>
              </a:rPr>
              <a:t>Process: </a:t>
            </a:r>
            <a:r>
              <a:rPr lang="en-US" dirty="0"/>
              <a:t>Finding the coordinate vector of the image vector, with respect to the </a:t>
            </a:r>
            <a:r>
              <a:rPr lang="en-US" dirty="0" err="1"/>
              <a:t>Haar</a:t>
            </a:r>
            <a:r>
              <a:rPr lang="en-US" dirty="0"/>
              <a:t> wavelet basis, given the “Box basis”</a:t>
            </a: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STEP1 of wavelet transformation: </a:t>
            </a:r>
            <a:r>
              <a:rPr lang="en-IN" dirty="0">
                <a:effectLst/>
                <a:ea typeface="Calibri" panose="020F0502020204030204" pitchFamily="34" charset="0"/>
                <a:cs typeface="Shruti" panose="020B0502040204020203" pitchFamily="34" charset="0"/>
              </a:rPr>
              <a:t>representing the image vector as a linear combination of vectors in the basis of </a:t>
            </a:r>
            <a:r>
              <a:rPr lang="en-IN" b="1" dirty="0" err="1">
                <a:effectLst/>
                <a:ea typeface="Calibri" panose="020F0502020204030204" pitchFamily="34" charset="0"/>
                <a:cs typeface="Shruti" panose="020B0502040204020203" pitchFamily="34" charset="0"/>
              </a:rPr>
              <a:t>V</a:t>
            </a:r>
            <a:r>
              <a:rPr lang="en-IN" dirty="0" err="1">
                <a:effectLst/>
                <a:ea typeface="Calibri" panose="020F0502020204030204" pitchFamily="34" charset="0"/>
                <a:cs typeface="Shruti" panose="020B0502040204020203" pitchFamily="34" charset="0"/>
              </a:rPr>
              <a:t>k</a:t>
            </a:r>
            <a:r>
              <a:rPr lang="en-IN" dirty="0">
                <a:effectLst/>
                <a:ea typeface="Calibri" panose="020F0502020204030204" pitchFamily="34" charset="0"/>
                <a:cs typeface="Shruti" panose="020B0502040204020203" pitchFamily="34" charset="0"/>
              </a:rPr>
              <a:t> and that in Wk. </a:t>
            </a:r>
            <a:endParaRPr lang="en-US" b="1" dirty="0">
              <a:effectLst>
                <a:outerShdw blurRad="38100" dist="38100" dir="2700000" algn="tl">
                  <a:srgbClr val="000000">
                    <a:alpha val="43137"/>
                  </a:srgbClr>
                </a:outerShdw>
              </a:effectLst>
            </a:endParaRPr>
          </a:p>
          <a:p>
            <a:pPr marL="0" indent="0">
              <a:buNone/>
            </a:pPr>
            <a:r>
              <a:rPr lang="en-US" b="1" dirty="0">
                <a:effectLst>
                  <a:outerShdw blurRad="38100" dist="38100" dir="2700000" algn="tl">
                    <a:srgbClr val="000000">
                      <a:alpha val="43137"/>
                    </a:srgbClr>
                  </a:outerShdw>
                </a:effectLst>
              </a:rPr>
              <a:t>Example for n=16 case:</a:t>
            </a:r>
          </a:p>
          <a:p>
            <a:pPr marL="0" indent="0">
              <a:buNone/>
            </a:pPr>
            <a:endParaRPr lang="en-US" b="1" dirty="0">
              <a:effectLst>
                <a:outerShdw blurRad="38100" dist="38100" dir="2700000" algn="tl">
                  <a:srgbClr val="000000">
                    <a:alpha val="43137"/>
                  </a:srgbClr>
                </a:outerShdw>
              </a:effectLst>
            </a:endParaRPr>
          </a:p>
          <a:p>
            <a:pPr marL="0" indent="0">
              <a:buNone/>
            </a:pPr>
            <a:endParaRPr lang="en-US" b="1" dirty="0">
              <a:effectLst>
                <a:outerShdw blurRad="38100" dist="38100" dir="2700000" algn="tl">
                  <a:srgbClr val="000000">
                    <a:alpha val="43137"/>
                  </a:srgbClr>
                </a:outerShdw>
              </a:effectLst>
            </a:endParaRPr>
          </a:p>
          <a:p>
            <a:pPr marL="0" indent="0">
              <a:buNone/>
            </a:pPr>
            <a:endParaRPr lang="en-US" b="1" dirty="0">
              <a:effectLst>
                <a:outerShdw blurRad="38100" dist="38100" dir="2700000" algn="tl">
                  <a:srgbClr val="000000">
                    <a:alpha val="43137"/>
                  </a:srgbClr>
                </a:outerShdw>
              </a:effectLst>
            </a:endParaRPr>
          </a:p>
          <a:p>
            <a:r>
              <a:rPr lang="en-IN" sz="2000" b="1" i="0" kern="1200" dirty="0">
                <a:solidFill>
                  <a:schemeClr val="tx1"/>
                </a:solidFill>
                <a:effectLst/>
                <a:latin typeface="+mn-lt"/>
                <a:ea typeface="+mn-ea"/>
                <a:cs typeface="+mn-cs"/>
              </a:rPr>
              <a:t>x</a:t>
            </a:r>
            <a:r>
              <a:rPr lang="en-IN" sz="2000" b="1" kern="1200" baseline="-25000" dirty="0">
                <a:solidFill>
                  <a:schemeClr val="tx1"/>
                </a:solidFill>
                <a:effectLst/>
                <a:latin typeface="+mn-lt"/>
                <a:ea typeface="+mn-ea"/>
                <a:cs typeface="+mn-cs"/>
              </a:rPr>
              <a:t>i</a:t>
            </a:r>
            <a:r>
              <a:rPr lang="en-IN" sz="2000" i="0" kern="1200" dirty="0">
                <a:solidFill>
                  <a:schemeClr val="tx1"/>
                </a:solidFill>
                <a:effectLst/>
                <a:latin typeface="+mn-lt"/>
                <a:ea typeface="+mn-ea"/>
                <a:cs typeface="+mn-cs"/>
              </a:rPr>
              <a:t>’s can be obtained by </a:t>
            </a:r>
            <a:r>
              <a:rPr lang="en-IN" sz="2000" b="1" i="0" kern="1200" dirty="0">
                <a:solidFill>
                  <a:schemeClr val="tx1"/>
                </a:solidFill>
                <a:effectLst>
                  <a:outerShdw blurRad="38100" dist="38100" dir="2700000" algn="tl">
                    <a:srgbClr val="000000">
                      <a:alpha val="43137"/>
                    </a:srgbClr>
                  </a:outerShdw>
                </a:effectLst>
              </a:rPr>
              <a:t>averaging </a:t>
            </a:r>
            <a:r>
              <a:rPr lang="en-IN" sz="2000" i="0" kern="1200" dirty="0">
                <a:solidFill>
                  <a:schemeClr val="tx1"/>
                </a:solidFill>
              </a:rPr>
              <a:t>and</a:t>
            </a:r>
            <a:r>
              <a:rPr lang="en-IN" sz="2000" b="1" i="0" kern="1200" dirty="0">
                <a:solidFill>
                  <a:schemeClr val="tx1"/>
                </a:solidFill>
                <a:effectLst>
                  <a:outerShdw blurRad="38100" dist="38100" dir="2700000" algn="tl">
                    <a:srgbClr val="000000">
                      <a:alpha val="43137"/>
                    </a:srgbClr>
                  </a:outerShdw>
                </a:effectLst>
              </a:rPr>
              <a:t> </a:t>
            </a:r>
            <a:r>
              <a:rPr lang="en-IN" b="1" dirty="0" err="1">
                <a:solidFill>
                  <a:schemeClr val="tx1"/>
                </a:solidFill>
              </a:rPr>
              <a:t>y</a:t>
            </a:r>
            <a:r>
              <a:rPr lang="en-IN" sz="2000" b="1" kern="1200" baseline="-25000" dirty="0" err="1">
                <a:solidFill>
                  <a:schemeClr val="tx1"/>
                </a:solidFill>
                <a:effectLst/>
                <a:latin typeface="+mn-lt"/>
                <a:ea typeface="+mn-ea"/>
                <a:cs typeface="+mn-cs"/>
              </a:rPr>
              <a:t>i</a:t>
            </a:r>
            <a:r>
              <a:rPr lang="en-IN" sz="2000" i="0" kern="1200" dirty="0" err="1">
                <a:solidFill>
                  <a:schemeClr val="tx1"/>
                </a:solidFill>
                <a:effectLst/>
                <a:latin typeface="+mn-lt"/>
                <a:ea typeface="+mn-ea"/>
                <a:cs typeface="+mn-cs"/>
              </a:rPr>
              <a:t>’s</a:t>
            </a:r>
            <a:r>
              <a:rPr lang="en-IN" sz="2000" i="0" kern="1200" dirty="0">
                <a:solidFill>
                  <a:schemeClr val="tx1"/>
                </a:solidFill>
                <a:effectLst/>
                <a:latin typeface="+mn-lt"/>
                <a:ea typeface="+mn-ea"/>
                <a:cs typeface="+mn-cs"/>
              </a:rPr>
              <a:t> can be obtained by </a:t>
            </a:r>
            <a:r>
              <a:rPr lang="en-IN" sz="2000" b="1" i="0" kern="1200" dirty="0">
                <a:solidFill>
                  <a:schemeClr val="tx1"/>
                </a:solidFill>
                <a:effectLst>
                  <a:outerShdw blurRad="38100" dist="38100" dir="2700000" algn="tl">
                    <a:srgbClr val="000000">
                      <a:alpha val="43137"/>
                    </a:srgbClr>
                  </a:outerShdw>
                </a:effectLst>
                <a:latin typeface="+mn-lt"/>
                <a:ea typeface="+mn-ea"/>
                <a:cs typeface="+mn-cs"/>
              </a:rPr>
              <a:t>differencing</a:t>
            </a:r>
            <a:r>
              <a:rPr lang="en-IN" sz="2000" i="0" kern="1200" dirty="0">
                <a:solidFill>
                  <a:schemeClr val="tx1"/>
                </a:solidFill>
                <a:effectLst/>
                <a:latin typeface="+mn-lt"/>
                <a:ea typeface="+mn-ea"/>
                <a:cs typeface="+mn-cs"/>
              </a:rPr>
              <a:t>.</a:t>
            </a:r>
            <a:endParaRPr lang="en-US" b="1" dirty="0">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6EA8FA44-3F20-4E80-9287-A88883A86029}"/>
              </a:ext>
            </a:extLst>
          </p:cNvPr>
          <p:cNvGraphicFramePr>
            <a:graphicFrameLocks noGrp="1"/>
          </p:cNvGraphicFramePr>
          <p:nvPr>
            <p:extLst>
              <p:ext uri="{D42A27DB-BD31-4B8C-83A1-F6EECF244321}">
                <p14:modId xmlns:p14="http://schemas.microsoft.com/office/powerpoint/2010/main" val="955102186"/>
              </p:ext>
            </p:extLst>
          </p:nvPr>
        </p:nvGraphicFramePr>
        <p:xfrm>
          <a:off x="2043343" y="2234993"/>
          <a:ext cx="8105313" cy="1021149"/>
        </p:xfrm>
        <a:graphic>
          <a:graphicData uri="http://schemas.openxmlformats.org/drawingml/2006/table">
            <a:tbl>
              <a:tblPr firstRow="1" firstCol="1" bandRow="1">
                <a:tableStyleId>{5C22544A-7EE6-4342-B048-85BDC9FD1C3A}</a:tableStyleId>
              </a:tblPr>
              <a:tblGrid>
                <a:gridCol w="8105313">
                  <a:extLst>
                    <a:ext uri="{9D8B030D-6E8A-4147-A177-3AD203B41FA5}">
                      <a16:colId xmlns:a16="http://schemas.microsoft.com/office/drawing/2014/main" val="3377044216"/>
                    </a:ext>
                  </a:extLst>
                </a:gridCol>
              </a:tblGrid>
              <a:tr h="472699">
                <a:tc>
                  <a:txBody>
                    <a:bodyPr/>
                    <a:lstStyle/>
                    <a:p>
                      <a:pPr algn="l">
                        <a:lnSpc>
                          <a:spcPct val="107000"/>
                        </a:lnSpc>
                        <a:spcAft>
                          <a:spcPts val="800"/>
                        </a:spcAft>
                      </a:pPr>
                      <a:r>
                        <a:rPr lang="en-IN" sz="1600" dirty="0">
                          <a:solidFill>
                            <a:schemeClr val="tx1"/>
                          </a:solidFill>
                          <a:effectLst/>
                        </a:rPr>
                        <a:t>INPUT: List of intensities of original n-pixel image. i.e. a vector in </a:t>
                      </a:r>
                      <a:r>
                        <a:rPr lang="en-IN" sz="1600" b="1" u="sng" kern="1200" dirty="0" err="1">
                          <a:solidFill>
                            <a:schemeClr val="tx1"/>
                          </a:solidFill>
                          <a:effectLst/>
                          <a:latin typeface="+mn-lt"/>
                          <a:ea typeface="+mn-ea"/>
                          <a:cs typeface="+mn-cs"/>
                        </a:rPr>
                        <a:t>V</a:t>
                      </a:r>
                      <a:r>
                        <a:rPr lang="en-IN" sz="1600" b="1" u="sng" kern="1200" baseline="-25000" dirty="0" err="1">
                          <a:solidFill>
                            <a:schemeClr val="tx1"/>
                          </a:solidFill>
                          <a:effectLst/>
                          <a:latin typeface="+mn-lt"/>
                          <a:ea typeface="+mn-ea"/>
                          <a:cs typeface="+mn-cs"/>
                        </a:rPr>
                        <a:t>n</a:t>
                      </a:r>
                      <a:endParaRPr lang="en-IN" sz="16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oFill/>
                  </a:tcPr>
                </a:tc>
                <a:extLst>
                  <a:ext uri="{0D108BD9-81ED-4DB2-BD59-A6C34878D82A}">
                    <a16:rowId xmlns:a16="http://schemas.microsoft.com/office/drawing/2014/main" val="1090022830"/>
                  </a:ext>
                </a:extLst>
              </a:tr>
              <a:tr h="456488">
                <a:tc>
                  <a:txBody>
                    <a:bodyPr/>
                    <a:lstStyle/>
                    <a:p>
                      <a:pPr algn="l">
                        <a:lnSpc>
                          <a:spcPct val="107000"/>
                        </a:lnSpc>
                        <a:spcAft>
                          <a:spcPts val="800"/>
                        </a:spcAft>
                      </a:pPr>
                      <a:r>
                        <a:rPr lang="en-IN" sz="1600" dirty="0">
                          <a:solidFill>
                            <a:schemeClr val="tx1"/>
                          </a:solidFill>
                          <a:effectLst/>
                        </a:rPr>
                        <a:t>OUTPUT: (n-1) wavelet coefficients (using differencing), plus one overall average intensity.</a:t>
                      </a:r>
                    </a:p>
                    <a:p>
                      <a:pPr algn="l">
                        <a:lnSpc>
                          <a:spcPct val="107000"/>
                        </a:lnSpc>
                        <a:spcAft>
                          <a:spcPts val="800"/>
                        </a:spcAft>
                      </a:pPr>
                      <a:r>
                        <a:rPr lang="en-IN" sz="12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oFill/>
                  </a:tcPr>
                </a:tc>
                <a:extLst>
                  <a:ext uri="{0D108BD9-81ED-4DB2-BD59-A6C34878D82A}">
                    <a16:rowId xmlns:a16="http://schemas.microsoft.com/office/drawing/2014/main" val="3250756625"/>
                  </a:ext>
                </a:extLst>
              </a:tr>
            </a:tbl>
          </a:graphicData>
        </a:graphic>
      </p:graphicFrame>
      <p:pic>
        <p:nvPicPr>
          <p:cNvPr id="7" name="Picture 6">
            <a:extLst>
              <a:ext uri="{FF2B5EF4-FFF2-40B4-BE49-F238E27FC236}">
                <a16:creationId xmlns:a16="http://schemas.microsoft.com/office/drawing/2014/main" id="{6EFAA584-0ADF-4BF8-8FE0-559C7BC0FC13}"/>
              </a:ext>
            </a:extLst>
          </p:cNvPr>
          <p:cNvPicPr>
            <a:picLocks noChangeAspect="1"/>
          </p:cNvPicPr>
          <p:nvPr/>
        </p:nvPicPr>
        <p:blipFill>
          <a:blip r:embed="rId2"/>
          <a:stretch>
            <a:fillRect/>
          </a:stretch>
        </p:blipFill>
        <p:spPr>
          <a:xfrm>
            <a:off x="2237835" y="4528369"/>
            <a:ext cx="7716327" cy="1086002"/>
          </a:xfrm>
          <a:prstGeom prst="rect">
            <a:avLst/>
          </a:prstGeom>
        </p:spPr>
      </p:pic>
    </p:spTree>
    <p:extLst>
      <p:ext uri="{BB962C8B-B14F-4D97-AF65-F5344CB8AC3E}">
        <p14:creationId xmlns:p14="http://schemas.microsoft.com/office/powerpoint/2010/main" val="314396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2B048-4967-49F2-A7E5-AA8AD73B068D}"/>
              </a:ext>
            </a:extLst>
          </p:cNvPr>
          <p:cNvSpPr>
            <a:spLocks noGrp="1"/>
          </p:cNvSpPr>
          <p:nvPr>
            <p:ph idx="1"/>
          </p:nvPr>
        </p:nvSpPr>
        <p:spPr>
          <a:xfrm>
            <a:off x="1295400" y="761260"/>
            <a:ext cx="10795986" cy="5941381"/>
          </a:xfrm>
        </p:spPr>
        <p:txBody>
          <a:bodyPr/>
          <a:lstStyle/>
          <a:p>
            <a:r>
              <a:rPr lang="en-US" b="1" dirty="0">
                <a:effectLst>
                  <a:outerShdw blurRad="38100" dist="38100" dir="2700000" algn="tl">
                    <a:srgbClr val="000000">
                      <a:alpha val="43137"/>
                    </a:srgbClr>
                  </a:outerShdw>
                </a:effectLst>
              </a:rPr>
              <a:t>Subsequent steps of wavelet decomposition:</a:t>
            </a:r>
          </a:p>
          <a:p>
            <a:pPr lvl="1">
              <a:buFontTx/>
              <a:buChar char="-"/>
            </a:pPr>
            <a:r>
              <a:rPr lang="en-US" b="1" dirty="0">
                <a:effectLst>
                  <a:outerShdw blurRad="38100" dist="38100" dir="2700000" algn="tl">
                    <a:srgbClr val="000000">
                      <a:alpha val="43137"/>
                    </a:srgbClr>
                  </a:outerShdw>
                </a:effectLst>
              </a:rPr>
              <a:t>Down-sampling/ Decimation:</a:t>
            </a:r>
          </a:p>
          <a:p>
            <a:pPr marL="530352" lvl="1" indent="0">
              <a:buNone/>
            </a:pPr>
            <a:r>
              <a:rPr lang="en-IN" dirty="0">
                <a:effectLst/>
                <a:ea typeface="Calibri" panose="020F0502020204030204" pitchFamily="34" charset="0"/>
              </a:rPr>
              <a:t>A two-dimensional image with higher resolution can be divided into little (2 × 2) blocks of pixels, and each block is replaced by a pixel with intensity equal to the average of the intensities of the pixels it replaced. This process is known as Down-sampling or Decimation</a:t>
            </a:r>
          </a:p>
          <a:p>
            <a:pPr marL="530352" lvl="1" indent="0">
              <a:buNone/>
            </a:pPr>
            <a:endParaRPr lang="en-IN" b="1" dirty="0"/>
          </a:p>
          <a:p>
            <a:pPr marL="530352" lvl="1" indent="0">
              <a:buNone/>
            </a:pPr>
            <a:endParaRPr lang="en-IN" b="1" dirty="0">
              <a:effectLst>
                <a:outerShdw blurRad="38100" dist="38100" dir="2700000" algn="tl">
                  <a:srgbClr val="000000">
                    <a:alpha val="43137"/>
                  </a:srgbClr>
                </a:outerShdw>
              </a:effectLst>
            </a:endParaRPr>
          </a:p>
        </p:txBody>
      </p:sp>
      <p:pic>
        <p:nvPicPr>
          <p:cNvPr id="2062" name="Picture 14">
            <a:extLst>
              <a:ext uri="{FF2B5EF4-FFF2-40B4-BE49-F238E27FC236}">
                <a16:creationId xmlns:a16="http://schemas.microsoft.com/office/drawing/2014/main" id="{5DEBDB2E-6E96-4476-B2B2-AD1CE704F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646" y="2722617"/>
            <a:ext cx="4029075" cy="333375"/>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362BB6AF-02F4-42FB-8002-AEBFDFF88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646" y="3305149"/>
            <a:ext cx="38862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42BEA1C3-5A98-4E38-B4AF-FA2F32A44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733" y="3893476"/>
            <a:ext cx="4010025"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a:extLst>
              <a:ext uri="{FF2B5EF4-FFF2-40B4-BE49-F238E27FC236}">
                <a16:creationId xmlns:a16="http://schemas.microsoft.com/office/drawing/2014/main" id="{E88C2704-4951-4CB3-842E-459228937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733" y="4548775"/>
            <a:ext cx="3905250" cy="32385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A5DBE027-1C89-4A09-B08C-C1DF0D7882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733" y="5017349"/>
            <a:ext cx="3886200" cy="304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8665E53-F924-4A49-A762-524DE220274C}"/>
              </a:ext>
            </a:extLst>
          </p:cNvPr>
          <p:cNvSpPr txBox="1"/>
          <p:nvPr/>
        </p:nvSpPr>
        <p:spPr>
          <a:xfrm>
            <a:off x="4425675" y="5416669"/>
            <a:ext cx="3636139" cy="1200329"/>
          </a:xfrm>
          <a:prstGeom prst="rect">
            <a:avLst/>
          </a:prstGeom>
          <a:noFill/>
        </p:spPr>
        <p:txBody>
          <a:bodyPr wrap="square" rtlCol="0">
            <a:spAutoFit/>
          </a:bodyPr>
          <a:lstStyle/>
          <a:p>
            <a:r>
              <a:rPr lang="en-US" dirty="0"/>
              <a:t>Image from “Coding the </a:t>
            </a:r>
            <a:r>
              <a:rPr lang="en-US" dirty="0" err="1"/>
              <a:t>Marix</a:t>
            </a:r>
            <a:r>
              <a:rPr lang="en-US" dirty="0"/>
              <a:t>” – </a:t>
            </a:r>
          </a:p>
          <a:p>
            <a:r>
              <a:rPr lang="en-IN" sz="1800" dirty="0">
                <a:effectLst/>
                <a:latin typeface="Times New Roman" panose="02020603050405020304" pitchFamily="18" charset="0"/>
                <a:ea typeface="Calibri" panose="020F0502020204030204" pitchFamily="34" charset="0"/>
              </a:rPr>
              <a:t>A simple example of down-sampling of 16-pixel 1-D image to 1-pixel 1-D image through averaging</a:t>
            </a:r>
            <a:endParaRPr lang="en-IN" dirty="0"/>
          </a:p>
        </p:txBody>
      </p:sp>
    </p:spTree>
    <p:extLst>
      <p:ext uri="{BB962C8B-B14F-4D97-AF65-F5344CB8AC3E}">
        <p14:creationId xmlns:p14="http://schemas.microsoft.com/office/powerpoint/2010/main" val="19755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D8AE3-726F-4144-B052-F8D84F5EB49F}"/>
              </a:ext>
            </a:extLst>
          </p:cNvPr>
          <p:cNvSpPr>
            <a:spLocks noGrp="1"/>
          </p:cNvSpPr>
          <p:nvPr>
            <p:ph idx="1"/>
          </p:nvPr>
        </p:nvSpPr>
        <p:spPr>
          <a:xfrm>
            <a:off x="1371599" y="816746"/>
            <a:ext cx="10497845" cy="6041254"/>
          </a:xfrm>
        </p:spPr>
        <p:txBody>
          <a:bodyPr/>
          <a:lstStyle/>
          <a:p>
            <a:r>
              <a:rPr lang="en-US" dirty="0"/>
              <a:t>Down-sampling using averaging at the end yields overall average intensity. Which will be the </a:t>
            </a:r>
            <a:r>
              <a:rPr lang="en-US" b="1" dirty="0">
                <a:effectLst>
                  <a:outerShdw blurRad="38100" dist="38100" dir="2700000" algn="tl">
                    <a:srgbClr val="000000">
                      <a:alpha val="43137"/>
                    </a:srgbClr>
                  </a:outerShdw>
                </a:effectLst>
              </a:rPr>
              <a:t>coefficient of</a:t>
            </a:r>
            <a:r>
              <a:rPr lang="en-US" b="1" i="0" dirty="0">
                <a:effectLst>
                  <a:outerShdw blurRad="38100" dist="38100" dir="2700000" algn="tl">
                    <a:srgbClr val="000000">
                      <a:alpha val="43137"/>
                    </a:srgbClr>
                  </a:outerShdw>
                </a:effectLst>
              </a:rPr>
              <a:t> </a:t>
            </a:r>
            <a:r>
              <a:rPr lang="en-IN" sz="2000" b="1" i="0" kern="1200" dirty="0">
                <a:solidFill>
                  <a:schemeClr val="tx1"/>
                </a:solidFill>
                <a:effectLst>
                  <a:outerShdw blurRad="38100" dist="38100" dir="2700000" algn="tl">
                    <a:srgbClr val="000000">
                      <a:alpha val="43137"/>
                    </a:srgbClr>
                  </a:outerShdw>
                </a:effectLst>
                <a:latin typeface="+mn-lt"/>
                <a:ea typeface="+mn-ea"/>
                <a:cs typeface="+mn-cs"/>
              </a:rPr>
              <a:t>V</a:t>
            </a:r>
            <a:r>
              <a:rPr lang="en-IN" b="1" i="0" baseline="-25000" dirty="0">
                <a:solidFill>
                  <a:schemeClr val="tx1"/>
                </a:solidFill>
                <a:effectLst>
                  <a:outerShdw blurRad="38100" dist="38100" dir="2700000" algn="tl">
                    <a:srgbClr val="000000">
                      <a:alpha val="43137"/>
                    </a:srgbClr>
                  </a:outerShdw>
                </a:effectLst>
              </a:rPr>
              <a:t>1</a:t>
            </a:r>
            <a:r>
              <a:rPr lang="en-IN" sz="2000" i="0" kern="1200" dirty="0">
                <a:solidFill>
                  <a:schemeClr val="tx1"/>
                </a:solidFill>
                <a:effectLst/>
                <a:latin typeface="+mn-lt"/>
                <a:ea typeface="+mn-ea"/>
                <a:cs typeface="+mn-cs"/>
              </a:rPr>
              <a:t>,</a:t>
            </a:r>
            <a:r>
              <a:rPr lang="en-US" dirty="0"/>
              <a:t> while representing the image vector as LC of the </a:t>
            </a:r>
            <a:r>
              <a:rPr lang="en-US" dirty="0" err="1"/>
              <a:t>Haar</a:t>
            </a:r>
            <a:r>
              <a:rPr lang="en-US" dirty="0"/>
              <a:t> basis.</a:t>
            </a:r>
          </a:p>
          <a:p>
            <a:r>
              <a:rPr lang="en-IN" dirty="0"/>
              <a:t>Differencing in each down sampled image yields </a:t>
            </a:r>
            <a:r>
              <a:rPr lang="pt-BR" sz="1800" b="0" i="0" u="none" strike="noStrike" baseline="0" dirty="0">
                <a:latin typeface="F"/>
              </a:rPr>
              <a:t>n/2 + n/4 + n/8 + · · · + 2+1 = </a:t>
            </a:r>
            <a:r>
              <a:rPr lang="pt-BR" sz="1800" b="1" i="0" strike="noStrike" baseline="0" dirty="0">
                <a:effectLst>
                  <a:outerShdw blurRad="38100" dist="38100" dir="2700000" algn="tl">
                    <a:srgbClr val="000000">
                      <a:alpha val="43137"/>
                    </a:srgbClr>
                  </a:outerShdw>
                </a:effectLst>
                <a:latin typeface="F"/>
              </a:rPr>
              <a:t>n − 1 terms</a:t>
            </a:r>
            <a:r>
              <a:rPr lang="pt-BR" sz="1800" i="0" strike="noStrike" baseline="0" dirty="0"/>
              <a:t>, </a:t>
            </a:r>
            <a:r>
              <a:rPr lang="pt-BR" i="0" strike="noStrike" baseline="0" dirty="0"/>
              <a:t>the will be </a:t>
            </a:r>
            <a:r>
              <a:rPr lang="en-IN" dirty="0">
                <a:solidFill>
                  <a:schemeClr val="tx1"/>
                </a:solidFill>
                <a:effectLst/>
              </a:rPr>
              <a:t>wavelet coefficients.</a:t>
            </a:r>
          </a:p>
          <a:p>
            <a:r>
              <a:rPr lang="en-IN" dirty="0">
                <a:solidFill>
                  <a:schemeClr val="tx1"/>
                </a:solidFill>
              </a:rPr>
              <a:t>A simple example:</a:t>
            </a:r>
            <a:endParaRPr lang="en-IN"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CD1918C0-0120-467A-B2D6-8E53B8EDDE35}"/>
              </a:ext>
            </a:extLst>
          </p:cNvPr>
          <p:cNvPicPr>
            <a:picLocks noChangeAspect="1"/>
          </p:cNvPicPr>
          <p:nvPr/>
        </p:nvPicPr>
        <p:blipFill>
          <a:blip r:embed="rId2"/>
          <a:stretch>
            <a:fillRect/>
          </a:stretch>
        </p:blipFill>
        <p:spPr>
          <a:xfrm>
            <a:off x="3382392" y="2814222"/>
            <a:ext cx="5495278" cy="3937246"/>
          </a:xfrm>
          <a:prstGeom prst="rect">
            <a:avLst/>
          </a:prstGeom>
        </p:spPr>
      </p:pic>
    </p:spTree>
    <p:extLst>
      <p:ext uri="{BB962C8B-B14F-4D97-AF65-F5344CB8AC3E}">
        <p14:creationId xmlns:p14="http://schemas.microsoft.com/office/powerpoint/2010/main" val="121672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5486-600F-4E94-987A-BFA563800989}"/>
              </a:ext>
            </a:extLst>
          </p:cNvPr>
          <p:cNvSpPr>
            <a:spLocks noGrp="1"/>
          </p:cNvSpPr>
          <p:nvPr>
            <p:ph type="title"/>
          </p:nvPr>
        </p:nvSpPr>
        <p:spPr>
          <a:xfrm>
            <a:off x="1371600" y="436855"/>
            <a:ext cx="9601200" cy="876670"/>
          </a:xfrm>
        </p:spPr>
        <p:txBody>
          <a:bodyPr/>
          <a:lstStyle/>
          <a:p>
            <a:r>
              <a:rPr lang="en-US" b="1" dirty="0">
                <a:effectLst>
                  <a:outerShdw blurRad="38100" dist="38100" dir="2700000" algn="tl">
                    <a:srgbClr val="000000">
                      <a:alpha val="43137"/>
                    </a:srgbClr>
                  </a:outerShdw>
                </a:effectLst>
              </a:rPr>
              <a:t>From orthogonal to orthonormal</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C19F064-798F-44C6-B2D7-D55266D71AA8}"/>
              </a:ext>
            </a:extLst>
          </p:cNvPr>
          <p:cNvSpPr>
            <a:spLocks noGrp="1"/>
          </p:cNvSpPr>
          <p:nvPr>
            <p:ph idx="1"/>
          </p:nvPr>
        </p:nvSpPr>
        <p:spPr>
          <a:xfrm>
            <a:off x="1371600" y="1562470"/>
            <a:ext cx="9601200" cy="3249227"/>
          </a:xfrm>
        </p:spPr>
        <p:txBody>
          <a:bodyPr/>
          <a:lstStyle/>
          <a:p>
            <a:r>
              <a:rPr lang="en-US" dirty="0"/>
              <a:t>The </a:t>
            </a:r>
            <a:r>
              <a:rPr lang="en-US" dirty="0" err="1"/>
              <a:t>Haar</a:t>
            </a:r>
            <a:r>
              <a:rPr lang="en-US" dirty="0"/>
              <a:t> Wavelet basis obtained from this method would be an </a:t>
            </a:r>
            <a:r>
              <a:rPr lang="en-US" b="1" dirty="0">
                <a:effectLst>
                  <a:outerShdw blurRad="38100" dist="38100" dir="2700000" algn="tl">
                    <a:srgbClr val="000000">
                      <a:alpha val="43137"/>
                    </a:srgbClr>
                  </a:outerShdw>
                </a:effectLst>
              </a:rPr>
              <a:t>Orthogonal Basis</a:t>
            </a:r>
            <a:r>
              <a:rPr lang="en-US" dirty="0"/>
              <a:t>.</a:t>
            </a:r>
          </a:p>
          <a:p>
            <a:pPr marL="0" indent="0">
              <a:buNone/>
            </a:pPr>
            <a:endParaRPr lang="en-US" dirty="0"/>
          </a:p>
          <a:p>
            <a:r>
              <a:rPr lang="en-IN" dirty="0">
                <a:ea typeface="Calibri" panose="020F0502020204030204" pitchFamily="34" charset="0"/>
              </a:rPr>
              <a:t>M</a:t>
            </a:r>
            <a:r>
              <a:rPr lang="en-IN" dirty="0">
                <a:effectLst/>
                <a:ea typeface="Calibri" panose="020F0502020204030204" pitchFamily="34" charset="0"/>
              </a:rPr>
              <a:t>ultiplying and dividing each term in the linear combination representation by the norm of corresponding vector yield orthonormal basis.</a:t>
            </a:r>
          </a:p>
          <a:p>
            <a:pPr marL="0" indent="0">
              <a:buNone/>
            </a:pPr>
            <a:endParaRPr lang="en-IN" dirty="0">
              <a:effectLst/>
              <a:ea typeface="Calibri" panose="020F0502020204030204" pitchFamily="34" charset="0"/>
            </a:endParaRPr>
          </a:p>
          <a:p>
            <a:r>
              <a:rPr lang="en-IN" dirty="0"/>
              <a:t>So, the coordinate vector changes accordingly,</a:t>
            </a:r>
          </a:p>
        </p:txBody>
      </p:sp>
    </p:spTree>
    <p:extLst>
      <p:ext uri="{BB962C8B-B14F-4D97-AF65-F5344CB8AC3E}">
        <p14:creationId xmlns:p14="http://schemas.microsoft.com/office/powerpoint/2010/main" val="221843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2AC0-A0A0-4898-9F31-9B0600238D09}"/>
              </a:ext>
            </a:extLst>
          </p:cNvPr>
          <p:cNvSpPr>
            <a:spLocks noGrp="1"/>
          </p:cNvSpPr>
          <p:nvPr>
            <p:ph type="title"/>
          </p:nvPr>
        </p:nvSpPr>
        <p:spPr>
          <a:xfrm>
            <a:off x="1371600" y="295181"/>
            <a:ext cx="9601200" cy="912181"/>
          </a:xfrm>
        </p:spPr>
        <p:txBody>
          <a:bodyPr/>
          <a:lstStyle/>
          <a:p>
            <a:pPr algn="ctr"/>
            <a:r>
              <a:rPr lang="en-US" b="1" dirty="0">
                <a:effectLst>
                  <a:outerShdw blurRad="38100" dist="38100" dir="2700000" algn="tl">
                    <a:srgbClr val="000000">
                      <a:alpha val="43137"/>
                    </a:srgbClr>
                  </a:outerShdw>
                </a:effectLst>
              </a:rPr>
              <a:t>Approach (Functionalities and Errors)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FBBB8A-3238-4949-8845-67E9D3B439FB}"/>
              </a:ext>
            </a:extLst>
          </p:cNvPr>
          <p:cNvSpPr>
            <a:spLocks noGrp="1"/>
          </p:cNvSpPr>
          <p:nvPr>
            <p:ph idx="1"/>
          </p:nvPr>
        </p:nvSpPr>
        <p:spPr>
          <a:xfrm>
            <a:off x="1371600" y="1207361"/>
            <a:ext cx="10453456" cy="5442013"/>
          </a:xfrm>
        </p:spPr>
        <p:txBody>
          <a:bodyPr>
            <a:normAutofit/>
          </a:bodyPr>
          <a:lstStyle/>
          <a:p>
            <a:pPr>
              <a:spcBef>
                <a:spcPts val="0"/>
              </a:spcBef>
              <a:spcAft>
                <a:spcPts val="0"/>
              </a:spcAft>
            </a:pPr>
            <a:r>
              <a:rPr lang="en-US" sz="2000" b="1" dirty="0">
                <a:effectLst>
                  <a:outerShdw blurRad="38100" dist="38100" dir="2700000" algn="tl">
                    <a:srgbClr val="000000">
                      <a:alpha val="43137"/>
                    </a:srgbClr>
                  </a:outerShdw>
                </a:effectLst>
              </a:rPr>
              <a:t>Functionalities: </a:t>
            </a:r>
          </a:p>
          <a:p>
            <a:pPr marL="457200" lvl="0" indent="-317500" algn="l" rtl="0">
              <a:spcBef>
                <a:spcPts val="0"/>
              </a:spcBef>
              <a:spcAft>
                <a:spcPts val="0"/>
              </a:spcAft>
              <a:buSzPts val="1400"/>
              <a:buChar char="-"/>
            </a:pPr>
            <a:r>
              <a:rPr lang="en-US" sz="2000" dirty="0"/>
              <a:t>The 2-Dimensional image compression which we implemented involves considering the input image as a 2-Dimensional array or matrix (orthogonal set of vectors in 2-D vector space), which is down-sampled to a matrix which consists of  averages and differences of the values from original matrix. Filtering out the matrix which holds the averages (half the size of original matrix) gives the compressed image.</a:t>
            </a:r>
          </a:p>
          <a:p>
            <a:pPr marL="139700" lvl="0" indent="0" algn="l" rtl="0">
              <a:spcBef>
                <a:spcPts val="0"/>
              </a:spcBef>
              <a:spcAft>
                <a:spcPts val="0"/>
              </a:spcAft>
              <a:buSzPts val="1400"/>
              <a:buNone/>
            </a:pPr>
            <a:endParaRPr lang="en-US" sz="2000" dirty="0"/>
          </a:p>
          <a:p>
            <a:pPr marL="457200" lvl="0" indent="-317500" algn="l" rtl="0">
              <a:spcBef>
                <a:spcPts val="0"/>
              </a:spcBef>
              <a:spcAft>
                <a:spcPts val="0"/>
              </a:spcAft>
              <a:buSzPts val="1400"/>
              <a:buChar char="-"/>
            </a:pPr>
            <a:r>
              <a:rPr lang="en-US" sz="2000" dirty="0"/>
              <a:t>Even though it is lossless approach but </a:t>
            </a:r>
            <a:r>
              <a:rPr lang="en-US" sz="2000" b="1" dirty="0">
                <a:effectLst>
                  <a:outerShdw blurRad="38100" dist="38100" dir="2700000" algn="tl">
                    <a:srgbClr val="000000">
                      <a:alpha val="43137"/>
                    </a:srgbClr>
                  </a:outerShdw>
                </a:effectLst>
              </a:rPr>
              <a:t>lossy transformation </a:t>
            </a:r>
            <a:r>
              <a:rPr lang="en-US" sz="2000" dirty="0"/>
              <a:t>takes place as the difference values are either discarded or changed and hence the original matrix (image) cannot be obtained by applying image transformation. </a:t>
            </a:r>
          </a:p>
          <a:p>
            <a:pPr marL="0" indent="0">
              <a:buNone/>
            </a:pPr>
            <a:endParaRPr lang="en-US" b="0" i="0" u="none" strike="noStrike" baseline="0" dirty="0"/>
          </a:p>
          <a:p>
            <a:pPr>
              <a:spcBef>
                <a:spcPts val="0"/>
              </a:spcBef>
              <a:spcAft>
                <a:spcPts val="0"/>
              </a:spcAft>
            </a:pPr>
            <a:r>
              <a:rPr lang="en-US" sz="2000" dirty="0"/>
              <a:t>Errors: </a:t>
            </a:r>
          </a:p>
          <a:p>
            <a:pPr marL="457200" lvl="0" indent="-317500" algn="l" rtl="0">
              <a:spcBef>
                <a:spcPts val="0"/>
              </a:spcBef>
              <a:spcAft>
                <a:spcPts val="0"/>
              </a:spcAft>
              <a:buSzPts val="1400"/>
              <a:buChar char="-"/>
            </a:pPr>
            <a:r>
              <a:rPr lang="en-US" sz="2000" dirty="0"/>
              <a:t>We will be using only Grayscale images as input in </a:t>
            </a:r>
            <a:r>
              <a:rPr lang="en-US" sz="2000" dirty="0" err="1"/>
              <a:t>Haar</a:t>
            </a:r>
            <a:r>
              <a:rPr lang="en-US" sz="2000" dirty="0"/>
              <a:t> wavelet Transform due to the reason  that the </a:t>
            </a:r>
            <a:r>
              <a:rPr lang="en-US" sz="2000" dirty="0" err="1"/>
              <a:t>colour</a:t>
            </a:r>
            <a:r>
              <a:rPr lang="en-US" sz="2000" dirty="0"/>
              <a:t> gray </a:t>
            </a:r>
            <a:r>
              <a:rPr lang="en-US" sz="2000" dirty="0" err="1"/>
              <a:t>colour</a:t>
            </a:r>
            <a:r>
              <a:rPr lang="en-US" sz="2000" dirty="0"/>
              <a:t> has one , whereas the RGB has 3 </a:t>
            </a:r>
            <a:r>
              <a:rPr lang="en-US" sz="2000" dirty="0" err="1"/>
              <a:t>componants</a:t>
            </a:r>
            <a:r>
              <a:rPr lang="en-US" sz="2000" dirty="0"/>
              <a:t>. </a:t>
            </a:r>
            <a:r>
              <a:rPr lang="en-US" sz="2000" b="1" dirty="0">
                <a:effectLst>
                  <a:outerShdw blurRad="38100" dist="38100" dir="2700000" algn="tl">
                    <a:srgbClr val="000000">
                      <a:alpha val="43137"/>
                    </a:srgbClr>
                  </a:outerShdw>
                </a:effectLst>
              </a:rPr>
              <a:t>Dealing with one intensity is </a:t>
            </a:r>
            <a:r>
              <a:rPr lang="en-US" sz="2000" b="1" dirty="0" err="1">
                <a:effectLst>
                  <a:outerShdw blurRad="38100" dist="38100" dir="2700000" algn="tl">
                    <a:srgbClr val="000000">
                      <a:alpha val="43137"/>
                    </a:srgbClr>
                  </a:outerShdw>
                </a:effectLst>
              </a:rPr>
              <a:t>prefered</a:t>
            </a:r>
            <a:r>
              <a:rPr lang="en-US" sz="2000" b="1" dirty="0">
                <a:effectLst>
                  <a:outerShdw blurRad="38100" dist="38100" dir="2700000" algn="tl">
                    <a:srgbClr val="000000">
                      <a:alpha val="43137"/>
                    </a:srgbClr>
                  </a:outerShdw>
                </a:effectLst>
              </a:rPr>
              <a:t> over 3 intensities simultaneously for computational advantages </a:t>
            </a:r>
            <a:r>
              <a:rPr lang="en-US" sz="2000" dirty="0"/>
              <a:t>like less time consuming and better implementation.</a:t>
            </a:r>
          </a:p>
          <a:p>
            <a:pPr marL="0" indent="0" algn="l">
              <a:buNone/>
            </a:pPr>
            <a:endParaRPr lang="en-IN" i="0" kern="1200" dirty="0">
              <a:solidFill>
                <a:schemeClr val="tx1"/>
              </a:solidFill>
              <a:effectLst/>
              <a:ea typeface="+mn-ea"/>
              <a:cs typeface="+mn-cs"/>
            </a:endParaRPr>
          </a:p>
          <a:p>
            <a:pPr marL="530352" lvl="1" indent="0">
              <a:buNone/>
            </a:pPr>
            <a:endParaRPr lang="en-IN" i="0" baseline="-25000" dirty="0">
              <a:solidFill>
                <a:schemeClr val="tx1"/>
              </a:solidFill>
            </a:endParaRPr>
          </a:p>
          <a:p>
            <a:pPr marL="530352" lvl="1" indent="0">
              <a:buNone/>
            </a:pPr>
            <a:endParaRPr lang="en-IN" i="0" baseline="-25000" dirty="0">
              <a:solidFill>
                <a:schemeClr val="tx1"/>
              </a:solidFill>
            </a:endParaRPr>
          </a:p>
        </p:txBody>
      </p:sp>
    </p:spTree>
    <p:extLst>
      <p:ext uri="{BB962C8B-B14F-4D97-AF65-F5344CB8AC3E}">
        <p14:creationId xmlns:p14="http://schemas.microsoft.com/office/powerpoint/2010/main" val="272469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{ADF2716B-ED91-4999-8626-8EF41048848A}tf10001105</Template>
  <TotalTime>665</TotalTime>
  <Words>1326</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F</vt:lpstr>
      <vt:lpstr>Franklin Gothic Book</vt:lpstr>
      <vt:lpstr>Times New Roman</vt:lpstr>
      <vt:lpstr>Crop</vt:lpstr>
      <vt:lpstr>Image compression with Haar wavelets Group 1</vt:lpstr>
      <vt:lpstr>Introduction</vt:lpstr>
      <vt:lpstr>Linear Algebra Concepts Used</vt:lpstr>
      <vt:lpstr>Mathematical Process for change of basis </vt:lpstr>
      <vt:lpstr>Mathematical Process for finding wavelet coefficients</vt:lpstr>
      <vt:lpstr>PowerPoint Presentation</vt:lpstr>
      <vt:lpstr>PowerPoint Presentation</vt:lpstr>
      <vt:lpstr>From orthogonal to orthonormal</vt:lpstr>
      <vt:lpstr>Approach (Functionalities and Errors)</vt:lpstr>
      <vt:lpstr>Coding and Simulation</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 with Haar wavelets Group 1</dc:title>
  <dc:creator>Vishwa Raval</dc:creator>
  <cp:lastModifiedBy>Vishwa Raval</cp:lastModifiedBy>
  <cp:revision>39</cp:revision>
  <dcterms:created xsi:type="dcterms:W3CDTF">2020-11-05T02:31:45Z</dcterms:created>
  <dcterms:modified xsi:type="dcterms:W3CDTF">2020-11-08T03:26:05Z</dcterms:modified>
</cp:coreProperties>
</file>