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6451a60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6451a60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6451a606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6451a606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0adaec3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0adaec3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0adaec3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0adaec3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0adaec3e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0adaec3e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0adaec3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0adaec3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638ea60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638ea60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638ea60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638ea60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638ea607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638ea607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6451a606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6451a606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61525" y="659975"/>
            <a:ext cx="7861599" cy="4219224"/>
          </a:xfrm>
          <a:prstGeom prst="rect">
            <a:avLst/>
          </a:prstGeom>
          <a:noFill/>
          <a:ln>
            <a:noFill/>
          </a:ln>
        </p:spPr>
      </p:pic>
      <p:sp>
        <p:nvSpPr>
          <p:cNvPr id="55" name="Google Shape;55;p13"/>
          <p:cNvSpPr txBox="1"/>
          <p:nvPr/>
        </p:nvSpPr>
        <p:spPr>
          <a:xfrm>
            <a:off x="477925" y="170700"/>
            <a:ext cx="6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Computer Networks: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603100" y="509550"/>
            <a:ext cx="8250000" cy="42753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t/>
            </a:r>
            <a:endParaRPr b="1" sz="3184">
              <a:solidFill>
                <a:srgbClr val="292929"/>
              </a:solidFill>
              <a:highlight>
                <a:srgbClr val="FFFFFF"/>
              </a:highlight>
              <a:latin typeface="Georgia"/>
              <a:ea typeface="Georgia"/>
              <a:cs typeface="Georgia"/>
              <a:sym typeface="Georgia"/>
            </a:endParaRPr>
          </a:p>
          <a:p>
            <a:pPr indent="0" lvl="0" marL="0" rtl="0" algn="l">
              <a:lnSpc>
                <a:spcPct val="150000"/>
              </a:lnSpc>
              <a:spcBef>
                <a:spcPts val="1200"/>
              </a:spcBef>
              <a:spcAft>
                <a:spcPts val="0"/>
              </a:spcAft>
              <a:buNone/>
            </a:pPr>
            <a:r>
              <a:rPr b="1" lang="en-GB" sz="3184">
                <a:solidFill>
                  <a:srgbClr val="292929"/>
                </a:solidFill>
                <a:highlight>
                  <a:srgbClr val="FFFFFF"/>
                </a:highlight>
                <a:latin typeface="Georgia"/>
                <a:ea typeface="Georgia"/>
                <a:cs typeface="Georgia"/>
                <a:sym typeface="Georgia"/>
              </a:rPr>
              <a:t>Network Commands:</a:t>
            </a:r>
            <a:endParaRPr b="1" sz="3184">
              <a:solidFill>
                <a:srgbClr val="292929"/>
              </a:solidFill>
              <a:highlight>
                <a:srgbClr val="FFFFFF"/>
              </a:highlight>
              <a:latin typeface="Georgia"/>
              <a:ea typeface="Georgia"/>
              <a:cs typeface="Georgia"/>
              <a:sym typeface="Georgia"/>
            </a:endParaRPr>
          </a:p>
          <a:p>
            <a:pPr indent="-324658" lvl="0" marL="457200" rtl="0" algn="l">
              <a:lnSpc>
                <a:spcPct val="150000"/>
              </a:lnSpc>
              <a:spcBef>
                <a:spcPts val="1200"/>
              </a:spcBef>
              <a:spcAft>
                <a:spcPts val="0"/>
              </a:spcAft>
              <a:buClr>
                <a:srgbClr val="292929"/>
              </a:buClr>
              <a:buSzPct val="100000"/>
              <a:buFont typeface="Georgia"/>
              <a:buAutoNum type="arabicPeriod"/>
            </a:pPr>
            <a:r>
              <a:rPr b="1" lang="en-GB" sz="3184">
                <a:solidFill>
                  <a:srgbClr val="292929"/>
                </a:solidFill>
                <a:highlight>
                  <a:srgbClr val="FFFFFF"/>
                </a:highlight>
                <a:latin typeface="Georgia"/>
                <a:ea typeface="Georgia"/>
                <a:cs typeface="Georgia"/>
                <a:sym typeface="Georgia"/>
              </a:rPr>
              <a:t>$ hostname -&gt; Displays the name of the localhost  kali.</a:t>
            </a:r>
            <a:br>
              <a:rPr b="1" lang="en-GB" sz="3184">
                <a:solidFill>
                  <a:srgbClr val="292929"/>
                </a:solidFill>
                <a:highlight>
                  <a:srgbClr val="FFFFFF"/>
                </a:highlight>
                <a:latin typeface="Georgia"/>
                <a:ea typeface="Georgia"/>
                <a:cs typeface="Georgia"/>
                <a:sym typeface="Georgia"/>
              </a:rPr>
            </a:br>
            <a:endParaRPr b="1" sz="3184">
              <a:solidFill>
                <a:srgbClr val="292929"/>
              </a:solidFill>
              <a:highlight>
                <a:srgbClr val="FFFFFF"/>
              </a:highlight>
              <a:latin typeface="Georgia"/>
              <a:ea typeface="Georgia"/>
              <a:cs typeface="Georgia"/>
              <a:sym typeface="Georgia"/>
            </a:endParaRPr>
          </a:p>
          <a:p>
            <a:pPr indent="-324658" lvl="0" marL="457200" rtl="0" algn="l">
              <a:lnSpc>
                <a:spcPct val="150000"/>
              </a:lnSpc>
              <a:spcBef>
                <a:spcPts val="0"/>
              </a:spcBef>
              <a:spcAft>
                <a:spcPts val="0"/>
              </a:spcAft>
              <a:buClr>
                <a:srgbClr val="292929"/>
              </a:buClr>
              <a:buSzPct val="100000"/>
              <a:buFont typeface="Georgia"/>
              <a:buAutoNum type="arabicPeriod"/>
            </a:pPr>
            <a:r>
              <a:rPr b="1" lang="en-GB" sz="3184">
                <a:solidFill>
                  <a:srgbClr val="292929"/>
                </a:solidFill>
                <a:highlight>
                  <a:srgbClr val="FFFFFF"/>
                </a:highlight>
                <a:latin typeface="Georgia"/>
                <a:ea typeface="Georgia"/>
                <a:cs typeface="Georgia"/>
                <a:sym typeface="Georgia"/>
              </a:rPr>
              <a:t>$ nslookup google.com -&gt; Checks the IP for particular domain.</a:t>
            </a:r>
            <a:br>
              <a:rPr b="1" lang="en-GB" sz="3184">
                <a:solidFill>
                  <a:srgbClr val="292929"/>
                </a:solidFill>
                <a:highlight>
                  <a:srgbClr val="FFFFFF"/>
                </a:highlight>
                <a:latin typeface="Georgia"/>
                <a:ea typeface="Georgia"/>
                <a:cs typeface="Georgia"/>
                <a:sym typeface="Georgia"/>
              </a:rPr>
            </a:br>
            <a:endParaRPr b="1" sz="3184">
              <a:solidFill>
                <a:srgbClr val="292929"/>
              </a:solidFill>
              <a:highlight>
                <a:srgbClr val="FFFFFF"/>
              </a:highlight>
              <a:latin typeface="Georgia"/>
              <a:ea typeface="Georgia"/>
              <a:cs typeface="Georgia"/>
              <a:sym typeface="Georgia"/>
            </a:endParaRPr>
          </a:p>
          <a:p>
            <a:pPr indent="-324658" lvl="0" marL="457200" rtl="0" algn="l">
              <a:lnSpc>
                <a:spcPct val="150000"/>
              </a:lnSpc>
              <a:spcBef>
                <a:spcPts val="0"/>
              </a:spcBef>
              <a:spcAft>
                <a:spcPts val="0"/>
              </a:spcAft>
              <a:buClr>
                <a:srgbClr val="292929"/>
              </a:buClr>
              <a:buSzPct val="100000"/>
              <a:buFont typeface="Georgia"/>
              <a:buAutoNum type="arabicPeriod"/>
            </a:pPr>
            <a:r>
              <a:rPr b="1" lang="en-GB" sz="3184">
                <a:solidFill>
                  <a:srgbClr val="292929"/>
                </a:solidFill>
                <a:highlight>
                  <a:srgbClr val="FFFFFF"/>
                </a:highlight>
                <a:latin typeface="Georgia"/>
                <a:ea typeface="Georgia"/>
                <a:cs typeface="Georgia"/>
                <a:sym typeface="Georgia"/>
              </a:rPr>
              <a:t>$ ping google.com -&gt; It connects with the server &amp; starts receiving packets.</a:t>
            </a:r>
            <a:br>
              <a:rPr b="1" lang="en-GB" sz="3184">
                <a:solidFill>
                  <a:srgbClr val="292929"/>
                </a:solidFill>
                <a:highlight>
                  <a:srgbClr val="FFFFFF"/>
                </a:highlight>
                <a:latin typeface="Georgia"/>
                <a:ea typeface="Georgia"/>
                <a:cs typeface="Georgia"/>
                <a:sym typeface="Georgia"/>
              </a:rPr>
            </a:br>
            <a:endParaRPr b="1" sz="3184">
              <a:solidFill>
                <a:srgbClr val="292929"/>
              </a:solidFill>
              <a:highlight>
                <a:srgbClr val="FFFFFF"/>
              </a:highlight>
              <a:latin typeface="Georgia"/>
              <a:ea typeface="Georgia"/>
              <a:cs typeface="Georgia"/>
              <a:sym typeface="Georgia"/>
            </a:endParaRPr>
          </a:p>
          <a:p>
            <a:pPr indent="-324658" lvl="0" marL="457200" rtl="0" algn="l">
              <a:lnSpc>
                <a:spcPct val="150000"/>
              </a:lnSpc>
              <a:spcBef>
                <a:spcPts val="0"/>
              </a:spcBef>
              <a:spcAft>
                <a:spcPts val="0"/>
              </a:spcAft>
              <a:buClr>
                <a:srgbClr val="292929"/>
              </a:buClr>
              <a:buSzPct val="100000"/>
              <a:buFont typeface="Georgia"/>
              <a:buAutoNum type="arabicPeriod"/>
            </a:pPr>
            <a:r>
              <a:rPr b="1" lang="en-GB" sz="3184">
                <a:solidFill>
                  <a:srgbClr val="292929"/>
                </a:solidFill>
                <a:highlight>
                  <a:srgbClr val="FFFFFF"/>
                </a:highlight>
                <a:latin typeface="Georgia"/>
                <a:ea typeface="Georgia"/>
                <a:cs typeface="Georgia"/>
                <a:sym typeface="Georgia"/>
              </a:rPr>
              <a:t>$ hostname -i - To check the IP for the localhost</a:t>
            </a:r>
            <a:endParaRPr b="1" sz="3184">
              <a:solidFill>
                <a:srgbClr val="292929"/>
              </a:solidFill>
              <a:highlight>
                <a:srgbClr val="FFFFFF"/>
              </a:highlight>
              <a:latin typeface="Georgia"/>
              <a:ea typeface="Georgia"/>
              <a:cs typeface="Georgia"/>
              <a:sym typeface="Georgia"/>
            </a:endParaRPr>
          </a:p>
          <a:p>
            <a:pPr indent="0" lvl="0" marL="0" rtl="0" algn="l">
              <a:lnSpc>
                <a:spcPct val="200000"/>
              </a:lnSpc>
              <a:spcBef>
                <a:spcPts val="120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457200" rtl="0" algn="l">
              <a:lnSpc>
                <a:spcPct val="200000"/>
              </a:lnSpc>
              <a:spcBef>
                <a:spcPts val="1200"/>
              </a:spcBef>
              <a:spcAft>
                <a:spcPts val="1200"/>
              </a:spcAft>
              <a:buNone/>
            </a:pPr>
            <a:br>
              <a:rPr b="1" lang="en-GB" sz="1500">
                <a:solidFill>
                  <a:srgbClr val="292929"/>
                </a:solidFill>
                <a:highlight>
                  <a:srgbClr val="FFFFFF"/>
                </a:highlight>
                <a:latin typeface="Georgia"/>
                <a:ea typeface="Georgia"/>
                <a:cs typeface="Georgia"/>
                <a:sym typeface="Georgia"/>
              </a:rPr>
            </a:br>
            <a:br>
              <a:rPr b="1" lang="en-GB" sz="1500">
                <a:solidFill>
                  <a:srgbClr val="292929"/>
                </a:solidFill>
                <a:highlight>
                  <a:srgbClr val="FFFFFF"/>
                </a:highlight>
                <a:latin typeface="Georgia"/>
                <a:ea typeface="Georgia"/>
                <a:cs typeface="Georgia"/>
                <a:sym typeface="Georgia"/>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297450"/>
            <a:ext cx="8520600" cy="4316700"/>
          </a:xfrm>
          <a:prstGeom prst="rect">
            <a:avLst/>
          </a:prstGeom>
        </p:spPr>
        <p:txBody>
          <a:bodyPr anchorCtr="0" anchor="t" bIns="91425" lIns="91425" spcFirstLastPara="1" rIns="91425" wrap="square" tIns="91425">
            <a:normAutofit/>
          </a:bodyPr>
          <a:lstStyle/>
          <a:p>
            <a:pPr indent="0" lvl="0" marL="914400" rtl="0" algn="l">
              <a:lnSpc>
                <a:spcPct val="200000"/>
              </a:lnSpc>
              <a:spcBef>
                <a:spcPts val="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914400" rtl="0" algn="l">
              <a:lnSpc>
                <a:spcPct val="200000"/>
              </a:lnSpc>
              <a:spcBef>
                <a:spcPts val="1200"/>
              </a:spcBef>
              <a:spcAft>
                <a:spcPts val="0"/>
              </a:spcAft>
              <a:buNone/>
            </a:pPr>
            <a:r>
              <a:rPr b="1" lang="en-GB" sz="1500">
                <a:solidFill>
                  <a:srgbClr val="292929"/>
                </a:solidFill>
                <a:highlight>
                  <a:srgbClr val="FFFFFF"/>
                </a:highlight>
                <a:latin typeface="Georgia"/>
                <a:ea typeface="Georgia"/>
                <a:cs typeface="Georgia"/>
                <a:sym typeface="Georgia"/>
              </a:rPr>
              <a:t>5. </a:t>
            </a:r>
            <a:r>
              <a:rPr b="1" lang="en-GB" sz="1500">
                <a:solidFill>
                  <a:srgbClr val="292929"/>
                </a:solidFill>
                <a:highlight>
                  <a:srgbClr val="FFFFFF"/>
                </a:highlight>
                <a:latin typeface="Georgia"/>
                <a:ea typeface="Georgia"/>
                <a:cs typeface="Georgia"/>
                <a:sym typeface="Georgia"/>
              </a:rPr>
              <a:t>$.dig -v -&gt; It gives information about Domain Name Servers.</a:t>
            </a:r>
            <a:endParaRPr b="1" sz="1500">
              <a:solidFill>
                <a:srgbClr val="292929"/>
              </a:solidFill>
              <a:highlight>
                <a:srgbClr val="FFFFFF"/>
              </a:highlight>
              <a:latin typeface="Georgia"/>
              <a:ea typeface="Georgia"/>
              <a:cs typeface="Georgia"/>
              <a:sym typeface="Georgia"/>
            </a:endParaRPr>
          </a:p>
          <a:p>
            <a:pPr indent="457200" lvl="0" marL="457200" rtl="0" algn="l">
              <a:lnSpc>
                <a:spcPct val="200000"/>
              </a:lnSpc>
              <a:spcBef>
                <a:spcPts val="1200"/>
              </a:spcBef>
              <a:spcAft>
                <a:spcPts val="0"/>
              </a:spcAft>
              <a:buNone/>
            </a:pPr>
            <a:r>
              <a:rPr b="1" lang="en-GB" sz="1500">
                <a:solidFill>
                  <a:srgbClr val="292929"/>
                </a:solidFill>
                <a:highlight>
                  <a:srgbClr val="FFFFFF"/>
                </a:highlight>
                <a:latin typeface="Georgia"/>
                <a:ea typeface="Georgia"/>
                <a:cs typeface="Georgia"/>
                <a:sym typeface="Georgia"/>
              </a:rPr>
              <a:t>6. $ netstat -&gt; Listening to the ports that are active.   </a:t>
            </a:r>
            <a:endParaRPr b="1" sz="1500">
              <a:solidFill>
                <a:srgbClr val="292929"/>
              </a:solidFill>
              <a:highlight>
                <a:srgbClr val="FFFFFF"/>
              </a:highlight>
              <a:latin typeface="Georgia"/>
              <a:ea typeface="Georgia"/>
              <a:cs typeface="Georgia"/>
              <a:sym typeface="Georgia"/>
            </a:endParaRPr>
          </a:p>
          <a:p>
            <a:pPr indent="0" lvl="0" marL="914400" rtl="0" algn="l">
              <a:lnSpc>
                <a:spcPct val="200000"/>
              </a:lnSpc>
              <a:spcBef>
                <a:spcPts val="1200"/>
              </a:spcBef>
              <a:spcAft>
                <a:spcPts val="0"/>
              </a:spcAft>
              <a:buNone/>
            </a:pPr>
            <a:r>
              <a:rPr b="1" lang="en-GB" sz="1500">
                <a:solidFill>
                  <a:srgbClr val="292929"/>
                </a:solidFill>
                <a:highlight>
                  <a:srgbClr val="FFFFFF"/>
                </a:highlight>
                <a:latin typeface="Georgia"/>
                <a:ea typeface="Georgia"/>
                <a:cs typeface="Georgia"/>
                <a:sym typeface="Georgia"/>
              </a:rPr>
              <a:t>7. $ whois google.com -&gt; It displays the entire information of the domain.</a:t>
            </a:r>
            <a:endParaRPr b="1" sz="1500">
              <a:solidFill>
                <a:srgbClr val="292929"/>
              </a:solidFill>
              <a:highlight>
                <a:srgbClr val="FFFFFF"/>
              </a:highlight>
              <a:latin typeface="Georgia"/>
              <a:ea typeface="Georgia"/>
              <a:cs typeface="Georgia"/>
              <a:sym typeface="Georgia"/>
            </a:endParaRPr>
          </a:p>
          <a:p>
            <a:pPr indent="0" lvl="0" marL="914400" rtl="0" algn="l">
              <a:lnSpc>
                <a:spcPct val="200000"/>
              </a:lnSpc>
              <a:spcBef>
                <a:spcPts val="1200"/>
              </a:spcBef>
              <a:spcAft>
                <a:spcPts val="120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 $ ip route get “domain address” -  It displays the source and destination address. </a:t>
            </a:r>
            <a:endParaRPr b="1"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500">
                <a:solidFill>
                  <a:srgbClr val="292929"/>
                </a:solidFill>
                <a:highlight>
                  <a:srgbClr val="FFFFFF"/>
                </a:highlight>
                <a:latin typeface="Georgia"/>
                <a:ea typeface="Georgia"/>
                <a:cs typeface="Georgia"/>
                <a:sym typeface="Georgia"/>
              </a:rPr>
              <a:t>1.</a:t>
            </a:r>
            <a:r>
              <a:rPr lang="en-GB" sz="1500">
                <a:solidFill>
                  <a:srgbClr val="292929"/>
                </a:solidFill>
                <a:highlight>
                  <a:srgbClr val="FFFFFF"/>
                </a:highlight>
                <a:latin typeface="Georgia"/>
                <a:ea typeface="Georgia"/>
                <a:cs typeface="Georgia"/>
                <a:sym typeface="Georgia"/>
              </a:rPr>
              <a:t> </a:t>
            </a:r>
            <a:r>
              <a:rPr b="1" lang="en-GB" sz="1500">
                <a:solidFill>
                  <a:srgbClr val="292929"/>
                </a:solidFill>
                <a:highlight>
                  <a:srgbClr val="FFFFFF"/>
                </a:highlight>
                <a:latin typeface="Georgia"/>
                <a:ea typeface="Georgia"/>
                <a:cs typeface="Georgia"/>
                <a:sym typeface="Georgia"/>
              </a:rPr>
              <a:t>What is Computer Networks?</a:t>
            </a:r>
            <a:endParaRPr b="1"/>
          </a:p>
        </p:txBody>
      </p:sp>
      <p:sp>
        <p:nvSpPr>
          <p:cNvPr id="61" name="Google Shape;61;p14"/>
          <p:cNvSpPr txBox="1"/>
          <p:nvPr>
            <p:ph idx="1" type="body"/>
          </p:nvPr>
        </p:nvSpPr>
        <p:spPr>
          <a:xfrm>
            <a:off x="311700" y="836150"/>
            <a:ext cx="8520600" cy="93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292929"/>
                </a:solidFill>
                <a:highlight>
                  <a:srgbClr val="FFFFFF"/>
                </a:highlight>
                <a:latin typeface="Georgia"/>
                <a:ea typeface="Georgia"/>
                <a:cs typeface="Georgia"/>
                <a:sym typeface="Georgia"/>
              </a:rPr>
              <a:t>Computer Networks is nothing but many computers that connected together is called Computer Networks.</a:t>
            </a:r>
            <a:endParaRPr/>
          </a:p>
        </p:txBody>
      </p:sp>
      <p:sp>
        <p:nvSpPr>
          <p:cNvPr id="62" name="Google Shape;62;p14"/>
          <p:cNvSpPr txBox="1"/>
          <p:nvPr/>
        </p:nvSpPr>
        <p:spPr>
          <a:xfrm>
            <a:off x="1589050" y="3024775"/>
            <a:ext cx="75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311700" y="1586988"/>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2. </a:t>
            </a:r>
            <a:r>
              <a:rPr b="1" lang="en-GB" sz="1500">
                <a:solidFill>
                  <a:srgbClr val="292929"/>
                </a:solidFill>
                <a:highlight>
                  <a:srgbClr val="FFFFFF"/>
                </a:highlight>
                <a:latin typeface="Georgia"/>
                <a:ea typeface="Georgia"/>
                <a:cs typeface="Georgia"/>
                <a:sym typeface="Georgia"/>
              </a:rPr>
              <a:t>What is Internet?</a:t>
            </a:r>
            <a:endParaRPr b="1"/>
          </a:p>
        </p:txBody>
      </p:sp>
      <p:sp>
        <p:nvSpPr>
          <p:cNvPr id="64" name="Google Shape;64;p14"/>
          <p:cNvSpPr txBox="1"/>
          <p:nvPr/>
        </p:nvSpPr>
        <p:spPr>
          <a:xfrm>
            <a:off x="311700" y="2105025"/>
            <a:ext cx="809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It is nothing but the Collection of Computer networks is known as Internet.</a:t>
            </a:r>
            <a:endParaRPr/>
          </a:p>
        </p:txBody>
      </p:sp>
      <p:sp>
        <p:nvSpPr>
          <p:cNvPr id="65" name="Google Shape;65;p14"/>
          <p:cNvSpPr txBox="1"/>
          <p:nvPr/>
        </p:nvSpPr>
        <p:spPr>
          <a:xfrm>
            <a:off x="311700" y="2623050"/>
            <a:ext cx="8288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rgbClr val="292929"/>
                </a:solidFill>
                <a:highlight>
                  <a:srgbClr val="FFFFFF"/>
                </a:highlight>
                <a:latin typeface="Georgia"/>
                <a:ea typeface="Georgia"/>
                <a:cs typeface="Georgia"/>
                <a:sym typeface="Georgia"/>
              </a:rPr>
              <a:t>3. Define Protocol?</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Protocol is like a set of rules that is being used for sharing different types of Data between computer’s.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Example: TCP,UDP.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153325" y="2857500"/>
            <a:ext cx="88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 name="Google Shape;71;p15"/>
          <p:cNvSpPr txBox="1"/>
          <p:nvPr/>
        </p:nvSpPr>
        <p:spPr>
          <a:xfrm>
            <a:off x="312000" y="463075"/>
            <a:ext cx="8028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Why do we need Protocol?</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500">
              <a:solidFill>
                <a:srgbClr val="292929"/>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rPr lang="en-GB" sz="1500">
                <a:solidFill>
                  <a:srgbClr val="292929"/>
                </a:solidFill>
                <a:highlight>
                  <a:srgbClr val="FFFFFF"/>
                </a:highlight>
                <a:latin typeface="Georgia"/>
                <a:ea typeface="Georgia"/>
                <a:cs typeface="Georgia"/>
                <a:sym typeface="Georgia"/>
              </a:rPr>
              <a:t>Let’s say one country has an application that communicates with different rules and other country may go with different rules so to avoid these kind of things we need protocols and Internet Society is responsible for these things.</a:t>
            </a:r>
            <a:endParaRPr/>
          </a:p>
        </p:txBody>
      </p:sp>
      <p:sp>
        <p:nvSpPr>
          <p:cNvPr id="72" name="Google Shape;72;p15"/>
          <p:cNvSpPr txBox="1"/>
          <p:nvPr>
            <p:ph idx="1" type="body"/>
          </p:nvPr>
        </p:nvSpPr>
        <p:spPr>
          <a:xfrm>
            <a:off x="311700" y="2644750"/>
            <a:ext cx="8520600" cy="1482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How Data is Transferred?</a:t>
            </a:r>
            <a:br>
              <a:rPr b="1"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The sender doesn’t transfers data in one single go, it sends as packets. Packet is nothing but a collection of small amount of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155850" y="177350"/>
            <a:ext cx="8832300" cy="19269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b="1" lang="en-GB" sz="1500">
                <a:solidFill>
                  <a:srgbClr val="292929"/>
                </a:solidFill>
                <a:highlight>
                  <a:srgbClr val="FFFFFF"/>
                </a:highlight>
                <a:latin typeface="Georgia"/>
                <a:ea typeface="Georgia"/>
                <a:cs typeface="Georgia"/>
                <a:sym typeface="Georgia"/>
              </a:rPr>
              <a:t>IP Address:</a:t>
            </a:r>
            <a:br>
              <a:rPr b="1" lang="en-GB" sz="1500">
                <a:solidFill>
                  <a:srgbClr val="292929"/>
                </a:solidFill>
                <a:highlight>
                  <a:srgbClr val="FFFFFF"/>
                </a:highlight>
                <a:latin typeface="Georgia"/>
                <a:ea typeface="Georgia"/>
                <a:cs typeface="Georgia"/>
                <a:sym typeface="Georgia"/>
              </a:rPr>
            </a:br>
            <a:r>
              <a:rPr b="1" lang="en-GB" sz="1500">
                <a:solidFill>
                  <a:srgbClr val="292929"/>
                </a:solidFill>
                <a:highlight>
                  <a:srgbClr val="FFFFFF"/>
                </a:highlight>
                <a:latin typeface="Georgia"/>
                <a:ea typeface="Georgia"/>
                <a:cs typeface="Georgia"/>
                <a:sym typeface="Georgia"/>
              </a:rPr>
              <a:t>- </a:t>
            </a:r>
            <a:r>
              <a:rPr lang="en-GB" sz="1500">
                <a:solidFill>
                  <a:srgbClr val="292929"/>
                </a:solidFill>
                <a:highlight>
                  <a:srgbClr val="FFFFFF"/>
                </a:highlight>
                <a:latin typeface="Georgia"/>
                <a:ea typeface="Georgia"/>
                <a:cs typeface="Georgia"/>
                <a:sym typeface="Georgia"/>
              </a:rPr>
              <a:t>Internet Protocol. Basically, the Computers and Servers are identified by IP address only.</a:t>
            </a: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 Format: X.X.X.X </a:t>
            </a:r>
            <a:r>
              <a:rPr i="1" lang="en-GB" sz="1500">
                <a:solidFill>
                  <a:srgbClr val="292929"/>
                </a:solidFill>
                <a:highlight>
                  <a:srgbClr val="FFFFFF"/>
                </a:highlight>
                <a:latin typeface="Georgia"/>
                <a:ea typeface="Georgia"/>
                <a:cs typeface="Georgia"/>
                <a:sym typeface="Georgia"/>
              </a:rPr>
              <a:t>(Every single X has some number between 0 to 255)</a:t>
            </a:r>
            <a:r>
              <a:rPr lang="en-GB" sz="1500">
                <a:solidFill>
                  <a:srgbClr val="292929"/>
                </a:solidFill>
                <a:highlight>
                  <a:srgbClr val="FFFFFF"/>
                </a:highlight>
                <a:latin typeface="Georgia"/>
                <a:ea typeface="Georgia"/>
                <a:cs typeface="Georgia"/>
                <a:sym typeface="Georgia"/>
              </a:rPr>
              <a:t>.</a:t>
            </a: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 To check own computers IP use curl command, $curl ifconfig.me -s .</a:t>
            </a:r>
            <a:endParaRPr sz="1500">
              <a:solidFill>
                <a:srgbClr val="292929"/>
              </a:solidFill>
              <a:highlight>
                <a:srgbClr val="FFFFFF"/>
              </a:highlight>
              <a:latin typeface="Georgia"/>
              <a:ea typeface="Georgia"/>
              <a:cs typeface="Georgia"/>
              <a:sym typeface="Georgia"/>
            </a:endParaRPr>
          </a:p>
        </p:txBody>
      </p:sp>
      <p:sp>
        <p:nvSpPr>
          <p:cNvPr id="78" name="Google Shape;78;p16"/>
          <p:cNvSpPr txBox="1"/>
          <p:nvPr/>
        </p:nvSpPr>
        <p:spPr>
          <a:xfrm>
            <a:off x="210600" y="2235700"/>
            <a:ext cx="8933400" cy="14232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GB" sz="1500">
                <a:solidFill>
                  <a:srgbClr val="292929"/>
                </a:solidFill>
                <a:highlight>
                  <a:srgbClr val="FFFFFF"/>
                </a:highlight>
                <a:latin typeface="Georgia"/>
                <a:ea typeface="Georgia"/>
                <a:cs typeface="Georgia"/>
                <a:sym typeface="Georgia"/>
              </a:rPr>
              <a:t>    </a:t>
            </a:r>
            <a:r>
              <a:rPr b="1" lang="en-GB" sz="1500">
                <a:solidFill>
                  <a:srgbClr val="292929"/>
                </a:solidFill>
                <a:highlight>
                  <a:srgbClr val="FFFFFF"/>
                </a:highlight>
                <a:latin typeface="Georgia"/>
                <a:ea typeface="Georgia"/>
                <a:cs typeface="Georgia"/>
                <a:sym typeface="Georgia"/>
              </a:rPr>
              <a:t>Internet Service Provider</a:t>
            </a:r>
            <a:r>
              <a:rPr lang="en-GB" sz="1500">
                <a:solidFill>
                  <a:srgbClr val="292929"/>
                </a:solidFill>
                <a:highlight>
                  <a:srgbClr val="FFFFFF"/>
                </a:highlight>
                <a:latin typeface="Georgia"/>
                <a:ea typeface="Georgia"/>
                <a:cs typeface="Georgia"/>
                <a:sym typeface="Georgia"/>
              </a:rPr>
              <a:t> </a:t>
            </a: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    It will have Global IP address and the Network Device’s like Modem/Router will assign IP’s to there    connected device with the help of DHCP (Dynamic Host Configuration Protocol) and the NAT (Network </a:t>
            </a:r>
            <a:endParaRPr sz="1500">
              <a:solidFill>
                <a:srgbClr val="292929"/>
              </a:solidFill>
              <a:highlight>
                <a:srgbClr val="FFFFFF"/>
              </a:highlight>
              <a:latin typeface="Georgia"/>
              <a:ea typeface="Georgia"/>
              <a:cs typeface="Georgia"/>
              <a:sym typeface="Georgia"/>
            </a:endParaRPr>
          </a:p>
        </p:txBody>
      </p:sp>
      <p:sp>
        <p:nvSpPr>
          <p:cNvPr id="79" name="Google Shape;79;p16"/>
          <p:cNvSpPr txBox="1"/>
          <p:nvPr/>
        </p:nvSpPr>
        <p:spPr>
          <a:xfrm>
            <a:off x="343225" y="3658900"/>
            <a:ext cx="9036000" cy="23115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GB" sz="1500">
                <a:solidFill>
                  <a:srgbClr val="292929"/>
                </a:solidFill>
                <a:highlight>
                  <a:schemeClr val="lt1"/>
                </a:highlight>
                <a:latin typeface="Georgia"/>
                <a:ea typeface="Georgia"/>
                <a:cs typeface="Georgia"/>
                <a:sym typeface="Georgia"/>
              </a:rPr>
              <a:t>Access Transfer) will identifies which device to send the  data.</a:t>
            </a:r>
            <a:br>
              <a:rPr lang="en-GB" sz="1500">
                <a:solidFill>
                  <a:srgbClr val="292929"/>
                </a:solidFill>
                <a:highlight>
                  <a:schemeClr val="lt1"/>
                </a:highlight>
                <a:latin typeface="Georgia"/>
                <a:ea typeface="Georgia"/>
                <a:cs typeface="Georgia"/>
                <a:sym typeface="Georgia"/>
              </a:rPr>
            </a:br>
            <a:r>
              <a:rPr lang="en-GB" sz="1500">
                <a:solidFill>
                  <a:srgbClr val="292929"/>
                </a:solidFill>
                <a:highlight>
                  <a:schemeClr val="lt1"/>
                </a:highlight>
                <a:latin typeface="Georgia"/>
                <a:ea typeface="Georgia"/>
                <a:cs typeface="Georgia"/>
                <a:sym typeface="Georgia"/>
              </a:rPr>
              <a:t>Note: Global IP address is nothing but if we request Google and there server will know this request is </a:t>
            </a:r>
            <a:br>
              <a:rPr lang="en-GB" sz="1500">
                <a:solidFill>
                  <a:srgbClr val="292929"/>
                </a:solidFill>
                <a:highlight>
                  <a:schemeClr val="lt1"/>
                </a:highlight>
                <a:latin typeface="Georgia"/>
                <a:ea typeface="Georgia"/>
                <a:cs typeface="Georgia"/>
                <a:sym typeface="Georgia"/>
              </a:rPr>
            </a:br>
            <a:r>
              <a:rPr lang="en-GB" sz="1500">
                <a:solidFill>
                  <a:srgbClr val="292929"/>
                </a:solidFill>
                <a:highlight>
                  <a:schemeClr val="lt1"/>
                </a:highlight>
                <a:latin typeface="Georgia"/>
                <a:ea typeface="Georgia"/>
                <a:cs typeface="Georgia"/>
                <a:sym typeface="Georgia"/>
              </a:rPr>
              <a:t>made from this IP(our ISP) not our Computer’s IP.</a:t>
            </a:r>
            <a:endParaRPr sz="1500">
              <a:solidFill>
                <a:srgbClr val="292929"/>
              </a:solidFill>
              <a:highlight>
                <a:schemeClr val="lt1"/>
              </a:highlight>
              <a:latin typeface="Georgia"/>
              <a:ea typeface="Georgia"/>
              <a:cs typeface="Georgia"/>
              <a:sym typeface="Georgia"/>
            </a:endParaRPr>
          </a:p>
          <a:p>
            <a:pPr indent="0" lvl="0" marL="0" rtl="0" algn="l">
              <a:lnSpc>
                <a:spcPct val="218181"/>
              </a:lnSpc>
              <a:spcBef>
                <a:spcPts val="3000"/>
              </a:spcBef>
              <a:spcAft>
                <a:spcPts val="0"/>
              </a:spcAft>
              <a:buNone/>
            </a:pPr>
            <a:r>
              <a:t/>
            </a:r>
            <a:endParaRPr sz="1500">
              <a:solidFill>
                <a:srgbClr val="292929"/>
              </a:solidFill>
              <a:highlight>
                <a:schemeClr val="lt1"/>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227675" y="368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Port Number:</a:t>
            </a:r>
            <a:endParaRPr b="1"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GB" sz="1500">
                <a:solidFill>
                  <a:srgbClr val="292929"/>
                </a:solidFill>
                <a:highlight>
                  <a:srgbClr val="FFFFFF"/>
                </a:highlight>
                <a:latin typeface="Georgia"/>
                <a:ea typeface="Georgia"/>
                <a:cs typeface="Georgia"/>
                <a:sym typeface="Georgia"/>
              </a:rPr>
              <a:t>- It is used to identifies the application which is requested from the device.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GB" sz="1500">
                <a:solidFill>
                  <a:srgbClr val="292929"/>
                </a:solidFill>
                <a:highlight>
                  <a:srgbClr val="FFFFFF"/>
                </a:highlight>
                <a:latin typeface="Georgia"/>
                <a:ea typeface="Georgia"/>
                <a:cs typeface="Georgia"/>
                <a:sym typeface="Georgia"/>
              </a:rPr>
              <a:t>- Basically a 16 bit number each contains 0’s and 1’s.</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GB" sz="1500">
                <a:solidFill>
                  <a:srgbClr val="292929"/>
                </a:solidFill>
                <a:highlight>
                  <a:srgbClr val="FFFFFF"/>
                </a:highlight>
                <a:latin typeface="Georgia"/>
                <a:ea typeface="Georgia"/>
                <a:cs typeface="Georgia"/>
                <a:sym typeface="Georgia"/>
              </a:rPr>
              <a:t>- Totally there are 65536 ports in that 0–1023 are reserved, 1024 -49152 are registered for applications like MySQL, MongoDB and we can use the rest for our use.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GB" sz="1500">
                <a:solidFill>
                  <a:srgbClr val="292929"/>
                </a:solidFill>
                <a:highlight>
                  <a:srgbClr val="FFFFFF"/>
                </a:highlight>
                <a:latin typeface="Georgia"/>
                <a:ea typeface="Georgia"/>
                <a:cs typeface="Georgia"/>
                <a:sym typeface="Georgia"/>
              </a:rPr>
              <a:t>Note: Port Number 80 is used to identifies the application which is requested.</a:t>
            </a:r>
            <a:endParaRPr/>
          </a:p>
        </p:txBody>
      </p:sp>
      <p:sp>
        <p:nvSpPr>
          <p:cNvPr id="85" name="Google Shape;85;p17"/>
          <p:cNvSpPr txBox="1"/>
          <p:nvPr/>
        </p:nvSpPr>
        <p:spPr>
          <a:xfrm>
            <a:off x="0" y="-112025"/>
            <a:ext cx="8877600" cy="4155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143675" y="3216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000"/>
              </a:spcBef>
              <a:spcAft>
                <a:spcPts val="0"/>
              </a:spcAft>
              <a:buNone/>
            </a:pPr>
            <a:r>
              <a:rPr b="1" lang="en-GB" sz="5600">
                <a:solidFill>
                  <a:srgbClr val="292929"/>
                </a:solidFill>
                <a:highlight>
                  <a:srgbClr val="FFFFFF"/>
                </a:highlight>
                <a:latin typeface="Georgia"/>
                <a:ea typeface="Georgia"/>
                <a:cs typeface="Georgia"/>
                <a:sym typeface="Georgia"/>
              </a:rPr>
              <a:t>How are the Computer’s connected?</a:t>
            </a:r>
            <a:br>
              <a:rPr b="1" lang="en-GB" sz="5600">
                <a:solidFill>
                  <a:srgbClr val="292929"/>
                </a:solidFill>
                <a:highlight>
                  <a:srgbClr val="FFFFFF"/>
                </a:highlight>
                <a:latin typeface="Georgia"/>
                <a:ea typeface="Georgia"/>
                <a:cs typeface="Georgia"/>
                <a:sym typeface="Georgia"/>
              </a:rPr>
            </a:br>
            <a:r>
              <a:rPr lang="en-GB" sz="5600">
                <a:solidFill>
                  <a:srgbClr val="292929"/>
                </a:solidFill>
                <a:highlight>
                  <a:srgbClr val="FFFFFF"/>
                </a:highlight>
                <a:latin typeface="Georgia"/>
                <a:ea typeface="Georgia"/>
                <a:cs typeface="Georgia"/>
                <a:sym typeface="Georgia"/>
              </a:rPr>
              <a:t>In Guided and Unguided way(Wired &amp; Wireless respectively). Wired uses Twisted Pair Cable, Coxial Cable and Fibre Opticable whereas Wireless are Radiowaves and Microwaves.</a:t>
            </a:r>
            <a:br>
              <a:rPr lang="en-GB" sz="5600">
                <a:solidFill>
                  <a:srgbClr val="292929"/>
                </a:solidFill>
                <a:highlight>
                  <a:srgbClr val="FFFFFF"/>
                </a:highlight>
                <a:latin typeface="Georgia"/>
                <a:ea typeface="Georgia"/>
                <a:cs typeface="Georgia"/>
                <a:sym typeface="Georgia"/>
              </a:rPr>
            </a:br>
            <a:r>
              <a:rPr lang="en-GB" sz="5600">
                <a:solidFill>
                  <a:srgbClr val="292929"/>
                </a:solidFill>
                <a:highlight>
                  <a:srgbClr val="FFFFFF"/>
                </a:highlight>
                <a:latin typeface="Georgia"/>
                <a:ea typeface="Georgia"/>
                <a:cs typeface="Georgia"/>
                <a:sym typeface="Georgia"/>
              </a:rPr>
              <a:t>Wired are faster than Satellites and Wireless are used for lower range like Bluetooth, Wifi etc.</a:t>
            </a:r>
            <a:br>
              <a:rPr lang="en-GB" sz="5600">
                <a:solidFill>
                  <a:srgbClr val="292929"/>
                </a:solidFill>
                <a:highlight>
                  <a:srgbClr val="FFFFFF"/>
                </a:highlight>
                <a:latin typeface="Georgia"/>
                <a:ea typeface="Georgia"/>
                <a:cs typeface="Georgia"/>
                <a:sym typeface="Georgia"/>
              </a:rPr>
            </a:br>
            <a:r>
              <a:rPr b="1" lang="en-GB" sz="5600">
                <a:solidFill>
                  <a:srgbClr val="292929"/>
                </a:solidFill>
                <a:highlight>
                  <a:srgbClr val="FFFFFF"/>
                </a:highlight>
                <a:latin typeface="Georgia"/>
                <a:ea typeface="Georgia"/>
                <a:cs typeface="Georgia"/>
                <a:sym typeface="Georgia"/>
              </a:rPr>
              <a:t>Types of Network’s:</a:t>
            </a:r>
            <a:br>
              <a:rPr b="1" lang="en-GB" sz="5600">
                <a:solidFill>
                  <a:srgbClr val="292929"/>
                </a:solidFill>
                <a:highlight>
                  <a:srgbClr val="FFFFFF"/>
                </a:highlight>
                <a:latin typeface="Georgia"/>
                <a:ea typeface="Georgia"/>
                <a:cs typeface="Georgia"/>
                <a:sym typeface="Georgia"/>
              </a:rPr>
            </a:br>
            <a:r>
              <a:rPr lang="en-GB" sz="5600">
                <a:solidFill>
                  <a:srgbClr val="292929"/>
                </a:solidFill>
                <a:highlight>
                  <a:srgbClr val="FFFFFF"/>
                </a:highlight>
                <a:latin typeface="Georgia"/>
                <a:ea typeface="Georgia"/>
                <a:cs typeface="Georgia"/>
                <a:sym typeface="Georgia"/>
              </a:rPr>
              <a:t>LAN — Local Area Network (used in houses/offices like Wifi and Ethernet),</a:t>
            </a:r>
            <a:br>
              <a:rPr lang="en-GB" sz="5600">
                <a:solidFill>
                  <a:srgbClr val="292929"/>
                </a:solidFill>
                <a:highlight>
                  <a:srgbClr val="FFFFFF"/>
                </a:highlight>
                <a:latin typeface="Georgia"/>
                <a:ea typeface="Georgia"/>
                <a:cs typeface="Georgia"/>
                <a:sym typeface="Georgia"/>
              </a:rPr>
            </a:br>
            <a:r>
              <a:rPr lang="en-GB" sz="5600">
                <a:solidFill>
                  <a:srgbClr val="292929"/>
                </a:solidFill>
                <a:highlight>
                  <a:srgbClr val="FFFFFF"/>
                </a:highlight>
                <a:latin typeface="Georgia"/>
                <a:ea typeface="Georgia"/>
                <a:cs typeface="Georgia"/>
                <a:sym typeface="Georgia"/>
              </a:rPr>
              <a:t>MAN — MetroPolitan Area Network (across Cities),</a:t>
            </a:r>
            <a:br>
              <a:rPr lang="en-GB" sz="5600">
                <a:solidFill>
                  <a:srgbClr val="292929"/>
                </a:solidFill>
                <a:highlight>
                  <a:srgbClr val="FFFFFF"/>
                </a:highlight>
                <a:latin typeface="Georgia"/>
                <a:ea typeface="Georgia"/>
                <a:cs typeface="Georgia"/>
                <a:sym typeface="Georgia"/>
              </a:rPr>
            </a:br>
            <a:r>
              <a:rPr lang="en-GB" sz="5600">
                <a:solidFill>
                  <a:srgbClr val="292929"/>
                </a:solidFill>
                <a:highlight>
                  <a:srgbClr val="FFFFFF"/>
                </a:highlight>
                <a:latin typeface="Georgia"/>
                <a:ea typeface="Georgia"/>
                <a:cs typeface="Georgia"/>
                <a:sym typeface="Georgia"/>
              </a:rPr>
              <a:t>WAN — Wide Area Network (across Countries by FibreOptical Cables).</a:t>
            </a:r>
            <a:endParaRPr sz="5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b="1" sz="1500">
              <a:solidFill>
                <a:srgbClr val="292929"/>
              </a:solidFill>
              <a:highlight>
                <a:srgbClr val="FFFFFF"/>
              </a:highlight>
              <a:latin typeface="Georgia"/>
              <a:ea typeface="Georgia"/>
              <a:cs typeface="Georgia"/>
              <a:sym typeface="Georgia"/>
            </a:endParaRPr>
          </a:p>
        </p:txBody>
      </p:sp>
      <p:sp>
        <p:nvSpPr>
          <p:cNvPr id="91" name="Google Shape;91;p18"/>
          <p:cNvSpPr txBox="1"/>
          <p:nvPr/>
        </p:nvSpPr>
        <p:spPr>
          <a:xfrm>
            <a:off x="143675" y="3873950"/>
            <a:ext cx="88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73333"/>
              <a:buFont typeface="Arial"/>
              <a:buNone/>
            </a:pPr>
            <a:r>
              <a:rPr b="1" lang="en-GB" sz="1500">
                <a:solidFill>
                  <a:srgbClr val="292929"/>
                </a:solidFill>
                <a:highlight>
                  <a:srgbClr val="FFFFFF"/>
                </a:highlight>
                <a:latin typeface="Georgia"/>
                <a:ea typeface="Georgia"/>
                <a:cs typeface="Georgia"/>
                <a:sym typeface="Georgia"/>
              </a:rPr>
              <a:t>Structure of the Network:</a:t>
            </a:r>
            <a:endParaRPr/>
          </a:p>
        </p:txBody>
      </p:sp>
      <p:sp>
        <p:nvSpPr>
          <p:cNvPr id="97" name="Google Shape;97;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0">
                <a:solidFill>
                  <a:srgbClr val="292929"/>
                </a:solidFill>
                <a:highlight>
                  <a:srgbClr val="FFFFFF"/>
                </a:highlight>
                <a:latin typeface="Georgia"/>
                <a:ea typeface="Georgia"/>
                <a:cs typeface="Georgia"/>
                <a:sym typeface="Georgia"/>
              </a:rPr>
              <a:t>Basically the Network’s structure is based on the OSI Model(Open System Interconnection Model) and this is how the Internet works and this is the standard way for 2 or more computers communicate with each other. </a:t>
            </a:r>
            <a:br>
              <a:rPr lang="en-GB" sz="1400">
                <a:solidFill>
                  <a:srgbClr val="292929"/>
                </a:solidFill>
                <a:highlight>
                  <a:srgbClr val="FFFFFF"/>
                </a:highlight>
                <a:latin typeface="Georgia"/>
                <a:ea typeface="Georgia"/>
                <a:cs typeface="Georgia"/>
                <a:sym typeface="Georgia"/>
              </a:rPr>
            </a:br>
            <a:br>
              <a:rPr lang="en-GB" sz="1400">
                <a:solidFill>
                  <a:srgbClr val="292929"/>
                </a:solidFill>
                <a:highlight>
                  <a:srgbClr val="FFFFFF"/>
                </a:highlight>
                <a:latin typeface="Georgia"/>
                <a:ea typeface="Georgia"/>
                <a:cs typeface="Georgia"/>
                <a:sym typeface="Georgia"/>
              </a:rPr>
            </a:br>
            <a:endParaRPr sz="1400"/>
          </a:p>
        </p:txBody>
      </p:sp>
      <p:pic>
        <p:nvPicPr>
          <p:cNvPr id="98" name="Google Shape;98;p19"/>
          <p:cNvPicPr preferRelativeResize="0"/>
          <p:nvPr/>
        </p:nvPicPr>
        <p:blipFill>
          <a:blip r:embed="rId3">
            <a:alphaModFix/>
          </a:blip>
          <a:stretch>
            <a:fillRect/>
          </a:stretch>
        </p:blipFill>
        <p:spPr>
          <a:xfrm>
            <a:off x="1349900" y="1637050"/>
            <a:ext cx="6296350" cy="323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224025"/>
            <a:ext cx="8520600" cy="4344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GB" sz="1500">
                <a:solidFill>
                  <a:srgbClr val="292929"/>
                </a:solidFill>
                <a:highlight>
                  <a:srgbClr val="FFFFFF"/>
                </a:highlight>
                <a:latin typeface="Georgia"/>
                <a:ea typeface="Georgia"/>
                <a:cs typeface="Georgia"/>
                <a:sym typeface="Georgia"/>
              </a:rPr>
              <a:t>Ephemeral Ports:</a:t>
            </a:r>
            <a:br>
              <a:rPr lang="en-GB" sz="1500">
                <a:solidFill>
                  <a:srgbClr val="292929"/>
                </a:solidFill>
                <a:highlight>
                  <a:srgbClr val="FFFFFF"/>
                </a:highlight>
                <a:latin typeface="Georgia"/>
                <a:ea typeface="Georgia"/>
                <a:cs typeface="Georgia"/>
                <a:sym typeface="Georgia"/>
              </a:rPr>
            </a:b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Now there might be a chance of multiple tabs opened in Chrome (Application), so in this case it uses Ephemeral Ports, it exists on Client Side. When client requested internally the server will use ephemeral ports.</a:t>
            </a:r>
            <a:br>
              <a:rPr lang="en-GB" sz="1500">
                <a:solidFill>
                  <a:srgbClr val="292929"/>
                </a:solidFill>
                <a:highlight>
                  <a:srgbClr val="FFFFFF"/>
                </a:highlight>
                <a:latin typeface="Georgia"/>
                <a:ea typeface="Georgia"/>
                <a:cs typeface="Georgia"/>
                <a:sym typeface="Georgia"/>
              </a:rPr>
            </a:br>
            <a:br>
              <a:rPr lang="en-GB" sz="1500">
                <a:solidFill>
                  <a:srgbClr val="292929"/>
                </a:solidFill>
                <a:highlight>
                  <a:srgbClr val="FFFFFF"/>
                </a:highlight>
                <a:latin typeface="Georgia"/>
                <a:ea typeface="Georgia"/>
                <a:cs typeface="Georgia"/>
                <a:sym typeface="Georgia"/>
              </a:rPr>
            </a:br>
            <a:r>
              <a:rPr b="1" lang="en-GB" sz="1500">
                <a:solidFill>
                  <a:srgbClr val="292929"/>
                </a:solidFill>
                <a:highlight>
                  <a:srgbClr val="FFFFFF"/>
                </a:highlight>
                <a:latin typeface="Georgia"/>
                <a:ea typeface="Georgia"/>
                <a:cs typeface="Georgia"/>
                <a:sym typeface="Georgia"/>
              </a:rPr>
              <a:t>Error/Status Code:</a:t>
            </a:r>
            <a:br>
              <a:rPr b="1" lang="en-GB" sz="1500">
                <a:solidFill>
                  <a:srgbClr val="292929"/>
                </a:solidFill>
                <a:highlight>
                  <a:srgbClr val="FFFFFF"/>
                </a:highlight>
                <a:latin typeface="Georgia"/>
                <a:ea typeface="Georgia"/>
                <a:cs typeface="Georgia"/>
                <a:sym typeface="Georgia"/>
              </a:rPr>
            </a:br>
            <a:br>
              <a:rPr b="1"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When we request to the server, we want to know that whether the request is successful or not, for this it is used.</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ct val="73333"/>
              <a:buFont typeface="Arial"/>
              <a:buNone/>
            </a:pPr>
            <a:r>
              <a:rPr b="1" lang="en-GB" sz="1500">
                <a:solidFill>
                  <a:srgbClr val="292929"/>
                </a:solidFill>
                <a:highlight>
                  <a:srgbClr val="FFFFFF"/>
                </a:highlight>
                <a:latin typeface="Georgia"/>
                <a:ea typeface="Georgia"/>
                <a:cs typeface="Georgia"/>
                <a:sym typeface="Georgia"/>
              </a:rPr>
              <a:t>Cookies:</a:t>
            </a:r>
            <a:br>
              <a:rPr b="1"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These are called Unique String, files that is stored in my Browser. Server will know that who is contacting and cookies has expiration date also.</a:t>
            </a:r>
            <a:br>
              <a:rPr lang="en-GB" sz="1500">
                <a:solidFill>
                  <a:srgbClr val="292929"/>
                </a:solidFill>
                <a:highlight>
                  <a:srgbClr val="FFFFFF"/>
                </a:highlight>
                <a:latin typeface="Georgia"/>
                <a:ea typeface="Georgia"/>
                <a:cs typeface="Georgia"/>
                <a:sym typeface="Georgia"/>
              </a:rPr>
            </a:br>
            <a:r>
              <a:rPr b="1" i="1" lang="en-GB" sz="1500">
                <a:solidFill>
                  <a:srgbClr val="292929"/>
                </a:solidFill>
                <a:highlight>
                  <a:srgbClr val="FFFFFF"/>
                </a:highlight>
                <a:latin typeface="Georgia"/>
                <a:ea typeface="Georgia"/>
                <a:cs typeface="Georgia"/>
                <a:sym typeface="Georgia"/>
              </a:rPr>
              <a:t>ThirdParty Cookies</a:t>
            </a:r>
            <a:r>
              <a:rPr i="1" lang="en-GB" sz="1500">
                <a:solidFill>
                  <a:srgbClr val="292929"/>
                </a:solidFill>
                <a:highlight>
                  <a:srgbClr val="FFFFFF"/>
                </a:highlight>
                <a:latin typeface="Georgia"/>
                <a:ea typeface="Georgia"/>
                <a:cs typeface="Georgia"/>
                <a:sym typeface="Georgia"/>
              </a:rPr>
              <a:t>: It is nothing but cookies are set for the URL that we not visited.</a:t>
            </a:r>
            <a:endParaRPr i="1"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br>
              <a:rPr lang="en-GB" sz="1500">
                <a:solidFill>
                  <a:srgbClr val="292929"/>
                </a:solidFill>
                <a:highlight>
                  <a:srgbClr val="FFFFFF"/>
                </a:highlight>
                <a:latin typeface="Georgia"/>
                <a:ea typeface="Georgia"/>
                <a:cs typeface="Georgia"/>
                <a:sym typeface="Georgia"/>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298725"/>
            <a:ext cx="8520600" cy="4270200"/>
          </a:xfrm>
          <a:prstGeom prst="rect">
            <a:avLst/>
          </a:prstGeom>
        </p:spPr>
        <p:txBody>
          <a:bodyPr anchorCtr="0" anchor="t" bIns="91425" lIns="91425" spcFirstLastPara="1" rIns="91425" wrap="square" tIns="91425">
            <a:normAutofit fontScale="92500" lnSpcReduction="20000"/>
          </a:bodyPr>
          <a:lstStyle/>
          <a:p>
            <a:pPr indent="0" lvl="0" marL="0" rtl="0" algn="l">
              <a:lnSpc>
                <a:spcPct val="218181"/>
              </a:lnSpc>
              <a:spcBef>
                <a:spcPts val="3000"/>
              </a:spcBef>
              <a:spcAft>
                <a:spcPts val="0"/>
              </a:spcAft>
              <a:buNone/>
            </a:pPr>
            <a:r>
              <a:rPr b="1" lang="en-GB" sz="1500">
                <a:solidFill>
                  <a:srgbClr val="292929"/>
                </a:solidFill>
                <a:highlight>
                  <a:srgbClr val="FFFFFF"/>
                </a:highlight>
                <a:latin typeface="Georgia"/>
                <a:ea typeface="Georgia"/>
                <a:cs typeface="Georgia"/>
                <a:sym typeface="Georgia"/>
              </a:rPr>
              <a:t>How Email Works:</a:t>
            </a:r>
            <a:br>
              <a:rPr b="1"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Email stands for Electronic Mail. For sending email, it uses SMTP and for receiving email it uses POP3(downloading) or something like IMAP(getting mails).</a:t>
            </a: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Email uses TCP for transferring.</a:t>
            </a:r>
            <a:br>
              <a:rPr lang="en-GB" sz="1500">
                <a:solidFill>
                  <a:srgbClr val="292929"/>
                </a:solidFill>
                <a:highlight>
                  <a:srgbClr val="FFFFFF"/>
                </a:highlight>
                <a:latin typeface="Georgia"/>
                <a:ea typeface="Georgia"/>
                <a:cs typeface="Georgia"/>
                <a:sym typeface="Georgia"/>
              </a:rPr>
            </a:br>
            <a:r>
              <a:rPr b="1" lang="en-GB" sz="1500">
                <a:solidFill>
                  <a:srgbClr val="292929"/>
                </a:solidFill>
                <a:highlight>
                  <a:srgbClr val="FFFFFF"/>
                </a:highlight>
                <a:latin typeface="Georgia"/>
                <a:ea typeface="Georgia"/>
                <a:cs typeface="Georgia"/>
                <a:sym typeface="Georgia"/>
              </a:rPr>
              <a:t>DNS:</a:t>
            </a:r>
            <a:br>
              <a:rPr b="1"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It is nothing but Domain name System. Simple example is Every civilians has there own ID proof like that every domain has its own IP address.</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