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5" r:id="rId6"/>
    <p:sldId id="261" r:id="rId7"/>
    <p:sldId id="264" r:id="rId8"/>
    <p:sldId id="263"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48B17-F35F-47C2-BE3A-89073E412436}" v="2" dt="2023-12-11T03:58:19.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tej Reddy Chitla" userId="1e0ecc4d08438da7" providerId="LiveId" clId="{AD248B17-F35F-47C2-BE3A-89073E412436}"/>
    <pc:docChg chg="undo custSel modSld">
      <pc:chgData name="Vishwatej Reddy Chitla" userId="1e0ecc4d08438da7" providerId="LiveId" clId="{AD248B17-F35F-47C2-BE3A-89073E412436}" dt="2023-12-11T03:59:59.338" v="72" actId="14100"/>
      <pc:docMkLst>
        <pc:docMk/>
      </pc:docMkLst>
      <pc:sldChg chg="delSp delDesignElem">
        <pc:chgData name="Vishwatej Reddy Chitla" userId="1e0ecc4d08438da7" providerId="LiveId" clId="{AD248B17-F35F-47C2-BE3A-89073E412436}" dt="2023-12-09T00:02:39.838" v="1"/>
        <pc:sldMkLst>
          <pc:docMk/>
          <pc:sldMk cId="3982223966" sldId="256"/>
        </pc:sldMkLst>
        <pc:spChg chg="del">
          <ac:chgData name="Vishwatej Reddy Chitla" userId="1e0ecc4d08438da7" providerId="LiveId" clId="{AD248B17-F35F-47C2-BE3A-89073E412436}" dt="2023-12-09T00:02:39.838" v="1"/>
          <ac:spMkLst>
            <pc:docMk/>
            <pc:sldMk cId="3982223966" sldId="256"/>
            <ac:spMk id="1035" creationId="{989BE678-777B-482A-A616-FEDC47B162E5}"/>
          </ac:spMkLst>
        </pc:spChg>
        <pc:spChg chg="del">
          <ac:chgData name="Vishwatej Reddy Chitla" userId="1e0ecc4d08438da7" providerId="LiveId" clId="{AD248B17-F35F-47C2-BE3A-89073E412436}" dt="2023-12-09T00:02:39.838" v="1"/>
          <ac:spMkLst>
            <pc:docMk/>
            <pc:sldMk cId="3982223966" sldId="256"/>
            <ac:spMk id="1041" creationId="{D28BE0C3-2102-4820-B88B-A448B1840D14}"/>
          </ac:spMkLst>
        </pc:spChg>
        <pc:spChg chg="del">
          <ac:chgData name="Vishwatej Reddy Chitla" userId="1e0ecc4d08438da7" providerId="LiveId" clId="{AD248B17-F35F-47C2-BE3A-89073E412436}" dt="2023-12-09T00:02:39.838" v="1"/>
          <ac:spMkLst>
            <pc:docMk/>
            <pc:sldMk cId="3982223966" sldId="256"/>
            <ac:spMk id="1043" creationId="{29787B81-C7DF-412B-A405-EF4454012DEE}"/>
          </ac:spMkLst>
        </pc:spChg>
        <pc:picChg chg="del">
          <ac:chgData name="Vishwatej Reddy Chitla" userId="1e0ecc4d08438da7" providerId="LiveId" clId="{AD248B17-F35F-47C2-BE3A-89073E412436}" dt="2023-12-09T00:02:39.838" v="1"/>
          <ac:picMkLst>
            <pc:docMk/>
            <pc:sldMk cId="3982223966" sldId="256"/>
            <ac:picMk id="1031" creationId="{DF19BAF3-7E20-4B9D-B544-BABAEEA1FA75}"/>
          </ac:picMkLst>
        </pc:picChg>
        <pc:picChg chg="del">
          <ac:chgData name="Vishwatej Reddy Chitla" userId="1e0ecc4d08438da7" providerId="LiveId" clId="{AD248B17-F35F-47C2-BE3A-89073E412436}" dt="2023-12-09T00:02:39.838" v="1"/>
          <ac:picMkLst>
            <pc:docMk/>
            <pc:sldMk cId="3982223966" sldId="256"/>
            <ac:picMk id="1033" creationId="{950648F4-ABCD-4DF0-8641-76CFB2354721}"/>
          </ac:picMkLst>
        </pc:picChg>
        <pc:picChg chg="del">
          <ac:chgData name="Vishwatej Reddy Chitla" userId="1e0ecc4d08438da7" providerId="LiveId" clId="{AD248B17-F35F-47C2-BE3A-89073E412436}" dt="2023-12-09T00:02:39.838" v="1"/>
          <ac:picMkLst>
            <pc:docMk/>
            <pc:sldMk cId="3982223966" sldId="256"/>
            <ac:picMk id="1037" creationId="{CF1EB4BD-9C7E-4AA3-9681-C7EB0DA6250B}"/>
          </ac:picMkLst>
        </pc:picChg>
        <pc:picChg chg="del">
          <ac:chgData name="Vishwatej Reddy Chitla" userId="1e0ecc4d08438da7" providerId="LiveId" clId="{AD248B17-F35F-47C2-BE3A-89073E412436}" dt="2023-12-09T00:02:39.838" v="1"/>
          <ac:picMkLst>
            <pc:docMk/>
            <pc:sldMk cId="3982223966" sldId="256"/>
            <ac:picMk id="1039" creationId="{94AAE3AA-3759-4D28-B0EF-575F25A5146C}"/>
          </ac:picMkLst>
        </pc:picChg>
      </pc:sldChg>
      <pc:sldChg chg="modSp">
        <pc:chgData name="Vishwatej Reddy Chitla" userId="1e0ecc4d08438da7" providerId="LiveId" clId="{AD248B17-F35F-47C2-BE3A-89073E412436}" dt="2023-12-09T00:02:39.838" v="1"/>
        <pc:sldMkLst>
          <pc:docMk/>
          <pc:sldMk cId="3193017231" sldId="258"/>
        </pc:sldMkLst>
        <pc:spChg chg="mod">
          <ac:chgData name="Vishwatej Reddy Chitla" userId="1e0ecc4d08438da7" providerId="LiveId" clId="{AD248B17-F35F-47C2-BE3A-89073E412436}" dt="2023-12-09T00:02:39.838" v="1"/>
          <ac:spMkLst>
            <pc:docMk/>
            <pc:sldMk cId="3193017231" sldId="258"/>
            <ac:spMk id="2" creationId="{91B4AAF1-3BC2-8DCF-9CE6-C67CBB00FCD3}"/>
          </ac:spMkLst>
        </pc:spChg>
      </pc:sldChg>
      <pc:sldChg chg="modSp">
        <pc:chgData name="Vishwatej Reddy Chitla" userId="1e0ecc4d08438da7" providerId="LiveId" clId="{AD248B17-F35F-47C2-BE3A-89073E412436}" dt="2023-12-09T00:02:39.838" v="1"/>
        <pc:sldMkLst>
          <pc:docMk/>
          <pc:sldMk cId="696222125" sldId="259"/>
        </pc:sldMkLst>
        <pc:spChg chg="mod">
          <ac:chgData name="Vishwatej Reddy Chitla" userId="1e0ecc4d08438da7" providerId="LiveId" clId="{AD248B17-F35F-47C2-BE3A-89073E412436}" dt="2023-12-09T00:02:39.838" v="1"/>
          <ac:spMkLst>
            <pc:docMk/>
            <pc:sldMk cId="696222125" sldId="259"/>
            <ac:spMk id="2" creationId="{FA7E01AD-31D7-3C96-D7FC-1F718CE18644}"/>
          </ac:spMkLst>
        </pc:spChg>
        <pc:spChg chg="mod">
          <ac:chgData name="Vishwatej Reddy Chitla" userId="1e0ecc4d08438da7" providerId="LiveId" clId="{AD248B17-F35F-47C2-BE3A-89073E412436}" dt="2023-12-09T00:02:39.838" v="1"/>
          <ac:spMkLst>
            <pc:docMk/>
            <pc:sldMk cId="696222125" sldId="259"/>
            <ac:spMk id="3" creationId="{DCDF5216-BA8D-8DAF-D55B-ABC1759B1443}"/>
          </ac:spMkLst>
        </pc:spChg>
      </pc:sldChg>
      <pc:sldChg chg="modSp mod">
        <pc:chgData name="Vishwatej Reddy Chitla" userId="1e0ecc4d08438da7" providerId="LiveId" clId="{AD248B17-F35F-47C2-BE3A-89073E412436}" dt="2023-12-11T03:59:59.338" v="72" actId="14100"/>
        <pc:sldMkLst>
          <pc:docMk/>
          <pc:sldMk cId="3248899222" sldId="263"/>
        </pc:sldMkLst>
        <pc:spChg chg="mod">
          <ac:chgData name="Vishwatej Reddy Chitla" userId="1e0ecc4d08438da7" providerId="LiveId" clId="{AD248B17-F35F-47C2-BE3A-89073E412436}" dt="2023-12-11T03:59:59.338" v="72" actId="14100"/>
          <ac:spMkLst>
            <pc:docMk/>
            <pc:sldMk cId="3248899222" sldId="263"/>
            <ac:spMk id="3" creationId="{A77A9CF1-2301-8F41-91BC-D94B4085BE59}"/>
          </ac:spMkLst>
        </pc:spChg>
      </pc:sldChg>
      <pc:sldChg chg="addSp delSp modSp mod modShow">
        <pc:chgData name="Vishwatej Reddy Chitla" userId="1e0ecc4d08438da7" providerId="LiveId" clId="{AD248B17-F35F-47C2-BE3A-89073E412436}" dt="2023-12-11T03:58:34.540" v="39" actId="14100"/>
        <pc:sldMkLst>
          <pc:docMk/>
          <pc:sldMk cId="289755484" sldId="264"/>
        </pc:sldMkLst>
        <pc:spChg chg="mod">
          <ac:chgData name="Vishwatej Reddy Chitla" userId="1e0ecc4d08438da7" providerId="LiveId" clId="{AD248B17-F35F-47C2-BE3A-89073E412436}" dt="2023-12-09T00:02:39.838" v="1"/>
          <ac:spMkLst>
            <pc:docMk/>
            <pc:sldMk cId="289755484" sldId="264"/>
            <ac:spMk id="2" creationId="{6C130F65-4FF5-4D1F-31BD-66FE8149324D}"/>
          </ac:spMkLst>
        </pc:spChg>
        <pc:spChg chg="add del mod">
          <ac:chgData name="Vishwatej Reddy Chitla" userId="1e0ecc4d08438da7" providerId="LiveId" clId="{AD248B17-F35F-47C2-BE3A-89073E412436}" dt="2023-12-09T15:24:07.923" v="27" actId="478"/>
          <ac:spMkLst>
            <pc:docMk/>
            <pc:sldMk cId="289755484" sldId="264"/>
            <ac:spMk id="4" creationId="{9D12AA29-D57F-E5ED-9813-61D53F332BC2}"/>
          </ac:spMkLst>
        </pc:spChg>
        <pc:picChg chg="add mod">
          <ac:chgData name="Vishwatej Reddy Chitla" userId="1e0ecc4d08438da7" providerId="LiveId" clId="{AD248B17-F35F-47C2-BE3A-89073E412436}" dt="2023-12-11T03:58:34.540" v="39" actId="14100"/>
          <ac:picMkLst>
            <pc:docMk/>
            <pc:sldMk cId="289755484" sldId="264"/>
            <ac:picMk id="3" creationId="{39B9127A-34D6-EC09-36AA-25D84BD4AB24}"/>
          </ac:picMkLst>
        </pc:picChg>
        <pc:picChg chg="add del mod">
          <ac:chgData name="Vishwatej Reddy Chitla" userId="1e0ecc4d08438da7" providerId="LiveId" clId="{AD248B17-F35F-47C2-BE3A-89073E412436}" dt="2023-12-09T15:23:58.539" v="26" actId="478"/>
          <ac:picMkLst>
            <pc:docMk/>
            <pc:sldMk cId="289755484" sldId="264"/>
            <ac:picMk id="6" creationId="{272A23F1-075E-828D-6C9D-89129E25D1F2}"/>
          </ac:picMkLst>
        </pc:picChg>
        <pc:picChg chg="add del mod">
          <ac:chgData name="Vishwatej Reddy Chitla" userId="1e0ecc4d08438da7" providerId="LiveId" clId="{AD248B17-F35F-47C2-BE3A-89073E412436}" dt="2023-12-11T03:58:10.601" v="34" actId="478"/>
          <ac:picMkLst>
            <pc:docMk/>
            <pc:sldMk cId="289755484" sldId="264"/>
            <ac:picMk id="8" creationId="{05EB86DB-E6BB-0A3A-FA5F-6BCC066465B4}"/>
          </ac:picMkLst>
        </pc:picChg>
        <pc:picChg chg="del mod">
          <ac:chgData name="Vishwatej Reddy Chitla" userId="1e0ecc4d08438da7" providerId="LiveId" clId="{AD248B17-F35F-47C2-BE3A-89073E412436}" dt="2023-12-09T15:23:23.845" v="22" actId="478"/>
          <ac:picMkLst>
            <pc:docMk/>
            <pc:sldMk cId="289755484" sldId="264"/>
            <ac:picMk id="12" creationId="{FAABB02A-2E40-6D11-8E96-E675E7B9DEA8}"/>
          </ac:picMkLst>
        </pc:picChg>
      </pc:sldChg>
      <pc:sldChg chg="addSp modSp mod">
        <pc:chgData name="Vishwatej Reddy Chitla" userId="1e0ecc4d08438da7" providerId="LiveId" clId="{AD248B17-F35F-47C2-BE3A-89073E412436}" dt="2023-12-09T04:01:37.216" v="20" actId="1076"/>
        <pc:sldMkLst>
          <pc:docMk/>
          <pc:sldMk cId="389420402" sldId="265"/>
        </pc:sldMkLst>
        <pc:spChg chg="mod">
          <ac:chgData name="Vishwatej Reddy Chitla" userId="1e0ecc4d08438da7" providerId="LiveId" clId="{AD248B17-F35F-47C2-BE3A-89073E412436}" dt="2023-12-09T00:03:08.388" v="6" actId="20577"/>
          <ac:spMkLst>
            <pc:docMk/>
            <pc:sldMk cId="389420402" sldId="265"/>
            <ac:spMk id="2" creationId="{1A1834BC-979F-E519-ADD7-6D76FF3F26FC}"/>
          </ac:spMkLst>
        </pc:spChg>
        <pc:picChg chg="add mod">
          <ac:chgData name="Vishwatej Reddy Chitla" userId="1e0ecc4d08438da7" providerId="LiveId" clId="{AD248B17-F35F-47C2-BE3A-89073E412436}" dt="2023-12-09T04:01:37.216" v="20" actId="1076"/>
          <ac:picMkLst>
            <pc:docMk/>
            <pc:sldMk cId="389420402" sldId="265"/>
            <ac:picMk id="4" creationId="{57E5B67D-F7EB-0331-3307-1D4FFBAE76C0}"/>
          </ac:picMkLst>
        </pc:picChg>
        <pc:picChg chg="mod">
          <ac:chgData name="Vishwatej Reddy Chitla" userId="1e0ecc4d08438da7" providerId="LiveId" clId="{AD248B17-F35F-47C2-BE3A-89073E412436}" dt="2023-12-09T04:00:58.717" v="14" actId="1076"/>
          <ac:picMkLst>
            <pc:docMk/>
            <pc:sldMk cId="389420402" sldId="265"/>
            <ac:picMk id="7" creationId="{EB9065C6-570C-704C-B711-165A18C3C4B8}"/>
          </ac:picMkLst>
        </pc:picChg>
      </pc:sldChg>
      <pc:sldChg chg="modSp">
        <pc:chgData name="Vishwatej Reddy Chitla" userId="1e0ecc4d08438da7" providerId="LiveId" clId="{AD248B17-F35F-47C2-BE3A-89073E412436}" dt="2023-12-09T00:02:39.838" v="1"/>
        <pc:sldMkLst>
          <pc:docMk/>
          <pc:sldMk cId="2230151172" sldId="267"/>
        </pc:sldMkLst>
        <pc:spChg chg="mod">
          <ac:chgData name="Vishwatej Reddy Chitla" userId="1e0ecc4d08438da7" providerId="LiveId" clId="{AD248B17-F35F-47C2-BE3A-89073E412436}" dt="2023-12-09T00:02:39.838" v="1"/>
          <ac:spMkLst>
            <pc:docMk/>
            <pc:sldMk cId="2230151172" sldId="267"/>
            <ac:spMk id="2" creationId="{9496C314-015A-78AF-FF7E-0492E2AF690A}"/>
          </ac:spMkLst>
        </pc:spChg>
      </pc:sldChg>
      <pc:sldChg chg="modSp">
        <pc:chgData name="Vishwatej Reddy Chitla" userId="1e0ecc4d08438da7" providerId="LiveId" clId="{AD248B17-F35F-47C2-BE3A-89073E412436}" dt="2023-12-09T00:02:39.838" v="1"/>
        <pc:sldMkLst>
          <pc:docMk/>
          <pc:sldMk cId="2467908781" sldId="268"/>
        </pc:sldMkLst>
        <pc:spChg chg="mod">
          <ac:chgData name="Vishwatej Reddy Chitla" userId="1e0ecc4d08438da7" providerId="LiveId" clId="{AD248B17-F35F-47C2-BE3A-89073E412436}" dt="2023-12-09T00:02:39.838" v="1"/>
          <ac:spMkLst>
            <pc:docMk/>
            <pc:sldMk cId="2467908781" sldId="268"/>
            <ac:spMk id="2" creationId="{11FECED6-4D71-4B88-019C-4E3AA9EE9A29}"/>
          </ac:spMkLst>
        </pc:spChg>
      </pc:sldChg>
      <pc:sldChg chg="modSp mod">
        <pc:chgData name="Vishwatej Reddy Chitla" userId="1e0ecc4d08438da7" providerId="LiveId" clId="{AD248B17-F35F-47C2-BE3A-89073E412436}" dt="2023-12-09T00:53:09.421" v="7" actId="1076"/>
        <pc:sldMkLst>
          <pc:docMk/>
          <pc:sldMk cId="1688769932" sldId="269"/>
        </pc:sldMkLst>
        <pc:spChg chg="mod">
          <ac:chgData name="Vishwatej Reddy Chitla" userId="1e0ecc4d08438da7" providerId="LiveId" clId="{AD248B17-F35F-47C2-BE3A-89073E412436}" dt="2023-12-09T00:02:39.838" v="1"/>
          <ac:spMkLst>
            <pc:docMk/>
            <pc:sldMk cId="1688769932" sldId="269"/>
            <ac:spMk id="2" creationId="{B9C45457-B249-3158-EC99-7D0EB12AB7A7}"/>
          </ac:spMkLst>
        </pc:spChg>
        <pc:picChg chg="mod">
          <ac:chgData name="Vishwatej Reddy Chitla" userId="1e0ecc4d08438da7" providerId="LiveId" clId="{AD248B17-F35F-47C2-BE3A-89073E412436}" dt="2023-12-09T00:53:09.421" v="7" actId="1076"/>
          <ac:picMkLst>
            <pc:docMk/>
            <pc:sldMk cId="1688769932" sldId="269"/>
            <ac:picMk id="5" creationId="{8E7FED27-7D84-BB08-368C-B88702CBF5D6}"/>
          </ac:picMkLst>
        </pc:picChg>
      </pc:sldChg>
      <pc:sldChg chg="modSp">
        <pc:chgData name="Vishwatej Reddy Chitla" userId="1e0ecc4d08438da7" providerId="LiveId" clId="{AD248B17-F35F-47C2-BE3A-89073E412436}" dt="2023-12-09T00:02:39.838" v="1"/>
        <pc:sldMkLst>
          <pc:docMk/>
          <pc:sldMk cId="504954706" sldId="270"/>
        </pc:sldMkLst>
        <pc:spChg chg="mod">
          <ac:chgData name="Vishwatej Reddy Chitla" userId="1e0ecc4d08438da7" providerId="LiveId" clId="{AD248B17-F35F-47C2-BE3A-89073E412436}" dt="2023-12-09T00:02:39.838" v="1"/>
          <ac:spMkLst>
            <pc:docMk/>
            <pc:sldMk cId="504954706" sldId="270"/>
            <ac:spMk id="2" creationId="{A2703DA5-8129-5AE5-9294-2E5C40CAD9D5}"/>
          </ac:spMkLst>
        </pc:spChg>
      </pc:sldChg>
      <pc:sldChg chg="modSp mod">
        <pc:chgData name="Vishwatej Reddy Chitla" userId="1e0ecc4d08438da7" providerId="LiveId" clId="{AD248B17-F35F-47C2-BE3A-89073E412436}" dt="2023-12-09T03:53:34.766" v="8" actId="1076"/>
        <pc:sldMkLst>
          <pc:docMk/>
          <pc:sldMk cId="3565025242" sldId="271"/>
        </pc:sldMkLst>
        <pc:picChg chg="mod">
          <ac:chgData name="Vishwatej Reddy Chitla" userId="1e0ecc4d08438da7" providerId="LiveId" clId="{AD248B17-F35F-47C2-BE3A-89073E412436}" dt="2023-12-09T03:53:34.766" v="8" actId="1076"/>
          <ac:picMkLst>
            <pc:docMk/>
            <pc:sldMk cId="3565025242" sldId="271"/>
            <ac:picMk id="5" creationId="{124E373F-B632-6760-BC7D-E54DEF8C099A}"/>
          </ac:picMkLst>
        </pc:picChg>
      </pc:sldChg>
      <pc:sldChg chg="modSp">
        <pc:chgData name="Vishwatej Reddy Chitla" userId="1e0ecc4d08438da7" providerId="LiveId" clId="{AD248B17-F35F-47C2-BE3A-89073E412436}" dt="2023-12-09T00:02:39.838" v="1"/>
        <pc:sldMkLst>
          <pc:docMk/>
          <pc:sldMk cId="4011050321" sldId="272"/>
        </pc:sldMkLst>
        <pc:spChg chg="mod">
          <ac:chgData name="Vishwatej Reddy Chitla" userId="1e0ecc4d08438da7" providerId="LiveId" clId="{AD248B17-F35F-47C2-BE3A-89073E412436}" dt="2023-12-09T00:02:39.838" v="1"/>
          <ac:spMkLst>
            <pc:docMk/>
            <pc:sldMk cId="4011050321" sldId="272"/>
            <ac:spMk id="2" creationId="{72A744FE-447D-E38B-8023-05E142D57B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30185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3EB76-374E-3744-93EF-481E19819DEB}"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111280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1075214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5765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4066084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801794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397895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4037907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6851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76446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401122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D3EB76-374E-3744-93EF-481E19819DEB}"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87466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D3EB76-374E-3744-93EF-481E19819DEB}"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170053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139652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94571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D3EB76-374E-3744-93EF-481E19819DEB}" type="datetimeFigureOut">
              <a:rPr lang="en-US" smtClean="0"/>
              <a:t>12/10/2023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111323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3EB76-374E-3744-93EF-481E19819DEB}"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555A2-7E01-594A-B8E0-65B71C4D039A}" type="slidenum">
              <a:rPr lang="en-US" smtClean="0"/>
              <a:t>‹#›</a:t>
            </a:fld>
            <a:endParaRPr lang="en-US"/>
          </a:p>
        </p:txBody>
      </p:sp>
    </p:spTree>
    <p:extLst>
      <p:ext uri="{BB962C8B-B14F-4D97-AF65-F5344CB8AC3E}">
        <p14:creationId xmlns:p14="http://schemas.microsoft.com/office/powerpoint/2010/main" val="290033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D3EB76-374E-3744-93EF-481E19819DEB}" type="datetimeFigureOut">
              <a:rPr lang="en-US" smtClean="0"/>
              <a:t>12/10/2023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9555A2-7E01-594A-B8E0-65B71C4D039A}" type="slidenum">
              <a:rPr lang="en-US" smtClean="0"/>
              <a:t>‹#›</a:t>
            </a:fld>
            <a:endParaRPr lang="en-US"/>
          </a:p>
        </p:txBody>
      </p:sp>
    </p:spTree>
    <p:extLst>
      <p:ext uri="{BB962C8B-B14F-4D97-AF65-F5344CB8AC3E}">
        <p14:creationId xmlns:p14="http://schemas.microsoft.com/office/powerpoint/2010/main" val="278456875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est Hotel Booking Form WordPress Plugins">
            <a:extLst>
              <a:ext uri="{FF2B5EF4-FFF2-40B4-BE49-F238E27FC236}">
                <a16:creationId xmlns:a16="http://schemas.microsoft.com/office/drawing/2014/main" id="{15D4C296-975C-56A4-18D9-9F59B3DE2F8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1086" r="26"/>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89D805-2E24-CCE6-355D-79E6A03CEA9A}"/>
              </a:ext>
            </a:extLst>
          </p:cNvPr>
          <p:cNvSpPr>
            <a:spLocks noGrp="1"/>
          </p:cNvSpPr>
          <p:nvPr>
            <p:ph type="ctrTitle"/>
          </p:nvPr>
        </p:nvSpPr>
        <p:spPr>
          <a:xfrm>
            <a:off x="646111" y="452718"/>
            <a:ext cx="10477501" cy="1400530"/>
          </a:xfrm>
        </p:spPr>
        <p:txBody>
          <a:bodyPr vert="horz" lIns="91440" tIns="45720" rIns="91440" bIns="45720" rtlCol="0" anchor="t">
            <a:normAutofit/>
          </a:bodyPr>
          <a:lstStyle/>
          <a:p>
            <a:pPr algn="ctr"/>
            <a:r>
              <a:rPr lang="en-US" sz="4200" dirty="0">
                <a:solidFill>
                  <a:schemeClr val="accent3">
                    <a:lumMod val="60000"/>
                    <a:lumOff val="40000"/>
                  </a:schemeClr>
                </a:solidFill>
                <a:effectLst/>
                <a:latin typeface="Aptos ExtraBold" panose="020F0502020204030204" pitchFamily="34" charset="0"/>
              </a:rPr>
              <a:t>FINAL PROJECT – HOTEL BOOKINGS</a:t>
            </a:r>
            <a:br>
              <a:rPr lang="en-US" sz="4200" dirty="0">
                <a:solidFill>
                  <a:schemeClr val="accent3">
                    <a:lumMod val="60000"/>
                    <a:lumOff val="40000"/>
                  </a:schemeClr>
                </a:solidFill>
                <a:latin typeface="Aptos ExtraBold" panose="020F0502020204030204" pitchFamily="34" charset="0"/>
              </a:rPr>
            </a:br>
            <a:r>
              <a:rPr lang="en-US" sz="4200" dirty="0">
                <a:solidFill>
                  <a:schemeClr val="accent3">
                    <a:lumMod val="60000"/>
                    <a:lumOff val="40000"/>
                  </a:schemeClr>
                </a:solidFill>
                <a:effectLst/>
                <a:latin typeface="Aptos ExtraBold" panose="020F0502020204030204" pitchFamily="34" charset="0"/>
              </a:rPr>
              <a:t>DATA ANALYTICS 1 (ADTA 5130)</a:t>
            </a:r>
            <a:endParaRPr lang="en-US" sz="4200" dirty="0">
              <a:solidFill>
                <a:schemeClr val="accent3">
                  <a:lumMod val="60000"/>
                  <a:lumOff val="40000"/>
                </a:schemeClr>
              </a:solidFill>
              <a:latin typeface="Aptos ExtraBold" panose="020F0502020204030204" pitchFamily="34" charset="0"/>
            </a:endParaRPr>
          </a:p>
        </p:txBody>
      </p:sp>
      <p:sp>
        <p:nvSpPr>
          <p:cNvPr id="3" name="Subtitle 2">
            <a:extLst>
              <a:ext uri="{FF2B5EF4-FFF2-40B4-BE49-F238E27FC236}">
                <a16:creationId xmlns:a16="http://schemas.microsoft.com/office/drawing/2014/main" id="{9B694C79-80BB-5C29-E813-35C6C0E58BCB}"/>
              </a:ext>
            </a:extLst>
          </p:cNvPr>
          <p:cNvSpPr>
            <a:spLocks noGrp="1"/>
          </p:cNvSpPr>
          <p:nvPr>
            <p:ph type="subTitle" idx="1"/>
          </p:nvPr>
        </p:nvSpPr>
        <p:spPr>
          <a:xfrm>
            <a:off x="1103312" y="2052918"/>
            <a:ext cx="8946541" cy="4195481"/>
          </a:xfrm>
        </p:spPr>
        <p:txBody>
          <a:bodyPr vert="horz" lIns="91440" tIns="45720" rIns="91440" bIns="45720" rtlCol="0">
            <a:normAutofit/>
          </a:bodyPr>
          <a:lstStyle/>
          <a:p>
            <a:r>
              <a:rPr lang="en-US" dirty="0">
                <a:solidFill>
                  <a:schemeClr val="tx1"/>
                </a:solidFill>
                <a:effectLst/>
              </a:rPr>
              <a:t>Project Group Members: </a:t>
            </a:r>
            <a:endParaRPr lang="en-US" dirty="0">
              <a:solidFill>
                <a:schemeClr val="tx1"/>
              </a:solidFill>
            </a:endParaRPr>
          </a:p>
          <a:p>
            <a:r>
              <a:rPr lang="en-US" dirty="0">
                <a:solidFill>
                  <a:schemeClr val="tx1"/>
                </a:solidFill>
                <a:effectLst/>
              </a:rPr>
              <a:t>(Group 25)</a:t>
            </a:r>
          </a:p>
          <a:p>
            <a:endParaRPr lang="en-US" dirty="0">
              <a:solidFill>
                <a:schemeClr val="tx1"/>
              </a:solidFill>
              <a:effectLst/>
            </a:endParaRPr>
          </a:p>
          <a:p>
            <a:r>
              <a:rPr lang="en-US" dirty="0">
                <a:solidFill>
                  <a:schemeClr val="tx2"/>
                </a:solidFill>
                <a:effectLst/>
                <a:latin typeface="Amasis MT Pro Medium" panose="020F0502020204030204" pitchFamily="18" charset="0"/>
              </a:rPr>
              <a:t>1)  Vishwa Tej Reddy Chitla (11645954) </a:t>
            </a:r>
          </a:p>
          <a:p>
            <a:r>
              <a:rPr lang="en-US" dirty="0">
                <a:solidFill>
                  <a:schemeClr val="tx2"/>
                </a:solidFill>
                <a:effectLst/>
                <a:latin typeface="Amasis MT Pro Medium" panose="020F0502020204030204" pitchFamily="18" charset="0"/>
              </a:rPr>
              <a:t>2)  Lakshmi Prasanna Kommineni (11648973) </a:t>
            </a:r>
          </a:p>
          <a:p>
            <a:r>
              <a:rPr lang="en-US" dirty="0">
                <a:solidFill>
                  <a:schemeClr val="tx2"/>
                </a:solidFill>
                <a:effectLst/>
                <a:latin typeface="Amasis MT Pro Medium" panose="020F0502020204030204" pitchFamily="18" charset="0"/>
              </a:rPr>
              <a:t>3)  Zakiya AI Jabri (11727401) </a:t>
            </a:r>
          </a:p>
          <a:p>
            <a:pPr>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398222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CED6-4D71-4B88-019C-4E3AA9EE9A29}"/>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A227ED81-A9C9-3679-079A-E3A888829891}"/>
              </a:ext>
            </a:extLst>
          </p:cNvPr>
          <p:cNvSpPr>
            <a:spLocks noGrp="1"/>
          </p:cNvSpPr>
          <p:nvPr>
            <p:ph idx="1"/>
          </p:nvPr>
        </p:nvSpPr>
        <p:spPr>
          <a:xfrm>
            <a:off x="1451579" y="2015732"/>
            <a:ext cx="9603275" cy="4037749"/>
          </a:xfrm>
        </p:spPr>
        <p:txBody>
          <a:bodyPr>
            <a:normAutofit fontScale="25000" lnSpcReduction="20000"/>
          </a:bodyPr>
          <a:lstStyle/>
          <a:p>
            <a:pPr algn="just">
              <a:buFont typeface="+mj-lt"/>
              <a:buAutoNum type="arabicPeriod"/>
            </a:pPr>
            <a:r>
              <a:rPr lang="en-US" sz="6400" b="1" i="0" dirty="0">
                <a:solidFill>
                  <a:srgbClr val="FFC000"/>
                </a:solidFill>
                <a:effectLst/>
                <a:latin typeface="Calibri" panose="020F0502020204030204" pitchFamily="34" charset="0"/>
                <a:cs typeface="Calibri" panose="020F0502020204030204" pitchFamily="34" charset="0"/>
              </a:rPr>
              <a:t>Model Fit and Explanation:</a:t>
            </a:r>
            <a:endParaRPr lang="en-US" sz="64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6400" b="0" i="0" dirty="0">
                <a:solidFill>
                  <a:srgbClr val="FFC000"/>
                </a:solidFill>
                <a:effectLst/>
                <a:latin typeface="Calibri" panose="020F0502020204030204" pitchFamily="34" charset="0"/>
                <a:cs typeface="Calibri" panose="020F0502020204030204" pitchFamily="34" charset="0"/>
              </a:rPr>
              <a:t>The model explains approximately 1% of the variability in Average Daily Rate (ADR) using predictors such as Hotel type and Booking Changes.</a:t>
            </a:r>
          </a:p>
          <a:p>
            <a:pPr algn="just">
              <a:buFont typeface="+mj-lt"/>
              <a:buAutoNum type="arabicPeriod"/>
            </a:pPr>
            <a:r>
              <a:rPr lang="en-US" sz="6400" b="1" i="0" dirty="0">
                <a:solidFill>
                  <a:srgbClr val="FFC000"/>
                </a:solidFill>
                <a:effectLst/>
                <a:latin typeface="Calibri" panose="020F0502020204030204" pitchFamily="34" charset="0"/>
                <a:cs typeface="Calibri" panose="020F0502020204030204" pitchFamily="34" charset="0"/>
              </a:rPr>
              <a:t>Significant Predictors:</a:t>
            </a:r>
            <a:endParaRPr lang="en-US" sz="64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6400" b="0" i="0" dirty="0">
                <a:solidFill>
                  <a:srgbClr val="FFC000"/>
                </a:solidFill>
                <a:effectLst/>
                <a:latin typeface="Calibri" panose="020F0502020204030204" pitchFamily="34" charset="0"/>
                <a:cs typeface="Calibri" panose="020F0502020204030204" pitchFamily="34" charset="0"/>
              </a:rPr>
              <a:t>Both Hotel type and Booking Changes exhibit strong statistical significance (p &lt; 0.001) concerning ADR, indicating their impact on ADR values.</a:t>
            </a:r>
          </a:p>
          <a:p>
            <a:pPr algn="just">
              <a:buFont typeface="+mj-lt"/>
              <a:buAutoNum type="arabicPeriod"/>
            </a:pPr>
            <a:r>
              <a:rPr lang="en-US" sz="6400" b="1" i="0" dirty="0">
                <a:solidFill>
                  <a:srgbClr val="FFC000"/>
                </a:solidFill>
                <a:effectLst/>
                <a:latin typeface="Calibri" panose="020F0502020204030204" pitchFamily="34" charset="0"/>
                <a:cs typeface="Calibri" panose="020F0502020204030204" pitchFamily="34" charset="0"/>
              </a:rPr>
              <a:t>Impact of Predictors:</a:t>
            </a:r>
            <a:endParaRPr lang="en-US" sz="64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6400" b="0" i="0" dirty="0">
                <a:solidFill>
                  <a:srgbClr val="FFC000"/>
                </a:solidFill>
                <a:effectLst/>
                <a:latin typeface="Calibri" panose="020F0502020204030204" pitchFamily="34" charset="0"/>
                <a:cs typeface="Calibri" panose="020F0502020204030204" pitchFamily="34" charset="0"/>
              </a:rPr>
              <a:t>A unit change in Hotel type corresponds to an average ADR increase of around 10.56, while each unit increase in Booking Changes is associated with an average ADR increase of approximately 2.08.</a:t>
            </a:r>
          </a:p>
          <a:p>
            <a:pPr algn="just">
              <a:buFont typeface="+mj-lt"/>
              <a:buAutoNum type="arabicPeriod"/>
            </a:pPr>
            <a:r>
              <a:rPr lang="en-US" sz="6400" b="1" i="0" dirty="0">
                <a:solidFill>
                  <a:srgbClr val="FFC000"/>
                </a:solidFill>
                <a:effectLst/>
                <a:latin typeface="Calibri" panose="020F0502020204030204" pitchFamily="34" charset="0"/>
                <a:cs typeface="Calibri" panose="020F0502020204030204" pitchFamily="34" charset="0"/>
              </a:rPr>
              <a:t>Residual Analysis:</a:t>
            </a:r>
            <a:endParaRPr lang="en-US" sz="64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6400" b="0" i="0" dirty="0">
                <a:solidFill>
                  <a:srgbClr val="FFC000"/>
                </a:solidFill>
                <a:effectLst/>
                <a:latin typeface="Calibri" panose="020F0502020204030204" pitchFamily="34" charset="0"/>
                <a:cs typeface="Calibri" panose="020F0502020204030204" pitchFamily="34" charset="0"/>
              </a:rPr>
              <a:t>Extreme negative residuals (-100.58 and -102.66) imply potential outliers where the model's predictions significantly deviate from observed ADR values, suggesting areas for further investigation.</a:t>
            </a:r>
          </a:p>
          <a:p>
            <a:endParaRPr lang="en-US" dirty="0"/>
          </a:p>
        </p:txBody>
      </p:sp>
    </p:spTree>
    <p:extLst>
      <p:ext uri="{BB962C8B-B14F-4D97-AF65-F5344CB8AC3E}">
        <p14:creationId xmlns:p14="http://schemas.microsoft.com/office/powerpoint/2010/main" val="246790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5457-B249-3158-EC99-7D0EB12AB7A7}"/>
              </a:ext>
            </a:extLst>
          </p:cNvPr>
          <p:cNvSpPr>
            <a:spLocks noGrp="1"/>
          </p:cNvSpPr>
          <p:nvPr>
            <p:ph type="title"/>
          </p:nvPr>
        </p:nvSpPr>
        <p:spPr/>
        <p:txBody>
          <a:bodyPr/>
          <a:lstStyle/>
          <a:p>
            <a:r>
              <a:rPr lang="en-US" dirty="0"/>
              <a:t>LOGESTIC REGRESSION MODEL </a:t>
            </a:r>
          </a:p>
        </p:txBody>
      </p:sp>
      <p:pic>
        <p:nvPicPr>
          <p:cNvPr id="5" name="Content Placeholder 4" descr="A screenshot of a computer&#10;&#10;Description automatically generated">
            <a:extLst>
              <a:ext uri="{FF2B5EF4-FFF2-40B4-BE49-F238E27FC236}">
                <a16:creationId xmlns:a16="http://schemas.microsoft.com/office/drawing/2014/main" id="{8E7FED27-7D84-BB08-368C-B88702CBF5D6}"/>
              </a:ext>
            </a:extLst>
          </p:cNvPr>
          <p:cNvPicPr>
            <a:picLocks noGrp="1" noChangeAspect="1"/>
          </p:cNvPicPr>
          <p:nvPr>
            <p:ph idx="1"/>
          </p:nvPr>
        </p:nvPicPr>
        <p:blipFill>
          <a:blip r:embed="rId2"/>
          <a:stretch>
            <a:fillRect/>
          </a:stretch>
        </p:blipFill>
        <p:spPr>
          <a:xfrm>
            <a:off x="2232263" y="2111254"/>
            <a:ext cx="8768142" cy="4195762"/>
          </a:xfrm>
        </p:spPr>
      </p:pic>
      <p:sp>
        <p:nvSpPr>
          <p:cNvPr id="7" name="TextBox 6">
            <a:extLst>
              <a:ext uri="{FF2B5EF4-FFF2-40B4-BE49-F238E27FC236}">
                <a16:creationId xmlns:a16="http://schemas.microsoft.com/office/drawing/2014/main" id="{8215A8CF-219D-5E6E-4EB1-D98AE297185B}"/>
              </a:ext>
            </a:extLst>
          </p:cNvPr>
          <p:cNvSpPr txBox="1"/>
          <p:nvPr/>
        </p:nvSpPr>
        <p:spPr>
          <a:xfrm>
            <a:off x="646111" y="1350787"/>
            <a:ext cx="10076220" cy="646331"/>
          </a:xfrm>
          <a:prstGeom prst="rect">
            <a:avLst/>
          </a:prstGeom>
          <a:noFill/>
        </p:spPr>
        <p:txBody>
          <a:bodyPr wrap="none" rtlCol="0">
            <a:spAutoFit/>
          </a:bodyPr>
          <a:lstStyle/>
          <a:p>
            <a:r>
              <a:rPr lang="en-US" b="0" i="0" dirty="0">
                <a:solidFill>
                  <a:srgbClr val="FFC000"/>
                </a:solidFill>
                <a:effectLst/>
                <a:latin typeface="Söhne"/>
              </a:rPr>
              <a:t>Logistic Regression model to predict hotel reservation cancellations (binary outcome) based on predictors</a:t>
            </a:r>
          </a:p>
          <a:p>
            <a:r>
              <a:rPr lang="en-US" b="0" i="0" dirty="0">
                <a:solidFill>
                  <a:srgbClr val="FFC000"/>
                </a:solidFill>
                <a:effectLst/>
                <a:latin typeface="Söhne"/>
              </a:rPr>
              <a:t>—lead time and days on the waiting list.</a:t>
            </a:r>
            <a:endParaRPr lang="en-US" dirty="0">
              <a:solidFill>
                <a:srgbClr val="FFC000"/>
              </a:solidFill>
            </a:endParaRPr>
          </a:p>
        </p:txBody>
      </p:sp>
    </p:spTree>
    <p:extLst>
      <p:ext uri="{BB962C8B-B14F-4D97-AF65-F5344CB8AC3E}">
        <p14:creationId xmlns:p14="http://schemas.microsoft.com/office/powerpoint/2010/main" val="168876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3DA5-8129-5AE5-9294-2E5C40CAD9D5}"/>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BE2ACF10-BD12-53C3-DD4F-2D9C86A8C5F8}"/>
              </a:ext>
            </a:extLst>
          </p:cNvPr>
          <p:cNvSpPr>
            <a:spLocks noGrp="1"/>
          </p:cNvSpPr>
          <p:nvPr>
            <p:ph idx="1"/>
          </p:nvPr>
        </p:nvSpPr>
        <p:spPr>
          <a:xfrm>
            <a:off x="646111" y="1461247"/>
            <a:ext cx="9510901" cy="4195481"/>
          </a:xfrm>
        </p:spPr>
        <p:txBody>
          <a:bodyPr>
            <a:normAutofit fontScale="25000" lnSpcReduction="20000"/>
          </a:bodyPr>
          <a:lstStyle/>
          <a:p>
            <a:pPr algn="just">
              <a:buFont typeface="+mj-lt"/>
              <a:buAutoNum type="arabicPeriod"/>
            </a:pPr>
            <a:r>
              <a:rPr lang="en-US" sz="7200" b="1" i="0" dirty="0">
                <a:solidFill>
                  <a:srgbClr val="FFC000"/>
                </a:solidFill>
                <a:effectLst/>
                <a:latin typeface="Calibri" panose="020F0502020204030204" pitchFamily="34" charset="0"/>
                <a:cs typeface="Calibri" panose="020F0502020204030204" pitchFamily="34" charset="0"/>
              </a:rPr>
              <a:t>Model Fit and Explanation:</a:t>
            </a:r>
            <a:endParaRPr lang="en-US" sz="72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7200" b="0" i="0" dirty="0">
                <a:solidFill>
                  <a:srgbClr val="FFC000"/>
                </a:solidFill>
                <a:effectLst/>
                <a:latin typeface="Calibri" panose="020F0502020204030204" pitchFamily="34" charset="0"/>
                <a:cs typeface="Calibri" panose="020F0502020204030204" pitchFamily="34" charset="0"/>
              </a:rPr>
              <a:t>The regression model explains approximately 8.59% of the variability in predicting "</a:t>
            </a:r>
            <a:r>
              <a:rPr lang="en-US" sz="7200" b="0" i="0" dirty="0" err="1">
                <a:solidFill>
                  <a:srgbClr val="FFC000"/>
                </a:solidFill>
                <a:effectLst/>
                <a:latin typeface="Calibri" panose="020F0502020204030204" pitchFamily="34" charset="0"/>
                <a:cs typeface="Calibri" panose="020F0502020204030204" pitchFamily="34" charset="0"/>
              </a:rPr>
              <a:t>is_canceled</a:t>
            </a:r>
            <a:r>
              <a:rPr lang="en-US" sz="7200" b="0" i="0" dirty="0">
                <a:solidFill>
                  <a:srgbClr val="FFC000"/>
                </a:solidFill>
                <a:effectLst/>
                <a:latin typeface="Calibri" panose="020F0502020204030204" pitchFamily="34" charset="0"/>
                <a:cs typeface="Calibri" panose="020F0502020204030204" pitchFamily="34" charset="0"/>
              </a:rPr>
              <a:t>" using predictors </a:t>
            </a:r>
            <a:r>
              <a:rPr lang="en-US" sz="7200" b="0" i="0" dirty="0" err="1">
                <a:solidFill>
                  <a:srgbClr val="FFC000"/>
                </a:solidFill>
                <a:effectLst/>
                <a:latin typeface="Calibri" panose="020F0502020204030204" pitchFamily="34" charset="0"/>
                <a:cs typeface="Calibri" panose="020F0502020204030204" pitchFamily="34" charset="0"/>
              </a:rPr>
              <a:t>lead_time</a:t>
            </a:r>
            <a:r>
              <a:rPr lang="en-US" sz="7200" b="0" i="0" dirty="0">
                <a:solidFill>
                  <a:srgbClr val="FFC000"/>
                </a:solidFill>
                <a:effectLst/>
                <a:latin typeface="Calibri" panose="020F0502020204030204" pitchFamily="34" charset="0"/>
                <a:cs typeface="Calibri" panose="020F0502020204030204" pitchFamily="34" charset="0"/>
              </a:rPr>
              <a:t> and </a:t>
            </a:r>
            <a:r>
              <a:rPr lang="en-US" sz="7200" b="0" i="0" dirty="0" err="1">
                <a:solidFill>
                  <a:srgbClr val="FFC000"/>
                </a:solidFill>
                <a:effectLst/>
                <a:latin typeface="Calibri" panose="020F0502020204030204" pitchFamily="34" charset="0"/>
                <a:cs typeface="Calibri" panose="020F0502020204030204" pitchFamily="34" charset="0"/>
              </a:rPr>
              <a:t>days_in_waiting_list</a:t>
            </a:r>
            <a:r>
              <a:rPr lang="en-US" sz="7200" b="0" i="0" dirty="0">
                <a:solidFill>
                  <a:srgbClr val="FFC000"/>
                </a:solidFill>
                <a:effectLst/>
                <a:latin typeface="Calibri" panose="020F0502020204030204" pitchFamily="34" charset="0"/>
                <a:cs typeface="Calibri" panose="020F0502020204030204" pitchFamily="34" charset="0"/>
              </a:rPr>
              <a:t>.</a:t>
            </a:r>
          </a:p>
          <a:p>
            <a:pPr algn="just">
              <a:buFont typeface="+mj-lt"/>
              <a:buAutoNum type="arabicPeriod"/>
            </a:pPr>
            <a:r>
              <a:rPr lang="en-US" sz="7200" b="1" i="0" dirty="0">
                <a:solidFill>
                  <a:srgbClr val="FFC000"/>
                </a:solidFill>
                <a:effectLst/>
                <a:latin typeface="Calibri" panose="020F0502020204030204" pitchFamily="34" charset="0"/>
                <a:cs typeface="Calibri" panose="020F0502020204030204" pitchFamily="34" charset="0"/>
              </a:rPr>
              <a:t>Significant Predictors:</a:t>
            </a:r>
            <a:endParaRPr lang="en-US" sz="72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7200" b="0" i="0" dirty="0" err="1">
                <a:solidFill>
                  <a:srgbClr val="FFC000"/>
                </a:solidFill>
                <a:effectLst/>
                <a:latin typeface="Calibri" panose="020F0502020204030204" pitchFamily="34" charset="0"/>
                <a:cs typeface="Calibri" panose="020F0502020204030204" pitchFamily="34" charset="0"/>
              </a:rPr>
              <a:t>Lead_time</a:t>
            </a:r>
            <a:r>
              <a:rPr lang="en-US" sz="7200" b="0" i="0" dirty="0">
                <a:solidFill>
                  <a:srgbClr val="FFC000"/>
                </a:solidFill>
                <a:effectLst/>
                <a:latin typeface="Calibri" panose="020F0502020204030204" pitchFamily="34" charset="0"/>
                <a:cs typeface="Calibri" panose="020F0502020204030204" pitchFamily="34" charset="0"/>
              </a:rPr>
              <a:t> demonstrates a highly significant relationship (p &lt; 0.001) with "</a:t>
            </a:r>
            <a:r>
              <a:rPr lang="en-US" sz="7200" b="0" i="0" dirty="0" err="1">
                <a:solidFill>
                  <a:srgbClr val="FFC000"/>
                </a:solidFill>
                <a:effectLst/>
                <a:latin typeface="Calibri" panose="020F0502020204030204" pitchFamily="34" charset="0"/>
                <a:cs typeface="Calibri" panose="020F0502020204030204" pitchFamily="34" charset="0"/>
              </a:rPr>
              <a:t>is_canceled</a:t>
            </a:r>
            <a:r>
              <a:rPr lang="en-US" sz="7200" b="0" i="0" dirty="0">
                <a:solidFill>
                  <a:srgbClr val="FFC000"/>
                </a:solidFill>
                <a:effectLst/>
                <a:latin typeface="Calibri" panose="020F0502020204030204" pitchFamily="34" charset="0"/>
                <a:cs typeface="Calibri" panose="020F0502020204030204" pitchFamily="34" charset="0"/>
              </a:rPr>
              <a:t>," indicating its considerable impact on predicting cancellation probability.  However, </a:t>
            </a:r>
            <a:r>
              <a:rPr lang="en-US" sz="7200" b="0" i="0" dirty="0" err="1">
                <a:solidFill>
                  <a:srgbClr val="FFC000"/>
                </a:solidFill>
                <a:effectLst/>
                <a:latin typeface="Calibri" panose="020F0502020204030204" pitchFamily="34" charset="0"/>
                <a:cs typeface="Calibri" panose="020F0502020204030204" pitchFamily="34" charset="0"/>
              </a:rPr>
              <a:t>days_in_waiting_list</a:t>
            </a:r>
            <a:r>
              <a:rPr lang="en-US" sz="7200" b="0" i="0" dirty="0">
                <a:solidFill>
                  <a:srgbClr val="FFC000"/>
                </a:solidFill>
                <a:effectLst/>
                <a:latin typeface="Calibri" panose="020F0502020204030204" pitchFamily="34" charset="0"/>
                <a:cs typeface="Calibri" panose="020F0502020204030204" pitchFamily="34" charset="0"/>
              </a:rPr>
              <a:t> does not show a statistically significant relationship (p = 0.112), suggesting a weaker impact on predicting cancellations compared to </a:t>
            </a:r>
            <a:r>
              <a:rPr lang="en-US" sz="7200" b="0" i="0" dirty="0" err="1">
                <a:solidFill>
                  <a:srgbClr val="FFC000"/>
                </a:solidFill>
                <a:effectLst/>
                <a:latin typeface="Calibri" panose="020F0502020204030204" pitchFamily="34" charset="0"/>
                <a:cs typeface="Calibri" panose="020F0502020204030204" pitchFamily="34" charset="0"/>
              </a:rPr>
              <a:t>lead_time</a:t>
            </a:r>
            <a:r>
              <a:rPr lang="en-US" sz="7200" b="0" i="0" dirty="0">
                <a:solidFill>
                  <a:srgbClr val="FFC000"/>
                </a:solidFill>
                <a:effectLst/>
                <a:latin typeface="Calibri" panose="020F0502020204030204" pitchFamily="34" charset="0"/>
                <a:cs typeface="Calibri" panose="020F0502020204030204" pitchFamily="34" charset="0"/>
              </a:rPr>
              <a:t>.</a:t>
            </a:r>
          </a:p>
          <a:p>
            <a:pPr algn="just">
              <a:buFont typeface="+mj-lt"/>
              <a:buAutoNum type="arabicPeriod"/>
            </a:pPr>
            <a:r>
              <a:rPr lang="en-US" sz="7200" b="1" i="0" dirty="0">
                <a:solidFill>
                  <a:srgbClr val="FFC000"/>
                </a:solidFill>
                <a:effectLst/>
                <a:latin typeface="Calibri" panose="020F0502020204030204" pitchFamily="34" charset="0"/>
                <a:cs typeface="Calibri" panose="020F0502020204030204" pitchFamily="34" charset="0"/>
              </a:rPr>
              <a:t>Predictors' Impact:</a:t>
            </a:r>
            <a:endParaRPr lang="en-US" sz="72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7200" b="0" i="0" dirty="0">
                <a:solidFill>
                  <a:srgbClr val="FFC000"/>
                </a:solidFill>
                <a:effectLst/>
                <a:latin typeface="Calibri" panose="020F0502020204030204" pitchFamily="34" charset="0"/>
                <a:cs typeface="Calibri" panose="020F0502020204030204" pitchFamily="34" charset="0"/>
              </a:rPr>
              <a:t>For each unit increase in </a:t>
            </a:r>
            <a:r>
              <a:rPr lang="en-US" sz="7200" b="0" i="0" dirty="0" err="1">
                <a:solidFill>
                  <a:srgbClr val="FFC000"/>
                </a:solidFill>
                <a:effectLst/>
                <a:latin typeface="Calibri" panose="020F0502020204030204" pitchFamily="34" charset="0"/>
                <a:cs typeface="Calibri" panose="020F0502020204030204" pitchFamily="34" charset="0"/>
              </a:rPr>
              <a:t>lead_time</a:t>
            </a:r>
            <a:r>
              <a:rPr lang="en-US" sz="7200" b="0" i="0" dirty="0">
                <a:solidFill>
                  <a:srgbClr val="FFC000"/>
                </a:solidFill>
                <a:effectLst/>
                <a:latin typeface="Calibri" panose="020F0502020204030204" pitchFamily="34" charset="0"/>
                <a:cs typeface="Calibri" panose="020F0502020204030204" pitchFamily="34" charset="0"/>
              </a:rPr>
              <a:t>, there is an associated increase in the likelihood of cancellation by approximately 0.00132. </a:t>
            </a:r>
            <a:r>
              <a:rPr lang="en-US" sz="7200" b="0" i="0" dirty="0" err="1">
                <a:solidFill>
                  <a:srgbClr val="FFC000"/>
                </a:solidFill>
                <a:effectLst/>
                <a:latin typeface="Calibri" panose="020F0502020204030204" pitchFamily="34" charset="0"/>
                <a:cs typeface="Calibri" panose="020F0502020204030204" pitchFamily="34" charset="0"/>
              </a:rPr>
              <a:t>Days_in_waiting_list</a:t>
            </a:r>
            <a:r>
              <a:rPr lang="en-US" sz="7200" b="0" i="0" dirty="0">
                <a:solidFill>
                  <a:srgbClr val="FFC000"/>
                </a:solidFill>
                <a:effectLst/>
                <a:latin typeface="Calibri" panose="020F0502020204030204" pitchFamily="34" charset="0"/>
                <a:cs typeface="Calibri" panose="020F0502020204030204" pitchFamily="34" charset="0"/>
              </a:rPr>
              <a:t>, with a p-value above the significance threshold, might have minimal impact in predicting cancellation probabilities.</a:t>
            </a:r>
          </a:p>
          <a:p>
            <a:pPr algn="just">
              <a:buFont typeface="+mj-lt"/>
              <a:buAutoNum type="arabicPeriod"/>
            </a:pPr>
            <a:r>
              <a:rPr lang="en-US" sz="7200" b="1" i="0" dirty="0">
                <a:solidFill>
                  <a:srgbClr val="FFC000"/>
                </a:solidFill>
                <a:effectLst/>
                <a:latin typeface="Calibri" panose="020F0502020204030204" pitchFamily="34" charset="0"/>
                <a:cs typeface="Calibri" panose="020F0502020204030204" pitchFamily="34" charset="0"/>
              </a:rPr>
              <a:t>Residual Analysis:</a:t>
            </a:r>
            <a:endParaRPr lang="en-US" sz="72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7200" b="0" i="0" dirty="0">
                <a:solidFill>
                  <a:srgbClr val="FFC000"/>
                </a:solidFill>
                <a:effectLst/>
                <a:latin typeface="Calibri" panose="020F0502020204030204" pitchFamily="34" charset="0"/>
                <a:cs typeface="Calibri" panose="020F0502020204030204" pitchFamily="34" charset="0"/>
              </a:rPr>
              <a:t>The residuals indicate discrepancies between predicted and observed "</a:t>
            </a:r>
            <a:r>
              <a:rPr lang="en-US" sz="7200" b="0" i="0" dirty="0" err="1">
                <a:solidFill>
                  <a:srgbClr val="FFC000"/>
                </a:solidFill>
                <a:effectLst/>
                <a:latin typeface="Calibri" panose="020F0502020204030204" pitchFamily="34" charset="0"/>
                <a:cs typeface="Calibri" panose="020F0502020204030204" pitchFamily="34" charset="0"/>
              </a:rPr>
              <a:t>is_canceled</a:t>
            </a:r>
            <a:r>
              <a:rPr lang="en-US" sz="7200" b="0" i="0" dirty="0">
                <a:solidFill>
                  <a:srgbClr val="FFC000"/>
                </a:solidFill>
                <a:effectLst/>
                <a:latin typeface="Calibri" panose="020F0502020204030204" pitchFamily="34" charset="0"/>
                <a:cs typeface="Calibri" panose="020F0502020204030204" pitchFamily="34" charset="0"/>
              </a:rPr>
              <a:t>" values, highlighting potential model limitations in accurately predicting cancellations.</a:t>
            </a:r>
          </a:p>
          <a:p>
            <a:endParaRPr lang="en-US" dirty="0"/>
          </a:p>
        </p:txBody>
      </p:sp>
    </p:spTree>
    <p:extLst>
      <p:ext uri="{BB962C8B-B14F-4D97-AF65-F5344CB8AC3E}">
        <p14:creationId xmlns:p14="http://schemas.microsoft.com/office/powerpoint/2010/main" val="50495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E76E-EB54-A4CE-67B7-79631F9168CB}"/>
              </a:ext>
            </a:extLst>
          </p:cNvPr>
          <p:cNvSpPr>
            <a:spLocks noGrp="1"/>
          </p:cNvSpPr>
          <p:nvPr>
            <p:ph type="title"/>
          </p:nvPr>
        </p:nvSpPr>
        <p:spPr>
          <a:xfrm>
            <a:off x="646111" y="452719"/>
            <a:ext cx="9404723" cy="667870"/>
          </a:xfrm>
        </p:spPr>
        <p:txBody>
          <a:bodyPr/>
          <a:lstStyle/>
          <a:p>
            <a:r>
              <a:rPr lang="en-US" dirty="0"/>
              <a:t>POLYNOMIAL REGRESSION MODEL</a:t>
            </a:r>
          </a:p>
        </p:txBody>
      </p:sp>
      <p:pic>
        <p:nvPicPr>
          <p:cNvPr id="5" name="Content Placeholder 4" descr="A screenshot of a spreadsheet&#10;&#10;Description automatically generated">
            <a:extLst>
              <a:ext uri="{FF2B5EF4-FFF2-40B4-BE49-F238E27FC236}">
                <a16:creationId xmlns:a16="http://schemas.microsoft.com/office/drawing/2014/main" id="{124E373F-B632-6760-BC7D-E54DEF8C099A}"/>
              </a:ext>
            </a:extLst>
          </p:cNvPr>
          <p:cNvPicPr>
            <a:picLocks noGrp="1" noChangeAspect="1"/>
          </p:cNvPicPr>
          <p:nvPr>
            <p:ph idx="1"/>
          </p:nvPr>
        </p:nvPicPr>
        <p:blipFill>
          <a:blip r:embed="rId2"/>
          <a:stretch>
            <a:fillRect/>
          </a:stretch>
        </p:blipFill>
        <p:spPr>
          <a:xfrm>
            <a:off x="1980125" y="2557541"/>
            <a:ext cx="8121853" cy="3882628"/>
          </a:xfrm>
        </p:spPr>
      </p:pic>
      <p:sp>
        <p:nvSpPr>
          <p:cNvPr id="7" name="TextBox 6">
            <a:extLst>
              <a:ext uri="{FF2B5EF4-FFF2-40B4-BE49-F238E27FC236}">
                <a16:creationId xmlns:a16="http://schemas.microsoft.com/office/drawing/2014/main" id="{2EF4F5BB-460F-01C6-3894-008C068614BE}"/>
              </a:ext>
            </a:extLst>
          </p:cNvPr>
          <p:cNvSpPr txBox="1"/>
          <p:nvPr/>
        </p:nvSpPr>
        <p:spPr>
          <a:xfrm>
            <a:off x="646111" y="1233082"/>
            <a:ext cx="11518766" cy="369332"/>
          </a:xfrm>
          <a:prstGeom prst="rect">
            <a:avLst/>
          </a:prstGeom>
          <a:noFill/>
        </p:spPr>
        <p:txBody>
          <a:bodyPr wrap="square" rtlCol="0">
            <a:spAutoFit/>
          </a:bodyPr>
          <a:lstStyle/>
          <a:p>
            <a:r>
              <a:rPr lang="en-US" b="0" i="0" dirty="0">
                <a:solidFill>
                  <a:srgbClr val="FFC000"/>
                </a:solidFill>
                <a:effectLst/>
                <a:latin typeface="Söhne"/>
              </a:rPr>
              <a:t>Utilized Polynomial Regression to capture potential nonlinear relationships between the choice of agent and ADR.</a:t>
            </a:r>
            <a:endParaRPr lang="en-US" dirty="0">
              <a:solidFill>
                <a:srgbClr val="FFC000"/>
              </a:solidFill>
            </a:endParaRPr>
          </a:p>
        </p:txBody>
      </p:sp>
    </p:spTree>
    <p:extLst>
      <p:ext uri="{BB962C8B-B14F-4D97-AF65-F5344CB8AC3E}">
        <p14:creationId xmlns:p14="http://schemas.microsoft.com/office/powerpoint/2010/main" val="356502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44FE-447D-E38B-8023-05E142D57BD0}"/>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7A2843A4-FC5E-1A8C-AD93-62C869C177BE}"/>
              </a:ext>
            </a:extLst>
          </p:cNvPr>
          <p:cNvSpPr>
            <a:spLocks noGrp="1"/>
          </p:cNvSpPr>
          <p:nvPr>
            <p:ph idx="1"/>
          </p:nvPr>
        </p:nvSpPr>
        <p:spPr>
          <a:xfrm>
            <a:off x="708865" y="1461247"/>
            <a:ext cx="9573653" cy="4195481"/>
          </a:xfrm>
        </p:spPr>
        <p:txBody>
          <a:bodyPr>
            <a:normAutofit fontScale="92500" lnSpcReduction="20000"/>
          </a:bodyPr>
          <a:lstStyle/>
          <a:p>
            <a:pPr algn="just">
              <a:buFont typeface="+mj-lt"/>
              <a:buAutoNum type="arabicPeriod"/>
            </a:pPr>
            <a:r>
              <a:rPr lang="en-US" sz="1900" b="1" i="0" dirty="0">
                <a:solidFill>
                  <a:srgbClr val="FFC000"/>
                </a:solidFill>
                <a:effectLst/>
                <a:latin typeface="Calibri" panose="020F0502020204030204" pitchFamily="34" charset="0"/>
                <a:cs typeface="Calibri" panose="020F0502020204030204" pitchFamily="34" charset="0"/>
              </a:rPr>
              <a:t>Model Fit and Explanation:</a:t>
            </a:r>
            <a:endParaRPr lang="en-US" sz="19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1900" b="0" i="0" dirty="0">
                <a:solidFill>
                  <a:srgbClr val="FFC000"/>
                </a:solidFill>
                <a:effectLst/>
                <a:latin typeface="Calibri" panose="020F0502020204030204" pitchFamily="34" charset="0"/>
                <a:cs typeface="Calibri" panose="020F0502020204030204" pitchFamily="34" charset="0"/>
              </a:rPr>
              <a:t>The regression model explains around 2% of the variability in Average Daily Rate (ADR) using predictors like Hotel type and Agent code.</a:t>
            </a:r>
          </a:p>
          <a:p>
            <a:pPr algn="just">
              <a:buFont typeface="+mj-lt"/>
              <a:buAutoNum type="arabicPeriod"/>
            </a:pPr>
            <a:r>
              <a:rPr lang="en-US" sz="1900" b="1" i="0" dirty="0">
                <a:solidFill>
                  <a:srgbClr val="FFC000"/>
                </a:solidFill>
                <a:effectLst/>
                <a:latin typeface="Calibri" panose="020F0502020204030204" pitchFamily="34" charset="0"/>
                <a:cs typeface="Calibri" panose="020F0502020204030204" pitchFamily="34" charset="0"/>
              </a:rPr>
              <a:t>Significant Predictors:</a:t>
            </a:r>
            <a:endParaRPr lang="en-US" sz="19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1900" b="0" i="0" dirty="0">
                <a:solidFill>
                  <a:srgbClr val="FFC000"/>
                </a:solidFill>
                <a:effectLst/>
                <a:latin typeface="Calibri" panose="020F0502020204030204" pitchFamily="34" charset="0"/>
                <a:cs typeface="Calibri" panose="020F0502020204030204" pitchFamily="34" charset="0"/>
              </a:rPr>
              <a:t>Both Hotel type and Agent code demonstrate strong statistical significance (p &lt; 0.001) concerning ADR, indicating their considerable impact on ADR values.</a:t>
            </a:r>
          </a:p>
          <a:p>
            <a:pPr algn="just">
              <a:buFont typeface="+mj-lt"/>
              <a:buAutoNum type="arabicPeriod"/>
            </a:pPr>
            <a:r>
              <a:rPr lang="en-US" sz="1900" b="1" i="0" dirty="0">
                <a:solidFill>
                  <a:srgbClr val="FFC000"/>
                </a:solidFill>
                <a:effectLst/>
                <a:latin typeface="Calibri" panose="020F0502020204030204" pitchFamily="34" charset="0"/>
                <a:cs typeface="Calibri" panose="020F0502020204030204" pitchFamily="34" charset="0"/>
              </a:rPr>
              <a:t>Predictors' Impact:</a:t>
            </a:r>
            <a:endParaRPr lang="en-US" sz="19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1900" b="0" i="0" dirty="0">
                <a:solidFill>
                  <a:srgbClr val="FFC000"/>
                </a:solidFill>
                <a:effectLst/>
                <a:latin typeface="Calibri" panose="020F0502020204030204" pitchFamily="34" charset="0"/>
                <a:cs typeface="Calibri" panose="020F0502020204030204" pitchFamily="34" charset="0"/>
              </a:rPr>
              <a:t>A unit change in Hotel type is associated with an average ADR increase of approximately 19.99, while each incremental unit in Agent code corresponds to an average ADR increase of around 0.065.</a:t>
            </a:r>
          </a:p>
          <a:p>
            <a:pPr algn="just">
              <a:buFont typeface="+mj-lt"/>
              <a:buAutoNum type="arabicPeriod"/>
            </a:pPr>
            <a:r>
              <a:rPr lang="en-US" sz="1900" b="1" i="0" dirty="0">
                <a:solidFill>
                  <a:srgbClr val="FFC000"/>
                </a:solidFill>
                <a:effectLst/>
                <a:latin typeface="Calibri" panose="020F0502020204030204" pitchFamily="34" charset="0"/>
                <a:cs typeface="Calibri" panose="020F0502020204030204" pitchFamily="34" charset="0"/>
              </a:rPr>
              <a:t>Residual Analysis:</a:t>
            </a:r>
            <a:endParaRPr lang="en-US" sz="1900" b="0" i="0" dirty="0">
              <a:solidFill>
                <a:srgbClr val="FFC000"/>
              </a:solidFill>
              <a:effectLst/>
              <a:latin typeface="Calibri" panose="020F0502020204030204" pitchFamily="34" charset="0"/>
              <a:cs typeface="Calibri" panose="020F0502020204030204" pitchFamily="34" charset="0"/>
            </a:endParaRPr>
          </a:p>
          <a:p>
            <a:pPr marL="457200" lvl="1" indent="0" algn="just">
              <a:buNone/>
            </a:pPr>
            <a:r>
              <a:rPr lang="en-US" sz="1900" b="0" i="0" dirty="0">
                <a:solidFill>
                  <a:srgbClr val="FFC000"/>
                </a:solidFill>
                <a:effectLst/>
                <a:latin typeface="Calibri" panose="020F0502020204030204" pitchFamily="34" charset="0"/>
                <a:cs typeface="Calibri" panose="020F0502020204030204" pitchFamily="34" charset="0"/>
              </a:rPr>
              <a:t>The presence of extreme negative residuals (-83.67) suggests potential outliers where the model's predictions significantly deviate from observed ADR values, warranting further investigation.</a:t>
            </a:r>
          </a:p>
          <a:p>
            <a:endParaRPr lang="en-US" dirty="0"/>
          </a:p>
        </p:txBody>
      </p:sp>
    </p:spTree>
    <p:extLst>
      <p:ext uri="{BB962C8B-B14F-4D97-AF65-F5344CB8AC3E}">
        <p14:creationId xmlns:p14="http://schemas.microsoft.com/office/powerpoint/2010/main" val="401105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D862-6856-FC7B-341C-160974F33597}"/>
              </a:ext>
            </a:extLst>
          </p:cNvPr>
          <p:cNvSpPr>
            <a:spLocks noGrp="1"/>
          </p:cNvSpPr>
          <p:nvPr>
            <p:ph type="title"/>
          </p:nvPr>
        </p:nvSpPr>
        <p:spPr>
          <a:xfrm>
            <a:off x="646111" y="452718"/>
            <a:ext cx="9404723" cy="891988"/>
          </a:xfrm>
        </p:spPr>
        <p:txBody>
          <a:bodyPr/>
          <a:lstStyle/>
          <a:p>
            <a:r>
              <a:rPr lang="en-US" dirty="0"/>
              <a:t>Conclusion</a:t>
            </a:r>
          </a:p>
        </p:txBody>
      </p:sp>
      <p:sp>
        <p:nvSpPr>
          <p:cNvPr id="3" name="Content Placeholder 2">
            <a:extLst>
              <a:ext uri="{FF2B5EF4-FFF2-40B4-BE49-F238E27FC236}">
                <a16:creationId xmlns:a16="http://schemas.microsoft.com/office/drawing/2014/main" id="{CC27F43F-A53A-2B39-BE00-3A8D1FEC685D}"/>
              </a:ext>
            </a:extLst>
          </p:cNvPr>
          <p:cNvSpPr>
            <a:spLocks noGrp="1"/>
          </p:cNvSpPr>
          <p:nvPr>
            <p:ph idx="1"/>
          </p:nvPr>
        </p:nvSpPr>
        <p:spPr>
          <a:xfrm>
            <a:off x="1103312" y="1568824"/>
            <a:ext cx="8946541" cy="4679575"/>
          </a:xfrm>
        </p:spPr>
        <p:txBody>
          <a:bodyPr/>
          <a:lstStyle/>
          <a:p>
            <a:pPr algn="just">
              <a:buFont typeface="Arial" panose="020B0604020202020204" pitchFamily="34" charset="0"/>
              <a:buChar char="•"/>
            </a:pPr>
            <a:r>
              <a:rPr lang="en-US" b="0" i="0" dirty="0">
                <a:solidFill>
                  <a:schemeClr val="accent6">
                    <a:lumMod val="20000"/>
                    <a:lumOff val="80000"/>
                  </a:schemeClr>
                </a:solidFill>
                <a:effectLst/>
                <a:latin typeface="Calibri" panose="020F0502020204030204" pitchFamily="34" charset="0"/>
                <a:cs typeface="Calibri" panose="020F0502020204030204" pitchFamily="34" charset="0"/>
              </a:rPr>
              <a:t>The analysis revealed significant relationships between various predictors and the target variables, shedding light on critical factors impacting outcomes.</a:t>
            </a:r>
          </a:p>
          <a:p>
            <a:pPr algn="just">
              <a:buFont typeface="Arial" panose="020B0604020202020204" pitchFamily="34" charset="0"/>
              <a:buChar char="•"/>
            </a:pPr>
            <a:r>
              <a:rPr lang="en-US" b="0" i="0" dirty="0">
                <a:solidFill>
                  <a:schemeClr val="accent6">
                    <a:lumMod val="20000"/>
                    <a:lumOff val="80000"/>
                  </a:schemeClr>
                </a:solidFill>
                <a:effectLst/>
                <a:latin typeface="Calibri" panose="020F0502020204030204" pitchFamily="34" charset="0"/>
                <a:cs typeface="Calibri" panose="020F0502020204030204" pitchFamily="34" charset="0"/>
              </a:rPr>
              <a:t>While certain predictors demonstrated strong significance, others displayed weaker associations, signifying varied impacts on the studied outcomes.</a:t>
            </a:r>
          </a:p>
          <a:p>
            <a:pPr algn="just">
              <a:buFont typeface="Arial" panose="020B0604020202020204" pitchFamily="34" charset="0"/>
              <a:buChar char="•"/>
            </a:pPr>
            <a:r>
              <a:rPr lang="en-US" b="0" i="0" dirty="0">
                <a:solidFill>
                  <a:schemeClr val="accent6">
                    <a:lumMod val="20000"/>
                    <a:lumOff val="80000"/>
                  </a:schemeClr>
                </a:solidFill>
                <a:effectLst/>
                <a:latin typeface="Calibri" panose="020F0502020204030204" pitchFamily="34" charset="0"/>
                <a:cs typeface="Calibri" panose="020F0502020204030204" pitchFamily="34" charset="0"/>
              </a:rPr>
              <a:t>Identified potential outliers in some instances, indicating areas for further investigation or model refinement to enhance predictive accuracy.</a:t>
            </a:r>
          </a:p>
          <a:p>
            <a:pPr algn="just">
              <a:buFont typeface="Arial" panose="020B0604020202020204" pitchFamily="34" charset="0"/>
              <a:buChar char="•"/>
            </a:pPr>
            <a:r>
              <a:rPr lang="en-US" b="0" i="0" dirty="0">
                <a:solidFill>
                  <a:schemeClr val="accent6">
                    <a:lumMod val="20000"/>
                    <a:lumOff val="80000"/>
                  </a:schemeClr>
                </a:solidFill>
                <a:effectLst/>
                <a:latin typeface="Calibri" panose="020F0502020204030204" pitchFamily="34" charset="0"/>
                <a:cs typeface="Calibri" panose="020F0502020204030204" pitchFamily="34" charset="0"/>
              </a:rPr>
              <a:t>The findings provide valuable insights but highlight the need for continuous refinement and exploration to improve the predictive models' precision.</a:t>
            </a:r>
          </a:p>
          <a:p>
            <a:endParaRPr lang="en-US" dirty="0"/>
          </a:p>
        </p:txBody>
      </p:sp>
    </p:spTree>
    <p:extLst>
      <p:ext uri="{BB962C8B-B14F-4D97-AF65-F5344CB8AC3E}">
        <p14:creationId xmlns:p14="http://schemas.microsoft.com/office/powerpoint/2010/main" val="162361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D2B2-FA56-25BF-2EDD-49630611A7CB}"/>
              </a:ext>
            </a:extLst>
          </p:cNvPr>
          <p:cNvSpPr>
            <a:spLocks noGrp="1"/>
          </p:cNvSpPr>
          <p:nvPr>
            <p:ph type="title"/>
          </p:nvPr>
        </p:nvSpPr>
        <p:spPr>
          <a:xfrm>
            <a:off x="2439296" y="2893358"/>
            <a:ext cx="6894334" cy="1483577"/>
          </a:xfrm>
        </p:spPr>
        <p:txBody>
          <a:bodyPr/>
          <a:lstStyle/>
          <a:p>
            <a:pPr algn="ctr"/>
            <a:r>
              <a:rPr lang="en-US" dirty="0">
                <a:solidFill>
                  <a:schemeClr val="accent1">
                    <a:lumMod val="40000"/>
                    <a:lumOff val="60000"/>
                  </a:schemeClr>
                </a:solidFill>
                <a:latin typeface="Amasis MT Pro Black" panose="020F0502020204030204" pitchFamily="18" charset="0"/>
              </a:rPr>
              <a:t>THANK YOU</a:t>
            </a:r>
          </a:p>
        </p:txBody>
      </p:sp>
    </p:spTree>
    <p:extLst>
      <p:ext uri="{BB962C8B-B14F-4D97-AF65-F5344CB8AC3E}">
        <p14:creationId xmlns:p14="http://schemas.microsoft.com/office/powerpoint/2010/main" val="137682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6F31-C3A7-0F60-DD45-960F4DBAA38E}"/>
              </a:ext>
            </a:extLst>
          </p:cNvPr>
          <p:cNvSpPr>
            <a:spLocks noGrp="1"/>
          </p:cNvSpPr>
          <p:nvPr>
            <p:ph type="title"/>
          </p:nvPr>
        </p:nvSpPr>
        <p:spPr>
          <a:xfrm>
            <a:off x="646111" y="452718"/>
            <a:ext cx="9404723" cy="1107141"/>
          </a:xfrm>
        </p:spPr>
        <p:txBody>
          <a:bodyPr/>
          <a:lstStyle/>
          <a:p>
            <a:r>
              <a:rPr lang="en-US" dirty="0"/>
              <a:t>Outline</a:t>
            </a:r>
          </a:p>
        </p:txBody>
      </p:sp>
      <p:sp>
        <p:nvSpPr>
          <p:cNvPr id="3" name="Content Placeholder 2">
            <a:extLst>
              <a:ext uri="{FF2B5EF4-FFF2-40B4-BE49-F238E27FC236}">
                <a16:creationId xmlns:a16="http://schemas.microsoft.com/office/drawing/2014/main" id="{5791B510-6EE1-AB76-784D-BBD927BCA7BD}"/>
              </a:ext>
            </a:extLst>
          </p:cNvPr>
          <p:cNvSpPr>
            <a:spLocks noGrp="1"/>
          </p:cNvSpPr>
          <p:nvPr>
            <p:ph idx="1"/>
          </p:nvPr>
        </p:nvSpPr>
        <p:spPr>
          <a:xfrm>
            <a:off x="1031595" y="1497106"/>
            <a:ext cx="8946541" cy="4195481"/>
          </a:xfrm>
        </p:spPr>
        <p:txBody>
          <a:bodyPr>
            <a:normAutofit/>
          </a:bodyPr>
          <a:lstStyle/>
          <a:p>
            <a:r>
              <a:rPr lang="en-US" dirty="0"/>
              <a:t>Project Overview</a:t>
            </a:r>
          </a:p>
          <a:p>
            <a:r>
              <a:rPr lang="en-US" dirty="0"/>
              <a:t>Exploratory Data Analysis &amp; Data Cleaning</a:t>
            </a:r>
          </a:p>
          <a:p>
            <a:r>
              <a:rPr lang="en-US" dirty="0"/>
              <a:t>One-Way ANOVA Model</a:t>
            </a:r>
          </a:p>
          <a:p>
            <a:r>
              <a:rPr lang="en-US" dirty="0"/>
              <a:t>Two-Way ANOVA Model</a:t>
            </a:r>
          </a:p>
          <a:p>
            <a:r>
              <a:rPr lang="en-US" dirty="0"/>
              <a:t>Linear Regression Model </a:t>
            </a:r>
          </a:p>
          <a:p>
            <a:r>
              <a:rPr lang="en-US" dirty="0"/>
              <a:t>Logistic Regression Model </a:t>
            </a:r>
          </a:p>
          <a:p>
            <a:r>
              <a:rPr lang="en-US" dirty="0"/>
              <a:t>Polynomial Regression Model </a:t>
            </a:r>
          </a:p>
          <a:p>
            <a:r>
              <a:rPr lang="en-US" dirty="0"/>
              <a:t>Conclusion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4689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AAF1-3BC2-8DCF-9CE6-C67CBB00FCD3}"/>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9C46C9C3-6A38-9C18-0540-1175E2437C63}"/>
              </a:ext>
            </a:extLst>
          </p:cNvPr>
          <p:cNvSpPr>
            <a:spLocks noGrp="1"/>
          </p:cNvSpPr>
          <p:nvPr>
            <p:ph idx="1"/>
          </p:nvPr>
        </p:nvSpPr>
        <p:spPr>
          <a:xfrm>
            <a:off x="1103312" y="1524000"/>
            <a:ext cx="8946541" cy="4724399"/>
          </a:xfrm>
        </p:spPr>
        <p:txBody>
          <a:bodyPr/>
          <a:lstStyle/>
          <a:p>
            <a:r>
              <a:rPr lang="en-US" dirty="0">
                <a:effectLst/>
                <a:latin typeface="Calibri" panose="020F0502020204030204" pitchFamily="34" charset="0"/>
                <a:cs typeface="Calibri" panose="020F0502020204030204" pitchFamily="34" charset="0"/>
              </a:rPr>
              <a:t>To extract actionable insights and recommendations for the hotels how they should operate from the hotel booking dataset.</a:t>
            </a:r>
          </a:p>
          <a:p>
            <a:r>
              <a:rPr lang="en-US" dirty="0">
                <a:effectLst/>
                <a:latin typeface="Calibri" panose="020F0502020204030204" pitchFamily="34" charset="0"/>
                <a:cs typeface="Calibri" panose="020F0502020204030204" pitchFamily="34" charset="0"/>
              </a:rPr>
              <a:t>Emphasis on the importance: Informing strategic decisions for revenue optimization, guest satisfaction, and operational efficiency.</a:t>
            </a:r>
          </a:p>
          <a:p>
            <a:r>
              <a:rPr lang="en-US" dirty="0">
                <a:effectLst/>
                <a:latin typeface="Calibri" panose="020F0502020204030204" pitchFamily="34" charset="0"/>
                <a:cs typeface="Calibri" panose="020F0502020204030204" pitchFamily="34" charset="0"/>
              </a:rPr>
              <a:t>Includes exploratory data analysis (EDA) to identify patterns and employs statistical models (ANOVA, regression) to address specific problem statements.</a:t>
            </a:r>
            <a:endParaRPr lang="en-US" dirty="0">
              <a:latin typeface="Calibri" panose="020F0502020204030204" pitchFamily="34" charset="0"/>
              <a:cs typeface="Calibri" panose="020F0502020204030204" pitchFamily="34" charset="0"/>
            </a:endParaRPr>
          </a:p>
          <a:p>
            <a:r>
              <a:rPr lang="en-US" dirty="0">
                <a:effectLst/>
                <a:latin typeface="Calibri" panose="020F0502020204030204" pitchFamily="34" charset="0"/>
                <a:cs typeface="Calibri" panose="020F0502020204030204" pitchFamily="34" charset="0"/>
              </a:rPr>
              <a:t>Uncovering hidden relationships within the data to provide informed guidance for hotels.</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19301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01AD-31D7-3C96-D7FC-1F718CE18644}"/>
              </a:ext>
            </a:extLst>
          </p:cNvPr>
          <p:cNvSpPr>
            <a:spLocks noGrp="1"/>
          </p:cNvSpPr>
          <p:nvPr>
            <p:ph type="title"/>
          </p:nvPr>
        </p:nvSpPr>
        <p:spPr/>
        <p:txBody>
          <a:bodyPr/>
          <a:lstStyle/>
          <a:p>
            <a:r>
              <a:rPr lang="en-US" dirty="0"/>
              <a:t>Exploratory Data Analysis &amp; Data cleaning</a:t>
            </a:r>
          </a:p>
        </p:txBody>
      </p:sp>
      <p:sp>
        <p:nvSpPr>
          <p:cNvPr id="3" name="Content Placeholder 2">
            <a:extLst>
              <a:ext uri="{FF2B5EF4-FFF2-40B4-BE49-F238E27FC236}">
                <a16:creationId xmlns:a16="http://schemas.microsoft.com/office/drawing/2014/main" id="{DCDF5216-BA8D-8DAF-D55B-ABC1759B1443}"/>
              </a:ext>
            </a:extLst>
          </p:cNvPr>
          <p:cNvSpPr>
            <a:spLocks noGrp="1"/>
          </p:cNvSpPr>
          <p:nvPr>
            <p:ph idx="1"/>
          </p:nvPr>
        </p:nvSpPr>
        <p:spPr/>
        <p:txBody>
          <a:bodyPr>
            <a:normAutofit/>
          </a:bodyPr>
          <a:lstStyle/>
          <a:p>
            <a:pPr algn="just"/>
            <a:r>
              <a:rPr lang="en-US" dirty="0">
                <a:solidFill>
                  <a:schemeClr val="accent4">
                    <a:lumMod val="20000"/>
                    <a:lumOff val="80000"/>
                  </a:schemeClr>
                </a:solidFill>
                <a:latin typeface="Calibri" panose="020F0502020204030204" pitchFamily="34" charset="0"/>
                <a:cs typeface="Calibri" panose="020F0502020204030204" pitchFamily="34" charset="0"/>
              </a:rPr>
              <a:t>Dataset used for this project is </a:t>
            </a:r>
            <a:r>
              <a:rPr lang="en-US" dirty="0" err="1">
                <a:solidFill>
                  <a:schemeClr val="accent4">
                    <a:lumMod val="20000"/>
                    <a:lumOff val="80000"/>
                  </a:schemeClr>
                </a:solidFill>
                <a:latin typeface="Calibri" panose="020F0502020204030204" pitchFamily="34" charset="0"/>
                <a:cs typeface="Calibri" panose="020F0502020204030204" pitchFamily="34" charset="0"/>
              </a:rPr>
              <a:t>hotel_bookings</a:t>
            </a:r>
            <a:r>
              <a:rPr lang="en-US" dirty="0">
                <a:solidFill>
                  <a:schemeClr val="accent4">
                    <a:lumMod val="20000"/>
                    <a:lumOff val="80000"/>
                  </a:schemeClr>
                </a:solidFill>
                <a:latin typeface="Calibri" panose="020F0502020204030204" pitchFamily="34" charset="0"/>
                <a:cs typeface="Calibri" panose="020F0502020204030204" pitchFamily="34" charset="0"/>
              </a:rPr>
              <a:t>. </a:t>
            </a:r>
            <a:r>
              <a:rPr lang="en-US" dirty="0">
                <a:solidFill>
                  <a:schemeClr val="accent4">
                    <a:lumMod val="20000"/>
                    <a:lumOff val="80000"/>
                  </a:schemeClr>
                </a:solidFill>
                <a:effectLst/>
                <a:latin typeface="Calibri" panose="020F0502020204030204" pitchFamily="34" charset="0"/>
                <a:cs typeface="Calibri" panose="020F0502020204030204" pitchFamily="34" charset="0"/>
              </a:rPr>
              <a:t>This Data set is comprised of a total of 32 different variables and 119391 observations of hotel booking data for the period 2015-2017. </a:t>
            </a:r>
          </a:p>
          <a:p>
            <a:pPr algn="just"/>
            <a:r>
              <a:rPr lang="en-US" dirty="0">
                <a:solidFill>
                  <a:schemeClr val="accent4">
                    <a:lumMod val="20000"/>
                    <a:lumOff val="80000"/>
                  </a:schemeClr>
                </a:solidFill>
                <a:latin typeface="Calibri" panose="020F0502020204030204" pitchFamily="34" charset="0"/>
                <a:cs typeface="Calibri" panose="020F0502020204030204" pitchFamily="34" charset="0"/>
              </a:rPr>
              <a:t>V</a:t>
            </a:r>
            <a:r>
              <a:rPr lang="en-US" dirty="0">
                <a:solidFill>
                  <a:schemeClr val="accent4">
                    <a:lumMod val="20000"/>
                    <a:lumOff val="80000"/>
                  </a:schemeClr>
                </a:solidFill>
                <a:effectLst/>
                <a:latin typeface="Calibri" panose="020F0502020204030204" pitchFamily="34" charset="0"/>
                <a:cs typeface="Calibri" panose="020F0502020204030204" pitchFamily="34" charset="0"/>
              </a:rPr>
              <a:t>ariables in the Data set comprise numeric data, categorical variables, and binary data. </a:t>
            </a:r>
          </a:p>
          <a:p>
            <a:pPr algn="just"/>
            <a:r>
              <a:rPr lang="en-US" i="0" dirty="0">
                <a:solidFill>
                  <a:schemeClr val="accent4">
                    <a:lumMod val="20000"/>
                    <a:lumOff val="80000"/>
                  </a:schemeClr>
                </a:solidFill>
                <a:effectLst/>
                <a:latin typeface="Calibri" panose="020F0502020204030204" pitchFamily="34" charset="0"/>
                <a:cs typeface="Calibri" panose="020F0502020204030204" pitchFamily="34" charset="0"/>
              </a:rPr>
              <a:t>Utilized Excel functions to derive summary statistics (mean, median, min, max) for numeric variables such as </a:t>
            </a:r>
            <a:r>
              <a:rPr lang="en-US" i="0" dirty="0" err="1">
                <a:solidFill>
                  <a:schemeClr val="accent4">
                    <a:lumMod val="20000"/>
                    <a:lumOff val="80000"/>
                  </a:schemeClr>
                </a:solidFill>
                <a:effectLst/>
                <a:latin typeface="Calibri" panose="020F0502020204030204" pitchFamily="34" charset="0"/>
                <a:cs typeface="Calibri" panose="020F0502020204030204" pitchFamily="34" charset="0"/>
              </a:rPr>
              <a:t>lead_time</a:t>
            </a:r>
            <a:r>
              <a:rPr lang="en-US" i="0" dirty="0">
                <a:solidFill>
                  <a:schemeClr val="accent4">
                    <a:lumMod val="20000"/>
                    <a:lumOff val="80000"/>
                  </a:schemeClr>
                </a:solidFill>
                <a:effectLst/>
                <a:latin typeface="Calibri" panose="020F0502020204030204" pitchFamily="34" charset="0"/>
                <a:cs typeface="Calibri" panose="020F0502020204030204" pitchFamily="34" charset="0"/>
              </a:rPr>
              <a:t>, </a:t>
            </a:r>
            <a:r>
              <a:rPr lang="en-US" i="0" dirty="0" err="1">
                <a:solidFill>
                  <a:schemeClr val="accent4">
                    <a:lumMod val="20000"/>
                    <a:lumOff val="80000"/>
                  </a:schemeClr>
                </a:solidFill>
                <a:effectLst/>
                <a:latin typeface="Calibri" panose="020F0502020204030204" pitchFamily="34" charset="0"/>
                <a:cs typeface="Calibri" panose="020F0502020204030204" pitchFamily="34" charset="0"/>
              </a:rPr>
              <a:t>stays_in_weekend_nights</a:t>
            </a:r>
            <a:r>
              <a:rPr lang="en-US" i="0" dirty="0">
                <a:solidFill>
                  <a:schemeClr val="accent4">
                    <a:lumMod val="20000"/>
                    <a:lumOff val="80000"/>
                  </a:schemeClr>
                </a:solidFill>
                <a:effectLst/>
                <a:latin typeface="Calibri" panose="020F0502020204030204" pitchFamily="34" charset="0"/>
                <a:cs typeface="Calibri" panose="020F0502020204030204" pitchFamily="34" charset="0"/>
              </a:rPr>
              <a:t>, </a:t>
            </a:r>
            <a:r>
              <a:rPr lang="en-US" i="0" dirty="0" err="1">
                <a:solidFill>
                  <a:schemeClr val="accent4">
                    <a:lumMod val="20000"/>
                    <a:lumOff val="80000"/>
                  </a:schemeClr>
                </a:solidFill>
                <a:effectLst/>
                <a:latin typeface="Calibri" panose="020F0502020204030204" pitchFamily="34" charset="0"/>
                <a:cs typeface="Calibri" panose="020F0502020204030204" pitchFamily="34" charset="0"/>
              </a:rPr>
              <a:t>stays_in_week_nights</a:t>
            </a:r>
            <a:r>
              <a:rPr lang="en-US" i="0" dirty="0">
                <a:solidFill>
                  <a:schemeClr val="accent4">
                    <a:lumMod val="20000"/>
                    <a:lumOff val="80000"/>
                  </a:schemeClr>
                </a:solidFill>
                <a:effectLst/>
                <a:latin typeface="Calibri" panose="020F0502020204030204" pitchFamily="34" charset="0"/>
                <a:cs typeface="Calibri" panose="020F0502020204030204" pitchFamily="34" charset="0"/>
              </a:rPr>
              <a:t>, adults, etc.</a:t>
            </a:r>
            <a:endParaRPr lang="en-US" dirty="0">
              <a:solidFill>
                <a:schemeClr val="accent4">
                  <a:lumMod val="20000"/>
                  <a:lumOff val="80000"/>
                </a:schemeClr>
              </a:solidFill>
              <a:effectLst/>
              <a:latin typeface="Calibri" panose="020F0502020204030204" pitchFamily="34" charset="0"/>
              <a:cs typeface="Calibri" panose="020F0502020204030204" pitchFamily="34" charset="0"/>
            </a:endParaRPr>
          </a:p>
          <a:p>
            <a:pPr algn="just"/>
            <a:r>
              <a:rPr lang="en-US" i="0" dirty="0">
                <a:solidFill>
                  <a:schemeClr val="accent4">
                    <a:lumMod val="20000"/>
                    <a:lumOff val="80000"/>
                  </a:schemeClr>
                </a:solidFill>
                <a:effectLst/>
                <a:latin typeface="Calibri" panose="020F0502020204030204" pitchFamily="34" charset="0"/>
                <a:cs typeface="Calibri" panose="020F0502020204030204" pitchFamily="34" charset="0"/>
              </a:rPr>
              <a:t>Identifying missing values across columns </a:t>
            </a:r>
            <a:r>
              <a:rPr lang="en-US" dirty="0">
                <a:solidFill>
                  <a:schemeClr val="accent4">
                    <a:lumMod val="20000"/>
                    <a:lumOff val="80000"/>
                  </a:schemeClr>
                </a:solidFill>
                <a:latin typeface="Calibri" panose="020F0502020204030204" pitchFamily="34" charset="0"/>
                <a:cs typeface="Calibri" panose="020F0502020204030204" pitchFamily="34" charset="0"/>
              </a:rPr>
              <a:t>and </a:t>
            </a:r>
            <a:r>
              <a:rPr lang="en-US" i="0" dirty="0">
                <a:solidFill>
                  <a:schemeClr val="accent4">
                    <a:lumMod val="20000"/>
                    <a:lumOff val="80000"/>
                  </a:schemeClr>
                </a:solidFill>
                <a:effectLst/>
                <a:latin typeface="Calibri" panose="020F0502020204030204" pitchFamily="34" charset="0"/>
                <a:cs typeface="Calibri" panose="020F0502020204030204" pitchFamily="34" charset="0"/>
              </a:rPr>
              <a:t>for data completeness replacing missing values with mean of non-null values.</a:t>
            </a:r>
          </a:p>
          <a:p>
            <a:endParaRPr lang="en-US" dirty="0">
              <a:latin typeface="Calibri" panose="020F0502020204030204" pitchFamily="34" charset="0"/>
              <a:cs typeface="Calibri" panose="020F0502020204030204" pitchFamily="34" charset="0"/>
            </a:endParaRPr>
          </a:p>
          <a:p>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69622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34BC-979F-E519-ADD7-6D76FF3F26FC}"/>
              </a:ext>
            </a:extLst>
          </p:cNvPr>
          <p:cNvSpPr>
            <a:spLocks noGrp="1"/>
          </p:cNvSpPr>
          <p:nvPr>
            <p:ph type="title"/>
          </p:nvPr>
        </p:nvSpPr>
        <p:spPr/>
        <p:txBody>
          <a:bodyPr vert="horz" lIns="91440" tIns="45720" rIns="91440" bIns="45720" rtlCol="0" anchor="t">
            <a:normAutofit/>
          </a:bodyPr>
          <a:lstStyle/>
          <a:p>
            <a:r>
              <a:rPr lang="en-US" dirty="0"/>
              <a:t>One-way ANOVA model</a:t>
            </a:r>
          </a:p>
        </p:txBody>
      </p:sp>
      <p:pic>
        <p:nvPicPr>
          <p:cNvPr id="7" name="Content Placeholder 6" descr="A screenshot of a spreadsheet&#10;&#10;Description automatically generated">
            <a:extLst>
              <a:ext uri="{FF2B5EF4-FFF2-40B4-BE49-F238E27FC236}">
                <a16:creationId xmlns:a16="http://schemas.microsoft.com/office/drawing/2014/main" id="{EB9065C6-570C-704C-B711-165A18C3C4B8}"/>
              </a:ext>
            </a:extLst>
          </p:cNvPr>
          <p:cNvPicPr>
            <a:picLocks noGrp="1" noChangeAspect="1"/>
          </p:cNvPicPr>
          <p:nvPr>
            <p:ph idx="1"/>
          </p:nvPr>
        </p:nvPicPr>
        <p:blipFill>
          <a:blip r:embed="rId2"/>
          <a:stretch>
            <a:fillRect/>
          </a:stretch>
        </p:blipFill>
        <p:spPr>
          <a:xfrm>
            <a:off x="226662" y="2202110"/>
            <a:ext cx="6249639" cy="3379694"/>
          </a:xfrm>
          <a:prstGeom prst="rect">
            <a:avLst/>
          </a:prstGeom>
        </p:spPr>
      </p:pic>
      <p:sp>
        <p:nvSpPr>
          <p:cNvPr id="9" name="TextBox 8">
            <a:extLst>
              <a:ext uri="{FF2B5EF4-FFF2-40B4-BE49-F238E27FC236}">
                <a16:creationId xmlns:a16="http://schemas.microsoft.com/office/drawing/2014/main" id="{EC2077C7-7604-D871-DE42-0D4B002A60AC}"/>
              </a:ext>
            </a:extLst>
          </p:cNvPr>
          <p:cNvSpPr txBox="1"/>
          <p:nvPr/>
        </p:nvSpPr>
        <p:spPr>
          <a:xfrm>
            <a:off x="509419" y="1557774"/>
            <a:ext cx="11173161" cy="923330"/>
          </a:xfrm>
          <a:prstGeom prst="rect">
            <a:avLst/>
          </a:prstGeom>
          <a:noFill/>
        </p:spPr>
        <p:txBody>
          <a:bodyPr wrap="square" rtlCol="0">
            <a:spAutoFit/>
          </a:bodyPr>
          <a:lstStyle/>
          <a:p>
            <a:r>
              <a:rPr lang="en-US" sz="1800" b="0" i="0" dirty="0">
                <a:solidFill>
                  <a:srgbClr val="FFC000"/>
                </a:solidFill>
                <a:effectLst/>
                <a:latin typeface="Calibri" panose="020F0502020204030204" pitchFamily="34" charset="0"/>
                <a:cs typeface="Calibri" panose="020F0502020204030204" pitchFamily="34" charset="0"/>
              </a:rPr>
              <a:t>   </a:t>
            </a:r>
            <a:r>
              <a:rPr lang="en-US" b="0" i="0" dirty="0">
                <a:solidFill>
                  <a:srgbClr val="FFC000"/>
                </a:solidFill>
                <a:effectLst/>
                <a:latin typeface="Calibri" panose="020F0502020204030204" pitchFamily="34" charset="0"/>
                <a:cs typeface="Calibri" panose="020F0502020204030204" pitchFamily="34" charset="0"/>
              </a:rPr>
              <a:t>Conducted ANOVA to assess the influence of "</a:t>
            </a:r>
            <a:r>
              <a:rPr lang="en-US" b="0" i="0" dirty="0" err="1">
                <a:solidFill>
                  <a:srgbClr val="FFC000"/>
                </a:solidFill>
                <a:effectLst/>
                <a:latin typeface="Calibri" panose="020F0502020204030204" pitchFamily="34" charset="0"/>
                <a:cs typeface="Calibri" panose="020F0502020204030204" pitchFamily="34" charset="0"/>
              </a:rPr>
              <a:t>arrival_month</a:t>
            </a:r>
            <a:r>
              <a:rPr lang="en-US" b="0" i="0" dirty="0">
                <a:solidFill>
                  <a:srgbClr val="FFC000"/>
                </a:solidFill>
                <a:effectLst/>
                <a:latin typeface="Calibri" panose="020F0502020204030204" pitchFamily="34" charset="0"/>
                <a:cs typeface="Calibri" panose="020F0502020204030204" pitchFamily="34" charset="0"/>
              </a:rPr>
              <a:t>" on "ADR" (Average Daily Rate) during the period </a:t>
            </a:r>
          </a:p>
          <a:p>
            <a:r>
              <a:rPr lang="en-US" dirty="0">
                <a:solidFill>
                  <a:srgbClr val="FFC000"/>
                </a:solidFill>
                <a:latin typeface="Calibri" panose="020F0502020204030204" pitchFamily="34" charset="0"/>
                <a:cs typeface="Calibri" panose="020F0502020204030204" pitchFamily="34" charset="0"/>
              </a:rPr>
              <a:t>   </a:t>
            </a:r>
            <a:r>
              <a:rPr lang="en-US" b="0" i="0" dirty="0">
                <a:solidFill>
                  <a:srgbClr val="FFC000"/>
                </a:solidFill>
                <a:effectLst/>
                <a:latin typeface="Calibri" panose="020F0502020204030204" pitchFamily="34" charset="0"/>
                <a:cs typeface="Calibri" panose="020F0502020204030204" pitchFamily="34" charset="0"/>
              </a:rPr>
              <a:t>2015-2017</a:t>
            </a:r>
          </a:p>
          <a:p>
            <a:endParaRPr lang="en-US" dirty="0">
              <a:solidFill>
                <a:srgbClr val="FFC000"/>
              </a:solidFill>
            </a:endParaRPr>
          </a:p>
        </p:txBody>
      </p:sp>
      <p:pic>
        <p:nvPicPr>
          <p:cNvPr id="4" name="Picture 3">
            <a:extLst>
              <a:ext uri="{FF2B5EF4-FFF2-40B4-BE49-F238E27FC236}">
                <a16:creationId xmlns:a16="http://schemas.microsoft.com/office/drawing/2014/main" id="{57E5B67D-F7EB-0331-3307-1D4FFBAE76C0}"/>
              </a:ext>
            </a:extLst>
          </p:cNvPr>
          <p:cNvPicPr>
            <a:picLocks noChangeAspect="1"/>
          </p:cNvPicPr>
          <p:nvPr/>
        </p:nvPicPr>
        <p:blipFill>
          <a:blip r:embed="rId3"/>
          <a:stretch>
            <a:fillRect/>
          </a:stretch>
        </p:blipFill>
        <p:spPr>
          <a:xfrm>
            <a:off x="7098240" y="2264390"/>
            <a:ext cx="4758117" cy="3284290"/>
          </a:xfrm>
          <a:prstGeom prst="rect">
            <a:avLst/>
          </a:prstGeom>
        </p:spPr>
      </p:pic>
    </p:spTree>
    <p:extLst>
      <p:ext uri="{BB962C8B-B14F-4D97-AF65-F5344CB8AC3E}">
        <p14:creationId xmlns:p14="http://schemas.microsoft.com/office/powerpoint/2010/main" val="38942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2412-AF7B-56DD-EA55-FB82D23A0244}"/>
              </a:ext>
            </a:extLst>
          </p:cNvPr>
          <p:cNvSpPr>
            <a:spLocks noGrp="1"/>
          </p:cNvSpPr>
          <p:nvPr>
            <p:ph type="title"/>
          </p:nvPr>
        </p:nvSpPr>
        <p:spPr>
          <a:xfrm>
            <a:off x="645130" y="434788"/>
            <a:ext cx="9404723" cy="1400530"/>
          </a:xfrm>
        </p:spPr>
        <p:txBody>
          <a:bodyPr/>
          <a:lstStyle/>
          <a:p>
            <a:r>
              <a:rPr lang="en-US" dirty="0"/>
              <a:t>Observations</a:t>
            </a:r>
          </a:p>
        </p:txBody>
      </p:sp>
      <p:sp>
        <p:nvSpPr>
          <p:cNvPr id="3" name="Content Placeholder 2">
            <a:extLst>
              <a:ext uri="{FF2B5EF4-FFF2-40B4-BE49-F238E27FC236}">
                <a16:creationId xmlns:a16="http://schemas.microsoft.com/office/drawing/2014/main" id="{8FA8A942-F04E-7561-D797-EA715D98E61C}"/>
              </a:ext>
            </a:extLst>
          </p:cNvPr>
          <p:cNvSpPr>
            <a:spLocks noGrp="1"/>
          </p:cNvSpPr>
          <p:nvPr>
            <p:ph idx="1"/>
          </p:nvPr>
        </p:nvSpPr>
        <p:spPr>
          <a:xfrm>
            <a:off x="959877" y="1631577"/>
            <a:ext cx="8946541" cy="4195481"/>
          </a:xfrm>
        </p:spPr>
        <p:txBody>
          <a:bodyPr>
            <a:normAutofit fontScale="32500" lnSpcReduction="20000"/>
          </a:bodyPr>
          <a:lstStyle/>
          <a:p>
            <a:pPr algn="just">
              <a:buFont typeface="Wingdings" panose="05000000000000000000" pitchFamily="2" charset="2"/>
              <a:buChar char="Ø"/>
            </a:pPr>
            <a:r>
              <a:rPr lang="en-US" sz="8000" b="0" i="0" dirty="0">
                <a:solidFill>
                  <a:srgbClr val="FFC000"/>
                </a:solidFill>
                <a:effectLst/>
                <a:latin typeface="Calibri" panose="020F0502020204030204" pitchFamily="34" charset="0"/>
                <a:cs typeface="Calibri" panose="020F0502020204030204" pitchFamily="34" charset="0"/>
              </a:rPr>
              <a:t>The p-value obtained from ANOVA is practically zero (p &lt; 0.001), indicating extremely strong evidence against the null hypothesis.</a:t>
            </a:r>
          </a:p>
          <a:p>
            <a:pPr algn="just">
              <a:buFont typeface="Wingdings" panose="05000000000000000000" pitchFamily="2" charset="2"/>
              <a:buChar char="Ø"/>
            </a:pPr>
            <a:r>
              <a:rPr lang="en-US" sz="8000" b="0" i="0" dirty="0">
                <a:solidFill>
                  <a:srgbClr val="FFC000"/>
                </a:solidFill>
                <a:effectLst/>
                <a:latin typeface="Calibri" panose="020F0502020204030204" pitchFamily="34" charset="0"/>
                <a:cs typeface="Calibri" panose="020F0502020204030204" pitchFamily="34" charset="0"/>
              </a:rPr>
              <a:t>Indicates that the differences in ADR between arrival months are highly unlikely to have occurred due to random chance alone.</a:t>
            </a:r>
          </a:p>
          <a:p>
            <a:pPr algn="just"/>
            <a:r>
              <a:rPr lang="en-US" sz="8000" dirty="0">
                <a:solidFill>
                  <a:srgbClr val="FFC000"/>
                </a:solidFill>
                <a:latin typeface="Calibri" panose="020F0502020204030204" pitchFamily="34" charset="0"/>
                <a:cs typeface="Calibri" panose="020F0502020204030204" pitchFamily="34" charset="0"/>
              </a:rPr>
              <a:t>T</a:t>
            </a:r>
            <a:r>
              <a:rPr lang="en-US" sz="8000" b="0" i="0" dirty="0">
                <a:solidFill>
                  <a:srgbClr val="FFC000"/>
                </a:solidFill>
                <a:effectLst/>
                <a:latin typeface="Calibri" panose="020F0502020204030204" pitchFamily="34" charset="0"/>
                <a:cs typeface="Calibri" panose="020F0502020204030204" pitchFamily="34" charset="0"/>
              </a:rPr>
              <a:t>est indicates a highly significant F-statistic (F = 422804.499) further strengthens the evidence against the null hypothesis.</a:t>
            </a:r>
          </a:p>
          <a:p>
            <a:pPr algn="just"/>
            <a:r>
              <a:rPr lang="en-US" sz="8000" b="0" i="0" dirty="0">
                <a:solidFill>
                  <a:srgbClr val="FFC000"/>
                </a:solidFill>
                <a:effectLst/>
                <a:latin typeface="Calibri" panose="020F0502020204030204" pitchFamily="34" charset="0"/>
                <a:cs typeface="Calibri" panose="020F0502020204030204" pitchFamily="34" charset="0"/>
              </a:rPr>
              <a:t>Confirms the presence of substantial differences in ADR among the different arrival months.</a:t>
            </a:r>
          </a:p>
          <a:p>
            <a:endParaRPr lang="en-US" b="0" i="0" dirty="0">
              <a:solidFill>
                <a:srgbClr val="374151"/>
              </a:solidFill>
              <a:effectLst/>
              <a:latin typeface="Söhne"/>
            </a:endParaRP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8420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0F65-4FF5-4D1F-31BD-66FE8149324D}"/>
              </a:ext>
            </a:extLst>
          </p:cNvPr>
          <p:cNvSpPr>
            <a:spLocks noGrp="1"/>
          </p:cNvSpPr>
          <p:nvPr>
            <p:ph type="title"/>
          </p:nvPr>
        </p:nvSpPr>
        <p:spPr/>
        <p:txBody>
          <a:bodyPr/>
          <a:lstStyle/>
          <a:p>
            <a:r>
              <a:rPr lang="en-US" dirty="0"/>
              <a:t>TWO-WAY ANOVA MODEL</a:t>
            </a:r>
          </a:p>
        </p:txBody>
      </p:sp>
      <p:sp>
        <p:nvSpPr>
          <p:cNvPr id="9" name="TextBox 8">
            <a:extLst>
              <a:ext uri="{FF2B5EF4-FFF2-40B4-BE49-F238E27FC236}">
                <a16:creationId xmlns:a16="http://schemas.microsoft.com/office/drawing/2014/main" id="{D41F4614-DFC1-3A77-A5C2-E9791C08471A}"/>
              </a:ext>
            </a:extLst>
          </p:cNvPr>
          <p:cNvSpPr txBox="1"/>
          <p:nvPr/>
        </p:nvSpPr>
        <p:spPr>
          <a:xfrm>
            <a:off x="525780" y="1571286"/>
            <a:ext cx="18149410" cy="646331"/>
          </a:xfrm>
          <a:prstGeom prst="rect">
            <a:avLst/>
          </a:prstGeom>
          <a:noFill/>
        </p:spPr>
        <p:txBody>
          <a:bodyPr wrap="square" rtlCol="0">
            <a:spAutoFit/>
          </a:bodyPr>
          <a:lstStyle/>
          <a:p>
            <a:r>
              <a:rPr lang="en-US" b="0" i="0" dirty="0">
                <a:solidFill>
                  <a:srgbClr val="FFC000"/>
                </a:solidFill>
                <a:effectLst/>
                <a:latin typeface="Calibri" panose="020F0502020204030204" pitchFamily="34" charset="0"/>
                <a:cs typeface="Calibri" panose="020F0502020204030204" pitchFamily="34" charset="0"/>
              </a:rPr>
              <a:t>Conducted analysis comparing average </a:t>
            </a:r>
            <a:r>
              <a:rPr lang="en-US" b="0" i="0" dirty="0" err="1">
                <a:solidFill>
                  <a:srgbClr val="FFC000"/>
                </a:solidFill>
                <a:effectLst/>
                <a:latin typeface="Calibri" panose="020F0502020204030204" pitchFamily="34" charset="0"/>
                <a:cs typeface="Calibri" panose="020F0502020204030204" pitchFamily="34" charset="0"/>
              </a:rPr>
              <a:t>stays_in_weekend_nights</a:t>
            </a:r>
            <a:r>
              <a:rPr lang="en-US" b="0" i="0" dirty="0">
                <a:solidFill>
                  <a:srgbClr val="FFC000"/>
                </a:solidFill>
                <a:effectLst/>
                <a:latin typeface="Calibri" panose="020F0502020204030204" pitchFamily="34" charset="0"/>
                <a:cs typeface="Calibri" panose="020F0502020204030204" pitchFamily="34" charset="0"/>
              </a:rPr>
              <a:t> and </a:t>
            </a:r>
            <a:r>
              <a:rPr lang="en-US" b="0" i="0" dirty="0" err="1">
                <a:solidFill>
                  <a:srgbClr val="FFC000"/>
                </a:solidFill>
                <a:effectLst/>
                <a:latin typeface="Calibri" panose="020F0502020204030204" pitchFamily="34" charset="0"/>
                <a:cs typeface="Calibri" panose="020F0502020204030204" pitchFamily="34" charset="0"/>
              </a:rPr>
              <a:t>stays_in_week_nights</a:t>
            </a:r>
            <a:r>
              <a:rPr lang="en-US" b="0" i="0" dirty="0">
                <a:solidFill>
                  <a:srgbClr val="FFC000"/>
                </a:solidFill>
                <a:effectLst/>
                <a:latin typeface="Calibri" panose="020F0502020204030204" pitchFamily="34" charset="0"/>
                <a:cs typeface="Calibri" panose="020F0502020204030204" pitchFamily="34" charset="0"/>
              </a:rPr>
              <a:t> across different hotel types</a:t>
            </a:r>
          </a:p>
          <a:p>
            <a:r>
              <a:rPr lang="en-US" b="0" i="0" dirty="0">
                <a:solidFill>
                  <a:srgbClr val="FFC000"/>
                </a:solidFill>
                <a:effectLst/>
                <a:latin typeface="Calibri" panose="020F0502020204030204" pitchFamily="34" charset="0"/>
                <a:cs typeface="Calibri" panose="020F0502020204030204" pitchFamily="34" charset="0"/>
              </a:rPr>
              <a:t> (e.g., Resort Hotel, City Hotel) over the period 2015-2017.</a:t>
            </a:r>
            <a:endParaRPr lang="en-US" dirty="0">
              <a:solidFill>
                <a:srgbClr val="FFC000"/>
              </a:solidFill>
              <a:latin typeface="Calibri" panose="020F0502020204030204" pitchFamily="34" charset="0"/>
              <a:cs typeface="Calibri" panose="020F0502020204030204" pitchFamily="34" charset="0"/>
            </a:endParaRPr>
          </a:p>
        </p:txBody>
      </p:sp>
      <p:pic>
        <p:nvPicPr>
          <p:cNvPr id="3" name="Content Placeholder 5" descr="A screenshot of a spreadsheet&#10;&#10;Description automatically generated">
            <a:extLst>
              <a:ext uri="{FF2B5EF4-FFF2-40B4-BE49-F238E27FC236}">
                <a16:creationId xmlns:a16="http://schemas.microsoft.com/office/drawing/2014/main" id="{39B9127A-34D6-EC09-36AA-25D84BD4AB24}"/>
              </a:ext>
            </a:extLst>
          </p:cNvPr>
          <p:cNvPicPr>
            <a:picLocks noGrp="1" noChangeAspect="1"/>
          </p:cNvPicPr>
          <p:nvPr>
            <p:ph idx="1"/>
          </p:nvPr>
        </p:nvPicPr>
        <p:blipFill>
          <a:blip r:embed="rId2"/>
          <a:stretch>
            <a:fillRect/>
          </a:stretch>
        </p:blipFill>
        <p:spPr>
          <a:xfrm>
            <a:off x="1246729" y="2475571"/>
            <a:ext cx="9201964" cy="3808966"/>
          </a:xfrm>
        </p:spPr>
      </p:pic>
    </p:spTree>
    <p:extLst>
      <p:ext uri="{BB962C8B-B14F-4D97-AF65-F5344CB8AC3E}">
        <p14:creationId xmlns:p14="http://schemas.microsoft.com/office/powerpoint/2010/main" val="28975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AF94-A333-CDAD-2A04-FD81EF46061D}"/>
              </a:ext>
            </a:extLst>
          </p:cNvPr>
          <p:cNvSpPr>
            <a:spLocks noGrp="1"/>
          </p:cNvSpPr>
          <p:nvPr>
            <p:ph type="title"/>
          </p:nvPr>
        </p:nvSpPr>
        <p:spPr>
          <a:xfrm>
            <a:off x="646111" y="452718"/>
            <a:ext cx="9404723" cy="927847"/>
          </a:xfrm>
        </p:spPr>
        <p:txBody>
          <a:bodyPr/>
          <a:lstStyle/>
          <a:p>
            <a:r>
              <a:rPr lang="en-US" dirty="0"/>
              <a:t>Observations</a:t>
            </a:r>
          </a:p>
        </p:txBody>
      </p:sp>
      <p:sp>
        <p:nvSpPr>
          <p:cNvPr id="3" name="Content Placeholder 2">
            <a:extLst>
              <a:ext uri="{FF2B5EF4-FFF2-40B4-BE49-F238E27FC236}">
                <a16:creationId xmlns:a16="http://schemas.microsoft.com/office/drawing/2014/main" id="{A77A9CF1-2301-8F41-91BC-D94B4085BE59}"/>
              </a:ext>
            </a:extLst>
          </p:cNvPr>
          <p:cNvSpPr>
            <a:spLocks noGrp="1"/>
          </p:cNvSpPr>
          <p:nvPr>
            <p:ph idx="1"/>
          </p:nvPr>
        </p:nvSpPr>
        <p:spPr>
          <a:xfrm>
            <a:off x="1104293" y="1595718"/>
            <a:ext cx="9792307" cy="4685339"/>
          </a:xfrm>
        </p:spPr>
        <p:txBody>
          <a:bodyPr>
            <a:normAutofit/>
          </a:bodyPr>
          <a:lstStyle/>
          <a:p>
            <a:pPr algn="just"/>
            <a:r>
              <a:rPr lang="en-US" sz="2200" dirty="0">
                <a:solidFill>
                  <a:srgbClr val="FFC000"/>
                </a:solidFill>
                <a:latin typeface="Calibri" panose="020F0502020204030204" pitchFamily="34" charset="0"/>
                <a:cs typeface="Calibri" panose="020F0502020204030204" pitchFamily="34" charset="0"/>
              </a:rPr>
              <a:t>On the dependent variable “Hotel Type”, "</a:t>
            </a:r>
            <a:r>
              <a:rPr lang="en-US" sz="2200" dirty="0" err="1">
                <a:solidFill>
                  <a:srgbClr val="FFC000"/>
                </a:solidFill>
                <a:latin typeface="Calibri" panose="020F0502020204030204" pitchFamily="34" charset="0"/>
                <a:cs typeface="Calibri" panose="020F0502020204030204" pitchFamily="34" charset="0"/>
              </a:rPr>
              <a:t>stays_in_week_nights</a:t>
            </a:r>
            <a:r>
              <a:rPr lang="en-US" sz="2200" dirty="0">
                <a:solidFill>
                  <a:srgbClr val="FFC000"/>
                </a:solidFill>
                <a:latin typeface="Calibri" panose="020F0502020204030204" pitchFamily="34" charset="0"/>
                <a:cs typeface="Calibri" panose="020F0502020204030204" pitchFamily="34" charset="0"/>
              </a:rPr>
              <a:t>" has a statistically significant impact.</a:t>
            </a:r>
          </a:p>
          <a:p>
            <a:pPr marL="0" indent="0" algn="just">
              <a:buNone/>
            </a:pPr>
            <a:endParaRPr lang="en-US" sz="2200" dirty="0">
              <a:solidFill>
                <a:srgbClr val="FFC000"/>
              </a:solidFill>
              <a:latin typeface="Calibri" panose="020F0502020204030204" pitchFamily="34" charset="0"/>
              <a:cs typeface="Calibri" panose="020F0502020204030204" pitchFamily="34" charset="0"/>
            </a:endParaRPr>
          </a:p>
          <a:p>
            <a:pPr algn="just"/>
            <a:r>
              <a:rPr lang="en-US" sz="2200" dirty="0">
                <a:solidFill>
                  <a:srgbClr val="FFC000"/>
                </a:solidFill>
                <a:latin typeface="Calibri" panose="020F0502020204030204" pitchFamily="34" charset="0"/>
                <a:cs typeface="Calibri" panose="020F0502020204030204" pitchFamily="34" charset="0"/>
              </a:rPr>
              <a:t>'</a:t>
            </a:r>
            <a:r>
              <a:rPr lang="en-US" sz="2200" dirty="0" err="1">
                <a:solidFill>
                  <a:srgbClr val="FFC000"/>
                </a:solidFill>
                <a:latin typeface="Calibri" panose="020F0502020204030204" pitchFamily="34" charset="0"/>
                <a:cs typeface="Calibri" panose="020F0502020204030204" pitchFamily="34" charset="0"/>
              </a:rPr>
              <a:t>stays_in_weekend_nights</a:t>
            </a:r>
            <a:r>
              <a:rPr lang="en-US" sz="2200" dirty="0">
                <a:solidFill>
                  <a:srgbClr val="FFC000"/>
                </a:solidFill>
                <a:latin typeface="Calibri" panose="020F0502020204030204" pitchFamily="34" charset="0"/>
                <a:cs typeface="Calibri" panose="020F0502020204030204" pitchFamily="34" charset="0"/>
              </a:rPr>
              <a:t>' exhibits a noteworthy influence on the dependent variable as well.</a:t>
            </a:r>
          </a:p>
          <a:p>
            <a:pPr marL="0" indent="0" algn="just">
              <a:buNone/>
            </a:pPr>
            <a:endParaRPr lang="en-US" sz="2200" dirty="0">
              <a:solidFill>
                <a:srgbClr val="FFC000"/>
              </a:solidFill>
              <a:latin typeface="Calibri" panose="020F0502020204030204" pitchFamily="34" charset="0"/>
              <a:cs typeface="Calibri" panose="020F0502020204030204" pitchFamily="34" charset="0"/>
            </a:endParaRPr>
          </a:p>
          <a:p>
            <a:pPr algn="just"/>
            <a:r>
              <a:rPr lang="en-US" sz="2200" dirty="0">
                <a:solidFill>
                  <a:srgbClr val="FFC000"/>
                </a:solidFill>
                <a:latin typeface="Calibri" panose="020F0502020204030204" pitchFamily="34" charset="0"/>
                <a:cs typeface="Calibri" panose="020F0502020204030204" pitchFamily="34" charset="0"/>
              </a:rPr>
              <a:t>Statistical Significance: Strong and statistically significant effects on the dependent variable are indicated by the extremely low p-values (p &lt; 0.05) for both factors.</a:t>
            </a:r>
          </a:p>
          <a:p>
            <a:pPr algn="just"/>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889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C314-015A-78AF-FF7E-0492E2AF690A}"/>
              </a:ext>
            </a:extLst>
          </p:cNvPr>
          <p:cNvSpPr>
            <a:spLocks noGrp="1"/>
          </p:cNvSpPr>
          <p:nvPr>
            <p:ph type="title"/>
          </p:nvPr>
        </p:nvSpPr>
        <p:spPr/>
        <p:txBody>
          <a:bodyPr/>
          <a:lstStyle/>
          <a:p>
            <a:r>
              <a:rPr lang="en-US" dirty="0"/>
              <a:t>LINEAR REGRESSION MODEL</a:t>
            </a:r>
          </a:p>
        </p:txBody>
      </p:sp>
      <p:pic>
        <p:nvPicPr>
          <p:cNvPr id="5" name="Content Placeholder 4" descr="A screenshot of a spreadsheet&#10;&#10;Description automatically generated">
            <a:extLst>
              <a:ext uri="{FF2B5EF4-FFF2-40B4-BE49-F238E27FC236}">
                <a16:creationId xmlns:a16="http://schemas.microsoft.com/office/drawing/2014/main" id="{4129423D-59CF-C83A-CCBD-50AEF6BCDE6C}"/>
              </a:ext>
            </a:extLst>
          </p:cNvPr>
          <p:cNvPicPr>
            <a:picLocks noGrp="1" noChangeAspect="1"/>
          </p:cNvPicPr>
          <p:nvPr>
            <p:ph idx="1"/>
          </p:nvPr>
        </p:nvPicPr>
        <p:blipFill>
          <a:blip r:embed="rId2"/>
          <a:stretch>
            <a:fillRect/>
          </a:stretch>
        </p:blipFill>
        <p:spPr>
          <a:xfrm>
            <a:off x="1438764" y="2375647"/>
            <a:ext cx="7947283" cy="3944471"/>
          </a:xfrm>
        </p:spPr>
      </p:pic>
      <p:sp>
        <p:nvSpPr>
          <p:cNvPr id="7" name="TextBox 6">
            <a:extLst>
              <a:ext uri="{FF2B5EF4-FFF2-40B4-BE49-F238E27FC236}">
                <a16:creationId xmlns:a16="http://schemas.microsoft.com/office/drawing/2014/main" id="{EC4EED7C-5455-0693-4BB7-2084B302CD4C}"/>
              </a:ext>
            </a:extLst>
          </p:cNvPr>
          <p:cNvSpPr txBox="1"/>
          <p:nvPr/>
        </p:nvSpPr>
        <p:spPr>
          <a:xfrm>
            <a:off x="646111" y="1530082"/>
            <a:ext cx="10287368" cy="646331"/>
          </a:xfrm>
          <a:prstGeom prst="rect">
            <a:avLst/>
          </a:prstGeom>
          <a:noFill/>
        </p:spPr>
        <p:txBody>
          <a:bodyPr wrap="none" rtlCol="0">
            <a:spAutoFit/>
          </a:bodyPr>
          <a:lstStyle/>
          <a:p>
            <a:r>
              <a:rPr lang="en-US" b="0" i="0" dirty="0">
                <a:solidFill>
                  <a:srgbClr val="FFC000"/>
                </a:solidFill>
                <a:effectLst/>
                <a:latin typeface="Söhne"/>
              </a:rPr>
              <a:t>Constructed a Linear Regression model to describe the relationship between ADR (dependent variable) and </a:t>
            </a:r>
          </a:p>
          <a:p>
            <a:r>
              <a:rPr lang="en-US" b="0" i="0" dirty="0">
                <a:solidFill>
                  <a:srgbClr val="FFC000"/>
                </a:solidFill>
                <a:effectLst/>
                <a:latin typeface="Söhne"/>
              </a:rPr>
              <a:t>predictor variables (hotel type, booking changes).</a:t>
            </a:r>
            <a:endParaRPr lang="en-US" dirty="0">
              <a:solidFill>
                <a:srgbClr val="FFC000"/>
              </a:solidFill>
            </a:endParaRPr>
          </a:p>
        </p:txBody>
      </p:sp>
    </p:spTree>
    <p:extLst>
      <p:ext uri="{BB962C8B-B14F-4D97-AF65-F5344CB8AC3E}">
        <p14:creationId xmlns:p14="http://schemas.microsoft.com/office/powerpoint/2010/main" val="2230151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508</TotalTime>
  <Words>1091</Words>
  <Application>Microsoft Office PowerPoint</Application>
  <PresentationFormat>Widescreen</PresentationFormat>
  <Paragraphs>87</Paragraphs>
  <Slides>16</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Amasis MT Pro Black</vt:lpstr>
      <vt:lpstr>Amasis MT Pro Medium</vt:lpstr>
      <vt:lpstr>Aptos ExtraBold</vt:lpstr>
      <vt:lpstr>Arial</vt:lpstr>
      <vt:lpstr>Calibri</vt:lpstr>
      <vt:lpstr>Century Gothic</vt:lpstr>
      <vt:lpstr>Söhne</vt:lpstr>
      <vt:lpstr>Wingdings</vt:lpstr>
      <vt:lpstr>Wingdings 3</vt:lpstr>
      <vt:lpstr>Ion</vt:lpstr>
      <vt:lpstr>FINAL PROJECT – HOTEL BOOKINGS DATA ANALYTICS 1 (ADTA 5130)</vt:lpstr>
      <vt:lpstr>Outline</vt:lpstr>
      <vt:lpstr>Project Overview</vt:lpstr>
      <vt:lpstr>Exploratory Data Analysis &amp; Data cleaning</vt:lpstr>
      <vt:lpstr>One-way ANOVA model</vt:lpstr>
      <vt:lpstr>Observations</vt:lpstr>
      <vt:lpstr>TWO-WAY ANOVA MODEL</vt:lpstr>
      <vt:lpstr>Observations</vt:lpstr>
      <vt:lpstr>LINEAR REGRESSION MODEL</vt:lpstr>
      <vt:lpstr>Observations</vt:lpstr>
      <vt:lpstr>LOGESTIC REGRESSION MODEL </vt:lpstr>
      <vt:lpstr>Observations</vt:lpstr>
      <vt:lpstr>POLYNOMIAL REGRESSION MODEL</vt:lpstr>
      <vt:lpstr>Observations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1 (ADTA 5130)</dc:title>
  <dc:creator>Meghana Thallu</dc:creator>
  <cp:lastModifiedBy>Vishwatej Reddy Chitla</cp:lastModifiedBy>
  <cp:revision>19</cp:revision>
  <dcterms:created xsi:type="dcterms:W3CDTF">2023-11-30T22:00:53Z</dcterms:created>
  <dcterms:modified xsi:type="dcterms:W3CDTF">2023-12-11T04:00:02Z</dcterms:modified>
</cp:coreProperties>
</file>