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96" d="100"/>
          <a:sy n="96" d="100"/>
        </p:scale>
        <p:origin x="10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4" name=""/>
        <p:cNvGrpSpPr/>
        <p:nvPr/>
      </p:nvGrpSpPr>
      <p:grpSpPr>
        <a:xfrm>
          <a:off x="0" y="0"/>
          <a:ext cx="0" cy="0"/>
          <a:chOff x="0" y="0"/>
          <a:chExt cx="0" cy="0"/>
        </a:xfrm>
      </p:grpSpPr>
      <p:sp>
        <p:nvSpPr>
          <p:cNvPr id="104878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8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8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US"/>
          </a:p>
        </p:txBody>
      </p:sp>
      <p:sp>
        <p:nvSpPr>
          <p:cNvPr id="1048657"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8" name=""/>
        <p:cNvGrpSpPr/>
        <p:nvPr/>
      </p:nvGrpSpPr>
      <p:grpSpPr>
        <a:xfrm>
          <a:off x="0" y="0"/>
          <a:ext cx="0" cy="0"/>
          <a:chOff x="0" y="0"/>
          <a:chExt cx="0" cy="0"/>
        </a:xfrm>
      </p:grpSpPr>
      <p:grpSp>
        <p:nvGrpSpPr>
          <p:cNvPr id="59" name="Group 15"/>
          <p:cNvGrpSpPr/>
          <p:nvPr/>
        </p:nvGrpSpPr>
        <p:grpSpPr>
          <a:xfrm>
            <a:off x="0" y="-8467"/>
            <a:ext cx="12192000" cy="6866467"/>
            <a:chOff x="0" y="-8467"/>
            <a:chExt cx="12192000" cy="6866467"/>
          </a:xfrm>
        </p:grpSpPr>
        <p:sp>
          <p:nvSpPr>
            <p:cNvPr id="1048691"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9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4"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98"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99"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00"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2" name="Footer Placeholder 4"/>
          <p:cNvSpPr>
            <a:spLocks noGrp="1"/>
          </p:cNvSpPr>
          <p:nvPr>
            <p:ph type="ftr" sz="quarter" idx="11"/>
          </p:nvPr>
        </p:nvSpPr>
        <p:spPr/>
        <p:txBody>
          <a:bodyPr/>
          <a:p>
            <a:endParaRPr lang="en-US"/>
          </a:p>
        </p:txBody>
      </p:sp>
      <p:sp>
        <p:nvSpPr>
          <p:cNvPr id="104870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9" name=""/>
        <p:cNvGrpSpPr/>
        <p:nvPr/>
      </p:nvGrpSpPr>
      <p:grpSpPr>
        <a:xfrm>
          <a:off x="0" y="0"/>
          <a:ext cx="0" cy="0"/>
          <a:chOff x="0" y="0"/>
          <a:chExt cx="0" cy="0"/>
        </a:xfrm>
      </p:grpSpPr>
      <p:sp>
        <p:nvSpPr>
          <p:cNvPr id="104875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3"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7" name=""/>
        <p:cNvGrpSpPr/>
        <p:nvPr/>
      </p:nvGrpSpPr>
      <p:grpSpPr>
        <a:xfrm>
          <a:off x="0" y="0"/>
          <a:ext cx="0" cy="0"/>
          <a:chOff x="0" y="0"/>
          <a:chExt cx="0" cy="0"/>
        </a:xfrm>
      </p:grpSpPr>
      <p:sp>
        <p:nvSpPr>
          <p:cNvPr id="104874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4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0" name=""/>
        <p:cNvGrpSpPr/>
        <p:nvPr/>
      </p:nvGrpSpPr>
      <p:grpSpPr>
        <a:xfrm>
          <a:off x="0" y="0"/>
          <a:ext cx="0" cy="0"/>
          <a:chOff x="0" y="0"/>
          <a:chExt cx="0" cy="0"/>
        </a:xfrm>
      </p:grpSpPr>
      <p:sp>
        <p:nvSpPr>
          <p:cNvPr id="1048704"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0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0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8" name="Footer Placeholder 4"/>
          <p:cNvSpPr>
            <a:spLocks noGrp="1"/>
          </p:cNvSpPr>
          <p:nvPr>
            <p:ph type="ftr" sz="quarter" idx="11"/>
          </p:nvPr>
        </p:nvSpPr>
        <p:spPr/>
        <p:txBody>
          <a:bodyPr/>
          <a:p>
            <a:endParaRPr lang="en-US"/>
          </a:p>
        </p:txBody>
      </p:sp>
      <p:sp>
        <p:nvSpPr>
          <p:cNvPr id="104870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10"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11"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1" name=""/>
        <p:cNvGrpSpPr/>
        <p:nvPr/>
      </p:nvGrpSpPr>
      <p:grpSpPr>
        <a:xfrm>
          <a:off x="0" y="0"/>
          <a:ext cx="0" cy="0"/>
          <a:chOff x="0" y="0"/>
          <a:chExt cx="0" cy="0"/>
        </a:xfrm>
      </p:grpSpPr>
      <p:sp>
        <p:nvSpPr>
          <p:cNvPr id="104876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6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7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7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2" name="Footer Placeholder 4"/>
          <p:cNvSpPr>
            <a:spLocks noGrp="1"/>
          </p:cNvSpPr>
          <p:nvPr>
            <p:ph type="ftr" sz="quarter" idx="11"/>
          </p:nvPr>
        </p:nvSpPr>
        <p:spPr/>
        <p:txBody>
          <a:bodyPr/>
          <a:p>
            <a:endParaRPr lang="en-US"/>
          </a:p>
        </p:txBody>
      </p:sp>
      <p:sp>
        <p:nvSpPr>
          <p:cNvPr id="104877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26" name="Title 1"/>
          <p:cNvSpPr>
            <a:spLocks noGrp="1"/>
          </p:cNvSpPr>
          <p:nvPr>
            <p:ph type="title"/>
          </p:nvPr>
        </p:nvSpPr>
        <p:spPr/>
        <p:txBody>
          <a:bodyPr/>
          <a:p>
            <a:r>
              <a:rPr lang="en-US"/>
              <a:t>Click to edit Master title style</a:t>
            </a:r>
            <a:endParaRPr dirty="0" lang="en-US"/>
          </a:p>
        </p:txBody>
      </p:sp>
      <p:sp>
        <p:nvSpPr>
          <p:cNvPr id="104872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3" name=""/>
        <p:cNvGrpSpPr/>
        <p:nvPr/>
      </p:nvGrpSpPr>
      <p:grpSpPr>
        <a:xfrm>
          <a:off x="0" y="0"/>
          <a:ext cx="0" cy="0"/>
          <a:chOff x="0" y="0"/>
          <a:chExt cx="0" cy="0"/>
        </a:xfrm>
      </p:grpSpPr>
      <p:sp>
        <p:nvSpPr>
          <p:cNvPr id="104878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1"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4"/>
          <p:cNvSpPr>
            <a:spLocks noGrp="1"/>
          </p:cNvSpPr>
          <p:nvPr>
            <p:ph type="ftr" sz="quarter" idx="11"/>
          </p:nvPr>
        </p:nvSpPr>
        <p:spPr/>
        <p:txBody>
          <a:bodyPr/>
          <a:p>
            <a:endParaRPr lang="en-US"/>
          </a:p>
        </p:txBody>
      </p:sp>
      <p:sp>
        <p:nvSpPr>
          <p:cNvPr id="104878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8" name=""/>
        <p:cNvGrpSpPr/>
        <p:nvPr/>
      </p:nvGrpSpPr>
      <p:grpSpPr>
        <a:xfrm>
          <a:off x="0" y="0"/>
          <a:ext cx="0" cy="0"/>
          <a:chOff x="0" y="0"/>
          <a:chExt cx="0" cy="0"/>
        </a:xfrm>
      </p:grpSpPr>
      <p:sp>
        <p:nvSpPr>
          <p:cNvPr id="1048752" name="Title 1"/>
          <p:cNvSpPr>
            <a:spLocks noGrp="1"/>
          </p:cNvSpPr>
          <p:nvPr>
            <p:ph type="title"/>
          </p:nvPr>
        </p:nvSpPr>
        <p:spPr/>
        <p:txBody>
          <a:bodyPr/>
          <a:p>
            <a:r>
              <a:rPr lang="en-US"/>
              <a:t>Click to edit Master title style</a:t>
            </a:r>
            <a:endParaRPr dirty="0" lang="en-US"/>
          </a:p>
        </p:txBody>
      </p:sp>
      <p:sp>
        <p:nvSpPr>
          <p:cNvPr id="104875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4"/>
          <p:cNvSpPr>
            <a:spLocks noGrp="1"/>
          </p:cNvSpPr>
          <p:nvPr>
            <p:ph type="ftr" sz="quarter" idx="11"/>
          </p:nvPr>
        </p:nvSpPr>
        <p:spPr/>
        <p:txBody>
          <a:bodyPr/>
          <a:p>
            <a:endParaRPr lang="en-US"/>
          </a:p>
        </p:txBody>
      </p:sp>
      <p:sp>
        <p:nvSpPr>
          <p:cNvPr id="104875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4" name=""/>
        <p:cNvGrpSpPr/>
        <p:nvPr/>
      </p:nvGrpSpPr>
      <p:grpSpPr>
        <a:xfrm>
          <a:off x="0" y="0"/>
          <a:ext cx="0" cy="0"/>
          <a:chOff x="0" y="0"/>
          <a:chExt cx="0" cy="0"/>
        </a:xfrm>
      </p:grpSpPr>
      <p:sp>
        <p:nvSpPr>
          <p:cNvPr id="1048731"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32"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4" name="Footer Placeholder 4"/>
          <p:cNvSpPr>
            <a:spLocks noGrp="1"/>
          </p:cNvSpPr>
          <p:nvPr>
            <p:ph type="ftr" sz="quarter" idx="11"/>
          </p:nvPr>
        </p:nvSpPr>
        <p:spPr/>
        <p:txBody>
          <a:bodyPr/>
          <a:p>
            <a:endParaRPr lang="en-US"/>
          </a:p>
        </p:txBody>
      </p:sp>
      <p:sp>
        <p:nvSpPr>
          <p:cNvPr id="104873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62" name="Title 1"/>
          <p:cNvSpPr>
            <a:spLocks noGrp="1"/>
          </p:cNvSpPr>
          <p:nvPr>
            <p:ph type="title"/>
          </p:nvPr>
        </p:nvSpPr>
        <p:spPr/>
        <p:txBody>
          <a:bodyPr/>
          <a:p>
            <a:r>
              <a:rPr lang="en-US"/>
              <a:t>Click to edit Master title style</a:t>
            </a:r>
            <a:endParaRPr dirty="0" lang="en-US"/>
          </a:p>
        </p:txBody>
      </p:sp>
      <p:sp>
        <p:nvSpPr>
          <p:cNvPr id="1048763"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4"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5"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66" name="Footer Placeholder 5"/>
          <p:cNvSpPr>
            <a:spLocks noGrp="1"/>
          </p:cNvSpPr>
          <p:nvPr>
            <p:ph type="ftr" sz="quarter" idx="11"/>
          </p:nvPr>
        </p:nvSpPr>
        <p:spPr/>
        <p:txBody>
          <a:bodyPr/>
          <a:p>
            <a:endParaRPr lang="en-US"/>
          </a:p>
        </p:txBody>
      </p:sp>
      <p:sp>
        <p:nvSpPr>
          <p:cNvPr id="104876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5" name=""/>
        <p:cNvGrpSpPr/>
        <p:nvPr/>
      </p:nvGrpSpPr>
      <p:grpSpPr>
        <a:xfrm>
          <a:off x="0" y="0"/>
          <a:ext cx="0" cy="0"/>
          <a:chOff x="0" y="0"/>
          <a:chExt cx="0" cy="0"/>
        </a:xfrm>
      </p:grpSpPr>
      <p:sp>
        <p:nvSpPr>
          <p:cNvPr id="1048736" name="Title 1"/>
          <p:cNvSpPr>
            <a:spLocks noGrp="1"/>
          </p:cNvSpPr>
          <p:nvPr>
            <p:ph type="title"/>
          </p:nvPr>
        </p:nvSpPr>
        <p:spPr/>
        <p:txBody>
          <a:bodyPr/>
          <a:p>
            <a:r>
              <a:rPr lang="en-US"/>
              <a:t>Click to edit Master title style</a:t>
            </a:r>
            <a:endParaRPr dirty="0" lang="en-US"/>
          </a:p>
        </p:txBody>
      </p:sp>
      <p:sp>
        <p:nvSpPr>
          <p:cNvPr id="104873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8"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0"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7"/>
          <p:cNvSpPr>
            <a:spLocks noGrp="1"/>
          </p:cNvSpPr>
          <p:nvPr>
            <p:ph type="ftr" sz="quarter" idx="11"/>
          </p:nvPr>
        </p:nvSpPr>
        <p:spPr/>
        <p:txBody>
          <a:bodyPr/>
          <a:p>
            <a:endParaRPr lang="en-US"/>
          </a:p>
        </p:txBody>
      </p:sp>
      <p:sp>
        <p:nvSpPr>
          <p:cNvPr id="1048743"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6" name=""/>
        <p:cNvGrpSpPr/>
        <p:nvPr/>
      </p:nvGrpSpPr>
      <p:grpSpPr>
        <a:xfrm>
          <a:off x="0" y="0"/>
          <a:ext cx="0" cy="0"/>
          <a:chOff x="0" y="0"/>
          <a:chExt cx="0" cy="0"/>
        </a:xfrm>
      </p:grpSpPr>
      <p:sp>
        <p:nvSpPr>
          <p:cNvPr id="104874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45" name="Footer Placeholder 2"/>
          <p:cNvSpPr>
            <a:spLocks noGrp="1"/>
          </p:cNvSpPr>
          <p:nvPr>
            <p:ph type="ftr" sz="quarter" idx="11"/>
          </p:nvPr>
        </p:nvSpPr>
        <p:spPr/>
        <p:txBody>
          <a:bodyPr/>
          <a:p>
            <a:endParaRPr lang="en-US"/>
          </a:p>
        </p:txBody>
      </p:sp>
      <p:sp>
        <p:nvSpPr>
          <p:cNvPr id="104874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2" name=""/>
        <p:cNvGrpSpPr/>
        <p:nvPr/>
      </p:nvGrpSpPr>
      <p:grpSpPr>
        <a:xfrm>
          <a:off x="0" y="0"/>
          <a:ext cx="0" cy="0"/>
          <a:chOff x="0" y="0"/>
          <a:chExt cx="0" cy="0"/>
        </a:xfrm>
      </p:grpSpPr>
      <p:sp>
        <p:nvSpPr>
          <p:cNvPr id="104877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75"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77"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8" name="Footer Placeholder 5"/>
          <p:cNvSpPr>
            <a:spLocks noGrp="1"/>
          </p:cNvSpPr>
          <p:nvPr>
            <p:ph type="ftr" sz="quarter" idx="11"/>
          </p:nvPr>
        </p:nvSpPr>
        <p:spPr/>
        <p:txBody>
          <a:bodyPr/>
          <a:p>
            <a:endParaRPr lang="en-US"/>
          </a:p>
        </p:txBody>
      </p:sp>
      <p:sp>
        <p:nvSpPr>
          <p:cNvPr id="10487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2" name=""/>
        <p:cNvGrpSpPr/>
        <p:nvPr/>
      </p:nvGrpSpPr>
      <p:grpSpPr>
        <a:xfrm>
          <a:off x="0" y="0"/>
          <a:ext cx="0" cy="0"/>
          <a:chOff x="0" y="0"/>
          <a:chExt cx="0" cy="0"/>
        </a:xfrm>
      </p:grpSpPr>
      <p:sp>
        <p:nvSpPr>
          <p:cNvPr id="1048720"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21"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2"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5"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195600" y="3314150"/>
            <a:ext cx="9969542" cy="1513840"/>
          </a:xfrm>
          <a:prstGeom prst="rect"/>
          <a:noFill/>
        </p:spPr>
        <p:txBody>
          <a:bodyPr rtlCol="0" wrap="square">
            <a:spAutoFit/>
          </a:bodyPr>
          <a:p>
            <a:r>
              <a:rPr dirty="0" sz="2400" lang="en-US"/>
              <a:t>STUDENT NAME	</a:t>
            </a:r>
            <a:r>
              <a:rPr altLang="en-IN" dirty="0" sz="2400" lang="en-US"/>
              <a:t> </a:t>
            </a:r>
            <a:r>
              <a:rPr dirty="0" sz="2400" lang="en-US"/>
              <a:t>: </a:t>
            </a:r>
            <a:r>
              <a:rPr altLang="en-IN" dirty="0" sz="2400" lang="en-US"/>
              <a:t>D</a:t>
            </a:r>
            <a:r>
              <a:rPr altLang="en-IN" dirty="0" sz="2400" lang="en-US"/>
              <a:t>.</a:t>
            </a:r>
            <a:r>
              <a:rPr altLang="en-IN" dirty="0" sz="2400" lang="en-US"/>
              <a:t>V</a:t>
            </a:r>
            <a:r>
              <a:rPr altLang="en-IN" dirty="0" sz="2400" lang="en-US"/>
              <a:t>I</a:t>
            </a:r>
            <a:r>
              <a:rPr altLang="en-IN" dirty="0" sz="2400" lang="en-US"/>
              <a:t>S</a:t>
            </a:r>
            <a:r>
              <a:rPr altLang="en-IN" dirty="0" sz="2400" lang="en-US"/>
              <a:t>H</a:t>
            </a:r>
            <a:r>
              <a:rPr altLang="en-IN" dirty="0" sz="2400" lang="en-US"/>
              <a:t>W</a:t>
            </a:r>
            <a:r>
              <a:rPr altLang="en-IN" dirty="0" sz="2400" lang="en-US"/>
              <a:t>A</a:t>
            </a:r>
            <a:endParaRPr altLang="en-US" lang="zh-CN"/>
          </a:p>
          <a:p>
            <a:r>
              <a:rPr dirty="0" sz="2400" lang="en-US"/>
              <a:t>REGISTER NO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dirty="0" sz="2400" lang="en-US"/>
              <a:t>:</a:t>
            </a:r>
            <a:r>
              <a:rPr altLang="en-IN" dirty="0" sz="2400" lang="en-US"/>
              <a:t>312205379</a:t>
            </a:r>
            <a:r>
              <a:rPr altLang="en-IN" dirty="0" sz="2400" lang="en-US"/>
              <a:t>/</a:t>
            </a:r>
            <a:r>
              <a:rPr altLang="en-IN" dirty="0" sz="2400" lang="en-US"/>
              <a:t>asunm285a22326</a:t>
            </a:r>
            <a:endParaRPr altLang="en-US" lang="zh-CN"/>
          </a:p>
          <a:p>
            <a:r>
              <a:rPr dirty="0" sz="2400" lang="en-US"/>
              <a:t>DEPARTMENT	</a:t>
            </a:r>
            <a:r>
              <a:rPr altLang="en-IN" dirty="0" sz="2400" lang="en-US"/>
              <a:t> </a:t>
            </a:r>
            <a:r>
              <a:rPr dirty="0" sz="2400" lang="en-US"/>
              <a:t>: B.COM(GENREL)  </a:t>
            </a:r>
            <a:endParaRPr altLang="en-US" lang="zh-CN"/>
          </a:p>
          <a:p>
            <a:r>
              <a:rPr dirty="0" sz="2400" lang="en-US"/>
              <a:t>COLLEGE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dirty="0" sz="2400" lang="en-US"/>
              <a:t>: SRIDEVI ART&amp; SCIENCE COLLEGE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
          <p:cNvSpPr txBox="1"/>
          <p:nvPr/>
        </p:nvSpPr>
        <p:spPr>
          <a:xfrm>
            <a:off x="838200" y="1447800"/>
            <a:ext cx="8610600" cy="4524315"/>
          </a:xfrm>
          <a:prstGeom prst="rect"/>
          <a:noFill/>
        </p:spPr>
        <p:txBody>
          <a:bodyPr rtlCol="0" wrap="square">
            <a:spAutoFit/>
          </a:bodyPr>
          <a:p>
            <a:r>
              <a:rPr dirty="0" lang="en-US"/>
              <a:t>In the "Employee Performance Analysis Using Excel" project, the modeling phase involves setting up the Excel workbook with various tools and techniques to analyze and visualize the data effectively. Here's how each component will be used:</a:t>
            </a:r>
          </a:p>
          <a:p>
            <a:pPr indent="-342900" marL="342900">
              <a:buAutoNum type="arabicPeriod"/>
            </a:pPr>
            <a:r>
              <a:rPr dirty="0" lang="en-US"/>
              <a:t>Data Filtering</a:t>
            </a:r>
          </a:p>
          <a:p>
            <a:pPr indent="-285750" marL="285750">
              <a:buFont typeface="Wingdings" panose="05000000000000000000" pitchFamily="2" charset="2"/>
              <a:buChar char="§"/>
            </a:pPr>
            <a:r>
              <a:rPr dirty="0" lang="en-US"/>
              <a:t>Purpose: To sort and refine the data to focus on specific criteria, such as department, date range, or individual employee performance.</a:t>
            </a:r>
          </a:p>
          <a:p>
            <a:pPr indent="-285750" marL="285750">
              <a:buFont typeface="Wingdings" panose="05000000000000000000" pitchFamily="2" charset="2"/>
              <a:buChar char="§"/>
            </a:pPr>
            <a:r>
              <a:rPr dirty="0" lang="en-US"/>
              <a:t>Implementation: Excel's filtering feature will be applied to datasets, allowing users to easily narrow down the data to view only the relevant information. For example, filtering by department or by performance rating.</a:t>
            </a:r>
          </a:p>
          <a:p>
            <a:r>
              <a:rPr dirty="0" lang="en-US"/>
              <a:t>2. Pivot Tables</a:t>
            </a:r>
          </a:p>
          <a:p>
            <a:pPr indent="-285750" marL="285750">
              <a:buFont typeface="Wingdings" panose="05000000000000000000" pitchFamily="2" charset="2"/>
              <a:buChar char="§"/>
            </a:pPr>
            <a:r>
              <a:rPr dirty="0" lang="en-US"/>
              <a:t>Purpose: To summarize and analyze large datasets by grouping and aggregating data based on different performance metrics.•</a:t>
            </a:r>
          </a:p>
          <a:p>
            <a:pPr indent="-285750" marL="285750">
              <a:buFont typeface="Wingdings" panose="05000000000000000000" pitchFamily="2" charset="2"/>
              <a:buChar char="§"/>
            </a:pPr>
            <a:r>
              <a:rPr dirty="0" lang="en-US"/>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0"/>
          <p:cNvPicPr>
            <a:picLocks noChangeAspect="1"/>
          </p:cNvPicPr>
          <p:nvPr/>
        </p:nvPicPr>
        <p:blipFill>
          <a:blip xmlns:r="http://schemas.openxmlformats.org/officeDocument/2006/relationships" r:embed="rId2"/>
          <a:stretch>
            <a:fillRect/>
          </a:stretch>
        </p:blipFill>
        <p:spPr>
          <a:xfrm>
            <a:off x="1753014" y="1380597"/>
            <a:ext cx="6781386" cy="425820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219200" y="1828800"/>
            <a:ext cx="7398068" cy="2862322"/>
          </a:xfrm>
          <a:prstGeom prst="rect"/>
          <a:noFill/>
        </p:spPr>
        <p:txBody>
          <a:bodyPr rtlCol="0" wrap="square">
            <a:spAutoFit/>
          </a:bodyPr>
          <a:p>
            <a:r>
              <a:rPr dirty="0" lang="en-US"/>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0"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2"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3"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546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10"/>
          <p:cNvSpPr txBox="1"/>
          <p:nvPr/>
        </p:nvSpPr>
        <p:spPr>
          <a:xfrm>
            <a:off x="685800" y="2438400"/>
            <a:ext cx="7010400" cy="2834640"/>
          </a:xfrm>
          <a:prstGeom prst="rect"/>
          <a:noFill/>
        </p:spPr>
        <p:txBody>
          <a:bodyPr rtlCol="0" wrap="square">
            <a:spAutoFit/>
          </a:bodyPr>
          <a:p>
            <a:r>
              <a:rPr dirty="0" sz="2000" lang="en-US"/>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pSp>
        <p:nvGrpSpPr>
          <p:cNvPr id="4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705600" y="1676400"/>
            <a:ext cx="228600" cy="239554"/>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838200" y="19812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solidFill>
                  <a:srgbClr val="0D0D0D"/>
                </a:solidFill>
                <a:latin typeface="Times New Roman" panose="02020603050405020304" pitchFamily="18" charset="0"/>
                <a:cs typeface="Times New Roman" panose="02020603050405020304" pitchFamily="18" charset="0"/>
              </a:rPr>
              <a:t>	</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4" name="TextBox 8"/>
          <p:cNvSpPr txBox="1"/>
          <p:nvPr/>
        </p:nvSpPr>
        <p:spPr>
          <a:xfrm>
            <a:off x="1524000" y="2416076"/>
            <a:ext cx="6705600" cy="2225040"/>
          </a:xfrm>
          <a:prstGeom prst="rect"/>
          <a:noFill/>
        </p:spPr>
        <p:txBody>
          <a:bodyPr rtlCol="0" wrap="square">
            <a:spAutoFit/>
          </a:bodyPr>
          <a:p>
            <a:r>
              <a:rPr dirty="0" lang="en-US"/>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TextBox 6"/>
          <p:cNvSpPr txBox="1"/>
          <p:nvPr/>
        </p:nvSpPr>
        <p:spPr>
          <a:xfrm>
            <a:off x="1143000" y="2133600"/>
            <a:ext cx="6172200" cy="1767840"/>
          </a:xfrm>
          <a:prstGeom prst="rect"/>
          <a:noFill/>
        </p:spPr>
        <p:txBody>
          <a:bodyPr rtlCol="0" wrap="square">
            <a:spAutoFit/>
          </a:bodyPr>
          <a:p>
            <a:pPr indent="-457200" marL="457200">
              <a:buFont typeface="Wingdings" panose="05000000000000000000" pitchFamily="2" charset="2"/>
              <a:buChar char="q"/>
            </a:pPr>
            <a:r>
              <a:rPr dirty="0" sz="2800" lang="en-US"/>
              <a:t>Human Resources (HR) Managers</a:t>
            </a:r>
          </a:p>
          <a:p>
            <a:pPr indent="-457200" marL="457200">
              <a:buFont typeface="Wingdings" panose="05000000000000000000" pitchFamily="2" charset="2"/>
              <a:buChar char="q"/>
            </a:pPr>
            <a:r>
              <a:rPr dirty="0" sz="2800" lang="en-US"/>
              <a:t>Department Managers/Supervisors</a:t>
            </a:r>
          </a:p>
          <a:p>
            <a:pPr indent="-457200" marL="457200">
              <a:buFont typeface="Wingdings" panose="05000000000000000000" pitchFamily="2" charset="2"/>
              <a:buChar char="q"/>
            </a:pPr>
            <a:r>
              <a:rPr dirty="0" sz="2800" lang="en-US"/>
              <a:t>Senior Management/Executives</a:t>
            </a:r>
          </a:p>
          <a:p>
            <a:pPr indent="-457200" marL="457200">
              <a:buFont typeface="Wingdings" panose="05000000000000000000" pitchFamily="2" charset="2"/>
              <a:buChar char="q"/>
            </a:pPr>
            <a:r>
              <a:rPr dirty="0" sz="2800"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8"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TextBox 7"/>
          <p:cNvSpPr txBox="1"/>
          <p:nvPr/>
        </p:nvSpPr>
        <p:spPr>
          <a:xfrm>
            <a:off x="3276600" y="2209800"/>
            <a:ext cx="5895975" cy="2246769"/>
          </a:xfrm>
          <a:prstGeom prst="rect"/>
          <a:noFill/>
        </p:spPr>
        <p:txBody>
          <a:bodyPr rtlCol="0" wrap="square">
            <a:spAutoFit/>
          </a:bodyPr>
          <a:p>
            <a:pPr indent="-457200" marL="457200">
              <a:buFont typeface="Courier New" panose="02070309020205020404" pitchFamily="49" charset="0"/>
              <a:buChar char="o"/>
            </a:pPr>
            <a:r>
              <a:rPr dirty="0" sz="2800" lang="en-US"/>
              <a:t>Conditional formatting-Missing</a:t>
            </a:r>
          </a:p>
          <a:p>
            <a:pPr indent="-457200" marL="457200">
              <a:buFont typeface="Courier New" panose="02070309020205020404" pitchFamily="49" charset="0"/>
              <a:buChar char="o"/>
            </a:pPr>
            <a:r>
              <a:rPr dirty="0" sz="2800" lang="en-US"/>
              <a:t>Filter- Remove</a:t>
            </a:r>
          </a:p>
          <a:p>
            <a:pPr indent="-457200" marL="457200">
              <a:buFont typeface="Courier New" panose="02070309020205020404" pitchFamily="49" charset="0"/>
              <a:buChar char="o"/>
            </a:pPr>
            <a:r>
              <a:rPr dirty="0" sz="2800" lang="en-US"/>
              <a:t>Formula-Performance</a:t>
            </a:r>
          </a:p>
          <a:p>
            <a:pPr indent="-457200" marL="457200">
              <a:buFont typeface="Courier New" panose="02070309020205020404" pitchFamily="49" charset="0"/>
              <a:buChar char="o"/>
            </a:pPr>
            <a:r>
              <a:rPr dirty="0" sz="2800" lang="en-US"/>
              <a:t>Piot-Summery</a:t>
            </a:r>
          </a:p>
          <a:p>
            <a:pPr indent="-457200" marL="457200">
              <a:buFont typeface="Courier New" panose="02070309020205020404" pitchFamily="49" charset="0"/>
              <a:buChar char="o"/>
            </a:pPr>
            <a:r>
              <a:rPr dirty="0" sz="2800" lang="en-US"/>
              <a:t>Graph-Data </a:t>
            </a:r>
            <a:r>
              <a:rPr dirty="0" sz="2800" lang="en-US" err="1"/>
              <a:t>visuvalaiztion</a:t>
            </a:r>
            <a:endParaRPr dirty="0"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4"/>
          <p:cNvSpPr txBox="1"/>
          <p:nvPr/>
        </p:nvSpPr>
        <p:spPr>
          <a:xfrm rot="10800000" flipV="1">
            <a:off x="1447800" y="1600200"/>
            <a:ext cx="7017068" cy="3970318"/>
          </a:xfrm>
          <a:prstGeom prst="rect"/>
          <a:noFill/>
        </p:spPr>
        <p:txBody>
          <a:bodyPr rtlCol="0" wrap="square">
            <a:spAutoFit/>
          </a:bodyPr>
          <a:p>
            <a:pPr indent="-571500" marL="571500">
              <a:buFont typeface="+mj-lt"/>
              <a:buAutoNum type="romanLcPeriod"/>
            </a:pPr>
            <a:r>
              <a:rPr dirty="0" sz="2800" lang="en-US"/>
              <a:t>Employee = Kaggle</a:t>
            </a:r>
          </a:p>
          <a:p>
            <a:pPr indent="-571500" marL="571500">
              <a:buFont typeface="+mj-lt"/>
              <a:buAutoNum type="romanLcPeriod"/>
            </a:pPr>
            <a:r>
              <a:rPr dirty="0" sz="2800" lang="en-US"/>
              <a:t>26 – Features</a:t>
            </a:r>
          </a:p>
          <a:p>
            <a:pPr indent="-571500" marL="571500">
              <a:buFont typeface="+mj-lt"/>
              <a:buAutoNum type="romanLcPeriod"/>
            </a:pPr>
            <a:r>
              <a:rPr dirty="0" sz="2800" lang="en-US"/>
              <a:t>9 – Features</a:t>
            </a:r>
          </a:p>
          <a:p>
            <a:pPr indent="-571500" marL="571500">
              <a:buFont typeface="+mj-lt"/>
              <a:buAutoNum type="romanLcPeriod"/>
            </a:pPr>
            <a:r>
              <a:rPr dirty="0" sz="2800" lang="en-US"/>
              <a:t>Emp ID –Number</a:t>
            </a:r>
          </a:p>
          <a:p>
            <a:pPr indent="-571500" marL="571500">
              <a:buFont typeface="+mj-lt"/>
              <a:buAutoNum type="romanLcPeriod"/>
            </a:pPr>
            <a:r>
              <a:rPr dirty="0" sz="2800" lang="en-US"/>
              <a:t>Name –Text</a:t>
            </a:r>
          </a:p>
          <a:p>
            <a:pPr indent="-571500" marL="571500">
              <a:buFont typeface="+mj-lt"/>
              <a:buAutoNum type="romanLcPeriod"/>
            </a:pPr>
            <a:r>
              <a:rPr dirty="0" sz="2800" lang="en-US"/>
              <a:t>Employee Type</a:t>
            </a:r>
          </a:p>
          <a:p>
            <a:pPr indent="-571500" marL="571500">
              <a:buFont typeface="+mj-lt"/>
              <a:buAutoNum type="romanLcPeriod"/>
            </a:pPr>
            <a:r>
              <a:rPr dirty="0" sz="2800" lang="en-US"/>
              <a:t>Performance level</a:t>
            </a:r>
          </a:p>
          <a:p>
            <a:pPr indent="-571500" marL="571500">
              <a:buFont typeface="+mj-lt"/>
              <a:buAutoNum type="romanLcPeriod"/>
            </a:pPr>
            <a:r>
              <a:rPr dirty="0" sz="2800" lang="en-US"/>
              <a:t>Gender- Male &amp; Female</a:t>
            </a:r>
          </a:p>
          <a:p>
            <a:pPr indent="-571500" marL="571500">
              <a:buFont typeface="+mj-lt"/>
              <a:buAutoNum type="romanLcPeriod"/>
            </a:pPr>
            <a:r>
              <a:rPr dirty="0" sz="2800" lang="en-US"/>
              <a:t>Employee Rating- Number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286000" y="2416076"/>
            <a:ext cx="7391400" cy="2246769"/>
          </a:xfrm>
          <a:prstGeom prst="rect"/>
          <a:noFill/>
        </p:spPr>
        <p:txBody>
          <a:bodyPr rtlCol="0" wrap="square">
            <a:spAutoFit/>
          </a:bodyPr>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Predictive Analytics: </a:t>
            </a:r>
            <a:r>
              <a:rPr b="0" dirty="0" sz="2000" i="0" lang="en-US">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dirty="0" sz="2000" lang="en-US">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algn="l"/>
            <a:endParaRPr dirty="0" sz="2000" lang="en-US">
              <a:solidFill>
                <a:srgbClr val="0D0D0D"/>
              </a:solidFill>
              <a:latin typeface="Times New Roman" panose="02020603050405020304" pitchFamily="18" charset="0"/>
              <a:cs typeface="Times New Roman" panose="02020603050405020304" pitchFamily="18" charset="0"/>
            </a:endParaRPr>
          </a:p>
          <a:p>
            <a:pPr algn="l" indent="-342900" marL="342900">
              <a:buFont typeface="Wingdings" panose="05000000000000000000" pitchFamily="2" charset="2"/>
              <a:buChar char="q"/>
            </a:pPr>
            <a:r>
              <a:rPr b="1" dirty="0" sz="2000" i="0" lang="en-US">
                <a:solidFill>
                  <a:srgbClr val="0D0D0D"/>
                </a:solidFill>
                <a:effectLst/>
                <a:latin typeface="Times New Roman" panose="02020603050405020304" pitchFamily="18" charset="0"/>
                <a:cs typeface="Times New Roman" panose="02020603050405020304" pitchFamily="18" charset="0"/>
              </a:rPr>
              <a:t>Automated Alerts:</a:t>
            </a:r>
            <a:r>
              <a:rPr dirty="0" sz="2000" i="0" lang="en-US">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b="1" dirty="0" sz="20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S.Karunakaran Srinivasan</cp:lastModifiedBy>
  <dcterms:created xsi:type="dcterms:W3CDTF">2024-03-27T19:07:22Z</dcterms:created>
  <dcterms:modified xsi:type="dcterms:W3CDTF">2024-09-01T14:45:32Z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4a74df51ec1b43eeb66587e914a65e9c</vt:lpwstr>
  </property>
</Properties>
</file>