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83" r:id="rId2"/>
    <p:sldId id="280" r:id="rId3"/>
    <p:sldId id="281" r:id="rId4"/>
    <p:sldId id="285" r:id="rId5"/>
    <p:sldId id="286" r:id="rId6"/>
    <p:sldId id="288" r:id="rId7"/>
    <p:sldId id="287" r:id="rId8"/>
    <p:sldId id="289" r:id="rId9"/>
    <p:sldId id="290" r:id="rId10"/>
    <p:sldId id="291" r:id="rId11"/>
    <p:sldId id="292" r:id="rId12"/>
    <p:sldId id="298" r:id="rId13"/>
    <p:sldId id="295" r:id="rId14"/>
    <p:sldId id="294" r:id="rId15"/>
    <p:sldId id="299" r:id="rId16"/>
    <p:sldId id="296" r:id="rId17"/>
    <p:sldId id="300" r:id="rId18"/>
    <p:sldId id="302" r:id="rId19"/>
    <p:sldId id="303" r:id="rId20"/>
    <p:sldId id="301" r:id="rId21"/>
    <p:sldId id="308" r:id="rId22"/>
    <p:sldId id="306" r:id="rId23"/>
    <p:sldId id="307" r:id="rId24"/>
    <p:sldId id="305" r:id="rId25"/>
    <p:sldId id="309" r:id="rId26"/>
    <p:sldId id="312" r:id="rId27"/>
    <p:sldId id="284" r:id="rId28"/>
    <p:sldId id="275" r:id="rId29"/>
    <p:sldId id="27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BD9202-0751-4109-9DF3-BCE3C8268A03}" type="datetimeFigureOut">
              <a:rPr lang="en-US" smtClean="0"/>
              <a:pPr/>
              <a:t>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5B5392-A095-4D80-9010-D5F8766EF85D}" type="slidenum">
              <a:rPr lang="en-US" smtClean="0"/>
              <a:pPr/>
              <a:t>‹#›</a:t>
            </a:fld>
            <a:endParaRPr lang="en-US"/>
          </a:p>
        </p:txBody>
      </p:sp>
    </p:spTree>
    <p:extLst>
      <p:ext uri="{BB962C8B-B14F-4D97-AF65-F5344CB8AC3E}">
        <p14:creationId xmlns:p14="http://schemas.microsoft.com/office/powerpoint/2010/main" val="4189743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93EFFCC-5565-4370-9B6F-F01D01FFBF22}" type="datetimeFigureOut">
              <a:rPr lang="en-US" smtClean="0"/>
              <a:pPr/>
              <a:t>2/2/2024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93EFFCC-5565-4370-9B6F-F01D01FFBF22}" type="datetimeFigureOut">
              <a:rPr lang="en-US" smtClean="0"/>
              <a:pPr/>
              <a:t>2/2/2024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93EFFCC-5565-4370-9B6F-F01D01FFBF22}" type="datetimeFigureOut">
              <a:rPr lang="en-US" smtClean="0"/>
              <a:pPr/>
              <a:t>2/2/2024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Титульный слайд">
    <p:spTree>
      <p:nvGrpSpPr>
        <p:cNvPr id="1" name=""/>
        <p:cNvGrpSpPr/>
        <p:nvPr/>
      </p:nvGrpSpPr>
      <p:grpSpPr>
        <a:xfrm>
          <a:off x="0" y="0"/>
          <a:ext cx="0" cy="0"/>
          <a:chOff x="0" y="0"/>
          <a:chExt cx="0" cy="0"/>
        </a:xfrm>
      </p:grpSpPr>
      <p:sp>
        <p:nvSpPr>
          <p:cNvPr id="3" name="Прямоугольник 1"/>
          <p:cNvSpPr/>
          <p:nvPr/>
        </p:nvSpPr>
        <p:spPr>
          <a:xfrm>
            <a:off x="-14288" y="1905000"/>
            <a:ext cx="9158288"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p:nvSpPr>
        <p:spPr>
          <a:xfrm>
            <a:off x="-14288" y="0"/>
            <a:ext cx="9158288"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p:nvSpPr>
        <p:spPr>
          <a:xfrm>
            <a:off x="814388" y="1009650"/>
            <a:ext cx="7515225"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385888" y="2819400"/>
            <a:ext cx="6372225" cy="2800350"/>
          </a:xfrm>
          <a:prstGeom prst="rect">
            <a:avLst/>
          </a:prstGeom>
        </p:spPr>
        <p:txBody>
          <a:bodyPr rtlCol="0">
            <a:normAutofit/>
          </a:bodyPr>
          <a:lstStyle/>
          <a:p>
            <a:pPr lvl="0"/>
            <a:r>
              <a:rPr lang="en-US" noProof="0" smtClean="0"/>
              <a:t>Click icon to add picture</a:t>
            </a:r>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93EFFCC-5565-4370-9B6F-F01D01FFBF22}" type="datetimeFigureOut">
              <a:rPr lang="en-US" smtClean="0"/>
              <a:pPr/>
              <a:t>2/2/2024</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93EFFCC-5565-4370-9B6F-F01D01FFBF22}" type="datetimeFigureOut">
              <a:rPr lang="en-US" smtClean="0"/>
              <a:pPr/>
              <a:t>2/2/2024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93EFFCC-5565-4370-9B6F-F01D01FFBF22}" type="datetimeFigureOut">
              <a:rPr lang="en-US" smtClean="0"/>
              <a:pPr/>
              <a:t>2/2/2024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C93EFFCC-5565-4370-9B6F-F01D01FFBF22}" type="datetimeFigureOut">
              <a:rPr lang="en-US" smtClean="0"/>
              <a:pPr/>
              <a:t>2/2/2024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C93EFFCC-5565-4370-9B6F-F01D01FFBF22}" type="datetimeFigureOut">
              <a:rPr lang="en-US" smtClean="0"/>
              <a:pPr/>
              <a:t>2/2/2024</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93EFFCC-5565-4370-9B6F-F01D01FFBF22}" type="datetimeFigureOut">
              <a:rPr lang="en-US" smtClean="0"/>
              <a:pPr/>
              <a:t>2/2/2024</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93EFFCC-5565-4370-9B6F-F01D01FFBF22}" type="datetimeFigureOut">
              <a:rPr lang="en-US" smtClean="0"/>
              <a:pPr/>
              <a:t>2/2/2024</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C93EFFCC-5565-4370-9B6F-F01D01FFBF22}" type="datetimeFigureOut">
              <a:rPr lang="en-US" smtClean="0"/>
              <a:pPr/>
              <a:t>2/2/2024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8"/>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C93EFFCC-5565-4370-9B6F-F01D01FFBF22}" type="datetimeFigureOut">
              <a:rPr lang="en-US" smtClean="0"/>
              <a:pPr/>
              <a:t>2/2/2024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28650" y="365126"/>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a:p>
        </p:txBody>
      </p:sp>
      <p:sp>
        <p:nvSpPr>
          <p:cNvPr id="2051"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a:p>
        </p:txBody>
      </p:sp>
      <p:sp>
        <p:nvSpPr>
          <p:cNvPr id="4" name="Date Placeholder 3"/>
          <p:cNvSpPr>
            <a:spLocks noGrp="1"/>
          </p:cNvSpPr>
          <p:nvPr>
            <p:ph type="dt" sz="half" idx="2"/>
          </p:nvPr>
        </p:nvSpPr>
        <p:spPr>
          <a:xfrm>
            <a:off x="628650" y="6356351"/>
            <a:ext cx="20574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fld id="{C93EFFCC-5565-4370-9B6F-F01D01FFBF22}" type="datetimeFigureOut">
              <a:rPr lang="en-US" smtClean="0"/>
              <a:pPr/>
              <a:t>2/2/2024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596E709-8914-4C99-BB23-6108ACD4929F}" type="slidenum">
              <a:rPr lang="en-US" smtClean="0"/>
              <a:pPr/>
              <a:t>‹#›</a:t>
            </a:fld>
            <a:endParaRPr lang="en-US"/>
          </a:p>
        </p:txBody>
      </p:sp>
      <p:sp>
        <p:nvSpPr>
          <p:cNvPr id="7" name="Oval 6"/>
          <p:cNvSpPr/>
          <p:nvPr/>
        </p:nvSpPr>
        <p:spPr>
          <a:xfrm>
            <a:off x="8207785" y="6356351"/>
            <a:ext cx="333375"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algn="l" defTabSz="685800" rtl="0" eaLnBrk="1" fontAlgn="base" hangingPunct="1">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1" fontAlgn="base" hangingPunct="1">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1" fontAlgn="base" hangingPunct="1">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1" fontAlgn="base" hangingPunct="1">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1" fontAlgn="base" hangingPunct="1">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eaLnBrk="1" fontAlgn="base" hangingPunct="1">
        <a:lnSpc>
          <a:spcPct val="90000"/>
        </a:lnSpc>
        <a:spcBef>
          <a:spcPct val="0"/>
        </a:spcBef>
        <a:spcAft>
          <a:spcPct val="0"/>
        </a:spcAft>
        <a:defRPr sz="3300">
          <a:solidFill>
            <a:schemeClr val="tx1"/>
          </a:solidFill>
          <a:latin typeface="Calibri Light" charset="0"/>
        </a:defRPr>
      </a:lvl6pPr>
      <a:lvl7pPr marL="914400" algn="l" defTabSz="685800" rtl="0" eaLnBrk="1" fontAlgn="base" hangingPunct="1">
        <a:lnSpc>
          <a:spcPct val="90000"/>
        </a:lnSpc>
        <a:spcBef>
          <a:spcPct val="0"/>
        </a:spcBef>
        <a:spcAft>
          <a:spcPct val="0"/>
        </a:spcAft>
        <a:defRPr sz="3300">
          <a:solidFill>
            <a:schemeClr val="tx1"/>
          </a:solidFill>
          <a:latin typeface="Calibri Light" charset="0"/>
        </a:defRPr>
      </a:lvl7pPr>
      <a:lvl8pPr marL="1371600" algn="l" defTabSz="685800" rtl="0" eaLnBrk="1" fontAlgn="base" hangingPunct="1">
        <a:lnSpc>
          <a:spcPct val="90000"/>
        </a:lnSpc>
        <a:spcBef>
          <a:spcPct val="0"/>
        </a:spcBef>
        <a:spcAft>
          <a:spcPct val="0"/>
        </a:spcAft>
        <a:defRPr sz="3300">
          <a:solidFill>
            <a:schemeClr val="tx1"/>
          </a:solidFill>
          <a:latin typeface="Calibri Light" charset="0"/>
        </a:defRPr>
      </a:lvl8pPr>
      <a:lvl9pPr marL="1828800" algn="l" defTabSz="685800" rtl="0" eaLnBrk="1" fontAlgn="base" hangingPunct="1">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1" fontAlgn="base" hangingPunct="1">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6U6ghXhB-W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interaction-design.org/literature/article/5-stages-in-the-design-thinking-process" TargetMode="External"/><Relationship Id="rId2" Type="http://schemas.openxmlformats.org/officeDocument/2006/relationships/hyperlink" Target="https://www.mygreatlearning.com/blog/importance-of-design-thinking/" TargetMode="External"/><Relationship Id="rId1" Type="http://schemas.openxmlformats.org/officeDocument/2006/relationships/slideLayout" Target="../slideLayouts/slideLayout2.xml"/><Relationship Id="rId4" Type="http://schemas.openxmlformats.org/officeDocument/2006/relationships/hyperlink" Target="https://en.wikipedia.org/wiki/Design_think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4927756"/>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p:nvSpPr>
        <p:spPr>
          <a:xfrm>
            <a:off x="226648" y="5283739"/>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Slide Number Placeholder 2"/>
          <p:cNvSpPr txBox="1">
            <a:spLocks/>
          </p:cNvSpPr>
          <p:nvPr/>
        </p:nvSpPr>
        <p:spPr>
          <a:xfrm>
            <a:off x="6572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7130143" y="5312160"/>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57591" y="3198541"/>
          <a:ext cx="2477292" cy="2361044"/>
        </p:xfrm>
        <a:graphic>
          <a:graphicData uri="http://schemas.openxmlformats.org/presentationml/2006/ole">
            <mc:AlternateContent xmlns:mc="http://schemas.openxmlformats.org/markup-compatibility/2006">
              <mc:Choice xmlns:v="urn:schemas-microsoft-com:vml" Requires="v">
                <p:oleObj spid="_x0000_s1057"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57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5284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sp>
        <p:nvSpPr>
          <p:cNvPr id="45" name="Rectangle 44"/>
          <p:cNvSpPr/>
          <p:nvPr/>
        </p:nvSpPr>
        <p:spPr>
          <a:xfrm>
            <a:off x="1593056" y="2376394"/>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8" y="875626"/>
            <a:ext cx="2894815" cy="1153691"/>
          </a:xfrm>
          <a:prstGeom prst="rect">
            <a:avLst/>
          </a:prstGeom>
        </p:spPr>
      </p:pic>
      <p:sp>
        <p:nvSpPr>
          <p:cNvPr id="43" name="Right Triangle 42"/>
          <p:cNvSpPr/>
          <p:nvPr/>
        </p:nvSpPr>
        <p:spPr>
          <a:xfrm rot="10800000" flipV="1">
            <a:off x="7372348" y="4857750"/>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p:cNvSpPr txBox="1">
            <a:spLocks noChangeArrowheads="1"/>
          </p:cNvSpPr>
          <p:nvPr/>
        </p:nvSpPr>
        <p:spPr bwMode="auto">
          <a:xfrm>
            <a:off x="5161019" y="5371921"/>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pPr eaLnBrk="1" hangingPunct="1"/>
            <a:endParaRPr lang="en-US" sz="1200" b="1" dirty="0">
              <a:latin typeface="Casper" panose="02000506000000020004" pitchFamily="2" charset="0"/>
            </a:endParaRPr>
          </a:p>
        </p:txBody>
      </p:sp>
      <p:sp>
        <p:nvSpPr>
          <p:cNvPr id="52" name="Rectangle 51"/>
          <p:cNvSpPr/>
          <p:nvPr/>
        </p:nvSpPr>
        <p:spPr>
          <a:xfrm>
            <a:off x="5164336" y="5389985"/>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p:cNvSpPr txBox="1">
            <a:spLocks noChangeArrowheads="1"/>
          </p:cNvSpPr>
          <p:nvPr/>
        </p:nvSpPr>
        <p:spPr bwMode="auto">
          <a:xfrm>
            <a:off x="291924" y="5338474"/>
            <a:ext cx="4824032" cy="38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sz="2100" b="1" smtClean="0">
                <a:latin typeface="Times New Roman" pitchFamily="18" charset="0"/>
                <a:cs typeface="Times New Roman" pitchFamily="18" charset="0"/>
              </a:rPr>
              <a:t>Lecture1.1</a:t>
            </a:r>
            <a:r>
              <a:rPr lang="en-US" sz="2100" b="1" dirty="0" smtClean="0">
                <a:latin typeface="Times New Roman" pitchFamily="18" charset="0"/>
                <a:cs typeface="Times New Roman" pitchFamily="18" charset="0"/>
              </a:rPr>
              <a:t>: </a:t>
            </a:r>
            <a:r>
              <a:rPr lang="en-US" sz="2100" b="1" dirty="0">
                <a:latin typeface="Times New Roman" pitchFamily="18" charset="0"/>
                <a:cs typeface="Times New Roman" pitchFamily="18" charset="0"/>
              </a:rPr>
              <a:t>Agile Development</a:t>
            </a:r>
          </a:p>
        </p:txBody>
      </p:sp>
      <p:sp>
        <p:nvSpPr>
          <p:cNvPr id="26" name="TextBox 25"/>
          <p:cNvSpPr txBox="1">
            <a:spLocks noChangeArrowheads="1"/>
          </p:cNvSpPr>
          <p:nvPr/>
        </p:nvSpPr>
        <p:spPr bwMode="auto">
          <a:xfrm>
            <a:off x="431075" y="2040370"/>
            <a:ext cx="8327570" cy="302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300" b="1" dirty="0">
                <a:latin typeface="Casper Bold"/>
              </a:rPr>
              <a:t>APEX INSTITUTE OF TECHNOLOGY</a:t>
            </a:r>
            <a:endParaRPr lang="en-US" sz="3300" dirty="0">
              <a:latin typeface="Casper Bold"/>
            </a:endParaRPr>
          </a:p>
          <a:p>
            <a:pPr algn="ctr"/>
            <a:endParaRPr lang="en-IN" sz="2100" b="1" dirty="0">
              <a:latin typeface="Casper Bold"/>
            </a:endParaRPr>
          </a:p>
          <a:p>
            <a:pPr algn="ctr"/>
            <a:r>
              <a:rPr lang="en-IN" sz="2100" b="1" dirty="0">
                <a:latin typeface="Casper Bold"/>
              </a:rPr>
              <a:t>DEPARTMENT OF COMPUTER SCIENCE &amp; ENGINEERING</a:t>
            </a:r>
          </a:p>
          <a:p>
            <a:pPr algn="ctr"/>
            <a:endParaRPr lang="en-US" sz="2100" dirty="0">
              <a:latin typeface="Casper Bold"/>
            </a:endParaRPr>
          </a:p>
          <a:p>
            <a:pPr algn="ctr" defTabSz="466725">
              <a:lnSpc>
                <a:spcPct val="90000"/>
              </a:lnSpc>
              <a:spcBef>
                <a:spcPct val="0"/>
              </a:spcBef>
              <a:spcAft>
                <a:spcPct val="35000"/>
              </a:spcAft>
            </a:pPr>
            <a:endParaRPr lang="en-US" sz="3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ctr" defTabSz="466725">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Agile Practices (22CSH-292)</a:t>
            </a:r>
            <a:r>
              <a:rPr lang="en-US" sz="2800" dirty="0">
                <a:latin typeface="Casper Bold"/>
              </a:rPr>
              <a:t> </a:t>
            </a:r>
          </a:p>
          <a:p>
            <a:pPr algn="ctr" defTabSz="466725">
              <a:lnSpc>
                <a:spcPct val="90000"/>
              </a:lnSpc>
              <a:spcBef>
                <a:spcPct val="0"/>
              </a:spcBef>
              <a:spcAft>
                <a:spcPct val="35000"/>
              </a:spcAft>
            </a:pPr>
            <a:r>
              <a:rPr lang="en-US" dirty="0">
                <a:latin typeface="Casper Bold"/>
              </a:rPr>
              <a:t>                           </a:t>
            </a:r>
          </a:p>
          <a:p>
            <a:pPr algn="ctr" defTabSz="466725">
              <a:lnSpc>
                <a:spcPct val="90000"/>
              </a:lnSpc>
              <a:spcBef>
                <a:spcPct val="0"/>
              </a:spcBef>
              <a:spcAft>
                <a:spcPct val="35000"/>
              </a:spcAft>
            </a:pPr>
            <a:r>
              <a:rPr lang="en-US" dirty="0">
                <a:latin typeface="Casper Bold"/>
              </a:rPr>
              <a:t>Faculty: </a:t>
            </a:r>
            <a:r>
              <a:rPr lang="en-US" dirty="0" err="1">
                <a:latin typeface="Casper Bold"/>
              </a:rPr>
              <a:t>Mamta</a:t>
            </a:r>
            <a:r>
              <a:rPr lang="en-US" dirty="0">
                <a:latin typeface="Casper Bold"/>
              </a:rPr>
              <a:t> Sharma(E15565)</a:t>
            </a:r>
            <a:endParaRPr lang="en-US" dirty="0">
              <a:latin typeface="Raleway ExtraBold" pitchFamily="34" charset="-52"/>
            </a:endParaRPr>
          </a:p>
          <a:p>
            <a:pPr algn="ctr" defTabSz="466725">
              <a:lnSpc>
                <a:spcPct val="90000"/>
              </a:lnSpc>
              <a:spcBef>
                <a:spcPct val="0"/>
              </a:spcBef>
              <a:spcAft>
                <a:spcPct val="35000"/>
              </a:spcAft>
            </a:pPr>
            <a:endParaRPr lang="en-US" sz="12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16" name="Footer Placeholder 15"/>
          <p:cNvSpPr>
            <a:spLocks noGrp="1"/>
          </p:cNvSpPr>
          <p:nvPr>
            <p:ph type="ftr" sz="quarter" idx="11"/>
          </p:nvPr>
        </p:nvSpPr>
        <p:spPr/>
        <p:txBody>
          <a:bodyPr/>
          <a:lstStyle/>
          <a:p>
            <a:r>
              <a:rPr lang="en-US" dirty="0"/>
              <a:t>APEX INSTITUTE OF TECHNOLOGY COMPUTER SCIENCE AND ENGINEERING</a:t>
            </a:r>
          </a:p>
        </p:txBody>
      </p:sp>
    </p:spTree>
    <p:extLst>
      <p:ext uri="{BB962C8B-B14F-4D97-AF65-F5344CB8AC3E}">
        <p14:creationId xmlns:p14="http://schemas.microsoft.com/office/powerpoint/2010/main" val="2233477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841" y="332656"/>
            <a:ext cx="7902599" cy="5536332"/>
          </a:xfrm>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204322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300" y="2924944"/>
            <a:ext cx="7910140" cy="2520279"/>
          </a:xfrm>
        </p:spPr>
      </p:pic>
      <p:sp>
        <p:nvSpPr>
          <p:cNvPr id="4" name="Text Placeholder 3"/>
          <p:cNvSpPr>
            <a:spLocks noGrp="1"/>
          </p:cNvSpPr>
          <p:nvPr>
            <p:ph type="body" sz="half" idx="2"/>
          </p:nvPr>
        </p:nvSpPr>
        <p:spPr/>
        <p:txBody>
          <a:bodyPr/>
          <a:lstStyle/>
          <a:p>
            <a:endParaRPr lang="en-US"/>
          </a:p>
        </p:txBody>
      </p:sp>
      <p:pic>
        <p:nvPicPr>
          <p:cNvPr id="6"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8078" y="460952"/>
            <a:ext cx="7758583" cy="2463992"/>
          </a:xfrm>
        </p:spPr>
      </p:pic>
    </p:spTree>
    <p:extLst>
      <p:ext uri="{BB962C8B-B14F-4D97-AF65-F5344CB8AC3E}">
        <p14:creationId xmlns:p14="http://schemas.microsoft.com/office/powerpoint/2010/main" val="2876015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Agile Product Management?</a:t>
            </a:r>
            <a:br>
              <a:rPr lang="en-US" dirty="0"/>
            </a:br>
            <a:endParaRPr lang="en-US" dirty="0"/>
          </a:p>
        </p:txBody>
      </p:sp>
      <p:sp>
        <p:nvSpPr>
          <p:cNvPr id="3" name="Content Placeholder 2"/>
          <p:cNvSpPr>
            <a:spLocks noGrp="1"/>
          </p:cNvSpPr>
          <p:nvPr>
            <p:ph idx="1"/>
          </p:nvPr>
        </p:nvSpPr>
        <p:spPr/>
        <p:txBody>
          <a:bodyPr/>
          <a:lstStyle/>
          <a:p>
            <a:r>
              <a:rPr lang="en-US" dirty="0"/>
              <a:t>Agile product management is about guiding software development, product management through multiple iterations. As agile programs are more fluid than traditional approaches so that agile product management is a more flexible approach.</a:t>
            </a:r>
          </a:p>
          <a:p>
            <a:endParaRPr lang="en-US" dirty="0"/>
          </a:p>
          <a:p>
            <a:r>
              <a:rPr lang="en-US" dirty="0"/>
              <a:t>Agile product managers are more integrated towards technology team than business teams. The product management is supported by the management team and Product Marketing Managers to round out the product discipline. The product manager work over marketing data and business objective.</a:t>
            </a:r>
          </a:p>
        </p:txBody>
      </p:sp>
    </p:spTree>
    <p:extLst>
      <p:ext uri="{BB962C8B-B14F-4D97-AF65-F5344CB8AC3E}">
        <p14:creationId xmlns:p14="http://schemas.microsoft.com/office/powerpoint/2010/main" val="64285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lstStyle/>
          <a:p>
            <a:r>
              <a:rPr lang="en-US" dirty="0"/>
              <a:t>Product Roadmap:</a:t>
            </a:r>
          </a:p>
        </p:txBody>
      </p:sp>
      <p:sp>
        <p:nvSpPr>
          <p:cNvPr id="3" name="Content Placeholder 2"/>
          <p:cNvSpPr>
            <a:spLocks noGrp="1"/>
          </p:cNvSpPr>
          <p:nvPr>
            <p:ph idx="1"/>
          </p:nvPr>
        </p:nvSpPr>
        <p:spPr>
          <a:xfrm>
            <a:off x="628650" y="980728"/>
            <a:ext cx="7886700" cy="5196235"/>
          </a:xfrm>
        </p:spPr>
        <p:txBody>
          <a:bodyPr/>
          <a:lstStyle/>
          <a:p>
            <a:r>
              <a:rPr lang="en-US" b="1" dirty="0"/>
              <a:t>Definition: A strategic, high-level visual document that outlines the vision, direction, and priorities for a product over time. It communicates the product's intended evolution and aligns stakeholders on the path forward</a:t>
            </a:r>
            <a:r>
              <a:rPr lang="en-US" dirty="0" smtClean="0"/>
              <a:t>.</a:t>
            </a:r>
          </a:p>
          <a:p>
            <a:r>
              <a:rPr lang="en-US" dirty="0" smtClean="0"/>
              <a:t>It is visual communication tools  that’s map the direction of product life cycle</a:t>
            </a:r>
          </a:p>
          <a:p>
            <a:r>
              <a:rPr lang="en-US" dirty="0" smtClean="0"/>
              <a:t>Its is highlight what  the product is going to be like in long term future</a:t>
            </a:r>
          </a:p>
          <a:p>
            <a:r>
              <a:rPr lang="en-US" dirty="0">
                <a:hlinkClick r:id="rId2"/>
              </a:rPr>
              <a:t>https://</a:t>
            </a:r>
            <a:r>
              <a:rPr lang="en-US" dirty="0" smtClean="0">
                <a:hlinkClick r:id="rId2"/>
              </a:rPr>
              <a:t>www.youtube.com/watch?v=6U6ghXhB-W4</a:t>
            </a:r>
            <a:endParaRPr lang="en-US" dirty="0" smtClean="0"/>
          </a:p>
          <a:p>
            <a:r>
              <a:rPr lang="en-US" dirty="0"/>
              <a:t>Product roadmaps provide the overarching vision and strategy, while product </a:t>
            </a:r>
            <a:r>
              <a:rPr lang="en-US" dirty="0" err="1"/>
              <a:t>routemaps</a:t>
            </a:r>
            <a:r>
              <a:rPr lang="en-US" dirty="0"/>
              <a:t> guide the day-to-day execution.</a:t>
            </a:r>
          </a:p>
          <a:p>
            <a:r>
              <a:rPr lang="en-US" dirty="0"/>
              <a:t>Product managers typically create and maintain roadmaps, while product teams use </a:t>
            </a:r>
            <a:r>
              <a:rPr lang="en-US" dirty="0" err="1"/>
              <a:t>routemaps</a:t>
            </a:r>
            <a:r>
              <a:rPr lang="en-US" dirty="0"/>
              <a:t> to guide their development efforts.</a:t>
            </a:r>
          </a:p>
          <a:p>
            <a:endParaRPr lang="en-US" dirty="0"/>
          </a:p>
        </p:txBody>
      </p:sp>
    </p:spTree>
    <p:extLst>
      <p:ext uri="{BB962C8B-B14F-4D97-AF65-F5344CB8AC3E}">
        <p14:creationId xmlns:p14="http://schemas.microsoft.com/office/powerpoint/2010/main" val="63091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0" y="457200"/>
            <a:ext cx="6102399" cy="451520"/>
          </a:xfrm>
        </p:spPr>
        <p:txBody>
          <a:bodyPr/>
          <a:lstStyle/>
          <a:p>
            <a:r>
              <a:rPr lang="en-US" sz="3200" b="1" dirty="0" smtClean="0"/>
              <a:t>Examples : Product route map</a:t>
            </a:r>
            <a:endParaRPr lang="en-US" sz="3200" b="1" dirty="0"/>
          </a:p>
        </p:txBody>
      </p:sp>
      <p:sp>
        <p:nvSpPr>
          <p:cNvPr id="3" name="Content Placeholder 2"/>
          <p:cNvSpPr>
            <a:spLocks noGrp="1"/>
          </p:cNvSpPr>
          <p:nvPr>
            <p:ph idx="1"/>
          </p:nvPr>
        </p:nvSpPr>
        <p:spPr>
          <a:xfrm>
            <a:off x="629841" y="987428"/>
            <a:ext cx="7908852" cy="4873625"/>
          </a:xfrm>
        </p:spPr>
        <p:txBody>
          <a:bodyPr/>
          <a:lstStyle/>
          <a:p>
            <a:r>
              <a:rPr lang="en-US" dirty="0" smtClean="0"/>
              <a:t>Tasks</a:t>
            </a:r>
            <a:r>
              <a:rPr lang="en-US" dirty="0"/>
              <a:t>: Break down features into actionable steps for development teams.</a:t>
            </a:r>
          </a:p>
          <a:p>
            <a:r>
              <a:rPr lang="en-US" dirty="0"/>
              <a:t>Timelines and Deadlines: Assign specific completion dates to tasks and milestones.</a:t>
            </a:r>
          </a:p>
          <a:p>
            <a:r>
              <a:rPr lang="en-US" dirty="0"/>
              <a:t>Resource Allocation: Identify the team members, skills, and tools required for each task.</a:t>
            </a:r>
          </a:p>
          <a:p>
            <a:r>
              <a:rPr lang="en-US" dirty="0"/>
              <a:t>Dependencies: Map out task relationships and potential bottlenecks.</a:t>
            </a:r>
          </a:p>
          <a:p>
            <a:r>
              <a:rPr lang="en-US" dirty="0"/>
              <a:t>Risks and Mitigation Strategies: Acknowledge potential challenges and outline plans to address them.</a:t>
            </a:r>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552816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0" y="457200"/>
            <a:ext cx="6534447" cy="1600200"/>
          </a:xfrm>
        </p:spPr>
        <p:txBody>
          <a:bodyPr/>
          <a:lstStyle/>
          <a:p>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840" y="260648"/>
            <a:ext cx="7563198" cy="5904656"/>
          </a:xfrm>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03254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 affecting product management</a:t>
            </a:r>
            <a:br>
              <a:rPr lang="en-US" dirty="0"/>
            </a:br>
            <a:endParaRPr lang="en-US" dirty="0"/>
          </a:p>
        </p:txBody>
      </p:sp>
      <p:sp>
        <p:nvSpPr>
          <p:cNvPr id="3" name="Content Placeholder 2"/>
          <p:cNvSpPr>
            <a:spLocks noGrp="1"/>
          </p:cNvSpPr>
          <p:nvPr>
            <p:ph idx="1"/>
          </p:nvPr>
        </p:nvSpPr>
        <p:spPr/>
        <p:txBody>
          <a:bodyPr/>
          <a:lstStyle/>
          <a:p>
            <a:r>
              <a:rPr lang="en-US" dirty="0"/>
              <a:t>Business: Product management helps teams to achieve their business objective by minimizing the communication gap between product developments, design, the customer, and the company.</a:t>
            </a:r>
          </a:p>
          <a:p>
            <a:endParaRPr lang="en-US" dirty="0"/>
          </a:p>
          <a:p>
            <a:r>
              <a:rPr lang="en-US" dirty="0"/>
              <a:t>User Experience: Product management concentrate on the user experience (UX) that represents the customer within an organization. Better UX is focus manifests itself.</a:t>
            </a:r>
          </a:p>
          <a:p>
            <a:endParaRPr lang="en-US" dirty="0"/>
          </a:p>
          <a:p>
            <a:r>
              <a:rPr lang="en-US" dirty="0"/>
              <a:t>Technology: Product management is a day to day activity in the engineering department. The accurate understanding of computer science is paramount.</a:t>
            </a:r>
          </a:p>
        </p:txBody>
      </p:sp>
    </p:spTree>
    <p:extLst>
      <p:ext uri="{BB962C8B-B14F-4D97-AF65-F5344CB8AC3E}">
        <p14:creationId xmlns:p14="http://schemas.microsoft.com/office/powerpoint/2010/main" val="432935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28650" y="365126"/>
            <a:ext cx="7886700" cy="6016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026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development </a:t>
            </a:r>
          </a:p>
        </p:txBody>
      </p:sp>
      <p:sp>
        <p:nvSpPr>
          <p:cNvPr id="3" name="Content Placeholder 2"/>
          <p:cNvSpPr>
            <a:spLocks noGrp="1"/>
          </p:cNvSpPr>
          <p:nvPr>
            <p:ph idx="1"/>
          </p:nvPr>
        </p:nvSpPr>
        <p:spPr/>
        <p:txBody>
          <a:bodyPr/>
          <a:lstStyle/>
          <a:p>
            <a:r>
              <a:rPr lang="en-US" dirty="0"/>
              <a:t>the process of strategizing, brainstorming, planning, building, and releasing a product to market and then measuring its success. It encompasses taking a product idea from concept to delivery and beyond — so you can grow your business and make customers happy.</a:t>
            </a:r>
          </a:p>
        </p:txBody>
      </p:sp>
    </p:spTree>
    <p:extLst>
      <p:ext uri="{BB962C8B-B14F-4D97-AF65-F5344CB8AC3E}">
        <p14:creationId xmlns:p14="http://schemas.microsoft.com/office/powerpoint/2010/main" val="1085638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stages of the product development</a:t>
            </a:r>
            <a:endParaRPr lang="en-US" dirty="0"/>
          </a:p>
        </p:txBody>
      </p:sp>
      <p:sp>
        <p:nvSpPr>
          <p:cNvPr id="3" name="Content Placeholder 2"/>
          <p:cNvSpPr>
            <a:spLocks noGrp="1"/>
          </p:cNvSpPr>
          <p:nvPr>
            <p:ph idx="1"/>
          </p:nvPr>
        </p:nvSpPr>
        <p:spPr/>
        <p:txBody>
          <a:bodyPr/>
          <a:lstStyle/>
          <a:p>
            <a:r>
              <a:rPr lang="en-US" b="1" dirty="0"/>
              <a:t>Idea </a:t>
            </a:r>
            <a:r>
              <a:rPr lang="en-US" b="1" dirty="0" smtClean="0"/>
              <a:t>generation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60648"/>
            <a:ext cx="7975798" cy="5916315"/>
          </a:xfrm>
          <a:prstGeom prst="rect">
            <a:avLst/>
          </a:prstGeom>
        </p:spPr>
      </p:pic>
    </p:spTree>
    <p:extLst>
      <p:ext uri="{BB962C8B-B14F-4D97-AF65-F5344CB8AC3E}">
        <p14:creationId xmlns:p14="http://schemas.microsoft.com/office/powerpoint/2010/main" val="396981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prstClr val="black"/>
                </a:solidFill>
              </a:rPr>
              <a:t>Learning Outcome of this lecture</a:t>
            </a:r>
            <a:endParaRPr lang="en-US" dirty="0"/>
          </a:p>
        </p:txBody>
      </p:sp>
      <p:graphicFrame>
        <p:nvGraphicFramePr>
          <p:cNvPr id="7" name="Content Placeholder 6"/>
          <p:cNvGraphicFramePr>
            <a:graphicFrameLocks noGrp="1"/>
          </p:cNvGraphicFramePr>
          <p:nvPr>
            <p:ph idx="1"/>
            <p:extLst/>
          </p:nvPr>
        </p:nvGraphicFramePr>
        <p:xfrm>
          <a:off x="743755" y="2054984"/>
          <a:ext cx="7679029" cy="3176896"/>
        </p:xfrm>
        <a:graphic>
          <a:graphicData uri="http://schemas.openxmlformats.org/drawingml/2006/table">
            <a:tbl>
              <a:tblPr bandRow="1"/>
              <a:tblGrid>
                <a:gridCol w="669446"/>
                <a:gridCol w="7009583"/>
              </a:tblGrid>
              <a:tr h="489204">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Understand the Agile Methodology and comparing various other software development models with agile.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3921">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Examine Scrum and test driven development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3921">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400" dirty="0">
                          <a:solidFill>
                            <a:srgbClr val="1D2125"/>
                          </a:solidFill>
                          <a:effectLst/>
                          <a:latin typeface="Arial" panose="020B0604020202020204" pitchFamily="34" charset="0"/>
                          <a:ea typeface="Calibri" panose="020F0502020204030204" pitchFamily="34" charset="0"/>
                          <a:cs typeface="Arial" panose="020B0604020202020204" pitchFamily="34" charset="0"/>
                        </a:rPr>
                        <a:t>Apply the various tools available to agile teams to facilitate the project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5184">
                <a:tc>
                  <a:txBody>
                    <a:bodyPr/>
                    <a:lstStyle/>
                    <a:p>
                      <a:pPr marL="0" marR="53975" algn="just">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CO4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Analyze the method to improve results for a specific circumstance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IN" sz="1400" dirty="0">
                          <a:solidFill>
                            <a:srgbClr val="1D2125"/>
                          </a:solidFill>
                          <a:effectLst/>
                          <a:latin typeface="Arial" panose="020B0604020202020204" pitchFamily="34" charset="0"/>
                          <a:ea typeface="Calibri" panose="020F0502020204030204" pitchFamily="34" charset="0"/>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4666">
                <a:tc>
                  <a:txBody>
                    <a:bodyPr/>
                    <a:lstStyle/>
                    <a:p>
                      <a:pPr marL="0" marR="53975" algn="just">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CO5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 Evaluate likely successes and formulate plans to manage likely risks or problems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APEX INSTITUTE OF TECHNOLOGY CSE INFORMATION SECURITY</a:t>
            </a:r>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328879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product development </a:t>
            </a:r>
            <a:endParaRPr lang="en-US" dirty="0"/>
          </a:p>
        </p:txBody>
      </p:sp>
      <p:sp>
        <p:nvSpPr>
          <p:cNvPr id="3" name="Content Placeholder 2"/>
          <p:cNvSpPr>
            <a:spLocks noGrp="1"/>
          </p:cNvSpPr>
          <p:nvPr>
            <p:ph idx="1"/>
          </p:nvPr>
        </p:nvSpPr>
        <p:spPr/>
        <p:txBody>
          <a:bodyPr/>
          <a:lstStyle/>
          <a:p>
            <a:r>
              <a:rPr lang="en-US" b="1" dirty="0" smtClean="0"/>
              <a:t>Idea </a:t>
            </a:r>
            <a:r>
              <a:rPr lang="en-US" b="1" dirty="0"/>
              <a:t>Generation:</a:t>
            </a:r>
            <a:endParaRPr lang="en-US" dirty="0"/>
          </a:p>
          <a:p>
            <a:pPr marL="0" indent="0">
              <a:buNone/>
            </a:pPr>
            <a:r>
              <a:rPr lang="en-US" b="1" dirty="0"/>
              <a:t>Significance:</a:t>
            </a:r>
            <a:r>
              <a:rPr lang="en-US" dirty="0"/>
              <a:t> This is the inception phase where product ideas are brainstormed. Ideas can come from various sources, including customer feedback, market trends, competitive analysis, or internal team discussions</a:t>
            </a:r>
            <a:r>
              <a:rPr lang="en-US" dirty="0" smtClean="0"/>
              <a:t>.</a:t>
            </a:r>
          </a:p>
          <a:p>
            <a:r>
              <a:rPr lang="en-US" b="1" dirty="0"/>
              <a:t>Idea Validation:</a:t>
            </a:r>
            <a:endParaRPr lang="en-US" dirty="0"/>
          </a:p>
          <a:p>
            <a:pPr marL="0" indent="0">
              <a:buNone/>
            </a:pPr>
            <a:r>
              <a:rPr lang="en-US" b="1" dirty="0"/>
              <a:t>Significance:</a:t>
            </a:r>
            <a:r>
              <a:rPr lang="en-US" dirty="0"/>
              <a:t> Before committing resources, it's crucial to validate the feasibility and market demand for the proposed product. This stage helps in reducing the risk of investing in an unviable idea.</a:t>
            </a:r>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46278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196752"/>
            <a:ext cx="7416824" cy="2561119"/>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3954596"/>
            <a:ext cx="7416824" cy="2133898"/>
          </a:xfrm>
          <a:prstGeom prst="rect">
            <a:avLst/>
          </a:prstGeom>
        </p:spPr>
      </p:pic>
    </p:spTree>
    <p:extLst>
      <p:ext uri="{BB962C8B-B14F-4D97-AF65-F5344CB8AC3E}">
        <p14:creationId xmlns:p14="http://schemas.microsoft.com/office/powerpoint/2010/main" val="1242228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design characteristics and factors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188" y="4063559"/>
            <a:ext cx="7746236" cy="214342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8" y="1724438"/>
            <a:ext cx="7757426" cy="2305372"/>
          </a:xfrm>
          <a:prstGeom prst="rect">
            <a:avLst/>
          </a:prstGeom>
        </p:spPr>
      </p:pic>
    </p:spTree>
    <p:extLst>
      <p:ext uri="{BB962C8B-B14F-4D97-AF65-F5344CB8AC3E}">
        <p14:creationId xmlns:p14="http://schemas.microsoft.com/office/powerpoint/2010/main" val="42339111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337966"/>
            <a:ext cx="7920880" cy="5656162"/>
          </a:xfrm>
        </p:spPr>
      </p:pic>
    </p:spTree>
    <p:extLst>
      <p:ext uri="{BB962C8B-B14F-4D97-AF65-F5344CB8AC3E}">
        <p14:creationId xmlns:p14="http://schemas.microsoft.com/office/powerpoint/2010/main" val="700240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710" y="390544"/>
            <a:ext cx="7865639" cy="4982672"/>
          </a:xfrm>
        </p:spPr>
      </p:pic>
    </p:spTree>
    <p:extLst>
      <p:ext uri="{BB962C8B-B14F-4D97-AF65-F5344CB8AC3E}">
        <p14:creationId xmlns:p14="http://schemas.microsoft.com/office/powerpoint/2010/main" val="14416909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a:t>
            </a:r>
            <a:endParaRPr lang="en-US" dirty="0"/>
          </a:p>
        </p:txBody>
      </p:sp>
      <p:pic>
        <p:nvPicPr>
          <p:cNvPr id="3074" name="Picture 2" descr="top 12 agile principl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726637"/>
            <a:ext cx="76795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550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omparison of All SDLC Model | Software Engineering - YouTub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365126"/>
            <a:ext cx="7886700" cy="5944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672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t>
            </a:r>
            <a:r>
              <a:rPr lang="en-US" dirty="0" smtClean="0"/>
              <a:t>Books and </a:t>
            </a:r>
            <a:r>
              <a:rPr lang="en-US" dirty="0"/>
              <a:t>Reference Books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T1 </a:t>
            </a:r>
            <a:r>
              <a:rPr lang="en-US" dirty="0"/>
              <a:t>Agile Project Management with </a:t>
            </a:r>
            <a:r>
              <a:rPr lang="en-US" dirty="0" err="1"/>
              <a:t>Kanban</a:t>
            </a:r>
            <a:r>
              <a:rPr lang="en-US" dirty="0"/>
              <a:t> - Book by Eric </a:t>
            </a:r>
            <a:r>
              <a:rPr lang="en-US" dirty="0" err="1"/>
              <a:t>Brechner</a:t>
            </a:r>
            <a:endParaRPr lang="en-US" dirty="0"/>
          </a:p>
          <a:p>
            <a:pPr marL="0" indent="0">
              <a:buNone/>
            </a:pPr>
            <a:r>
              <a:rPr lang="en-US" dirty="0" smtClean="0"/>
              <a:t> </a:t>
            </a:r>
            <a:r>
              <a:rPr lang="en-US" dirty="0"/>
              <a:t>T2 Agile Foundations: Principles, Practices and Frameworks – Peter </a:t>
            </a:r>
            <a:r>
              <a:rPr lang="en-US" dirty="0" err="1"/>
              <a:t>Measey</a:t>
            </a:r>
            <a:endParaRPr lang="en-US" dirty="0"/>
          </a:p>
          <a:p>
            <a:endParaRPr lang="en-US" dirty="0"/>
          </a:p>
          <a:p>
            <a:r>
              <a:rPr lang="en-US" dirty="0"/>
              <a:t>Reference Books</a:t>
            </a:r>
            <a:r>
              <a:rPr lang="en-US" dirty="0" smtClean="0"/>
              <a:t>:</a:t>
            </a:r>
            <a:r>
              <a:rPr lang="en-US" dirty="0"/>
              <a:t>	 </a:t>
            </a:r>
          </a:p>
          <a:p>
            <a:pPr marL="0" indent="0">
              <a:buNone/>
            </a:pPr>
            <a:r>
              <a:rPr lang="en-US" dirty="0"/>
              <a:t>1	Agile Project Management with </a:t>
            </a:r>
            <a:r>
              <a:rPr lang="en-US" dirty="0" err="1"/>
              <a:t>Kanban</a:t>
            </a:r>
            <a:r>
              <a:rPr lang="en-US" dirty="0"/>
              <a:t>	Eric </a:t>
            </a:r>
            <a:r>
              <a:rPr lang="en-US" dirty="0" err="1"/>
              <a:t>Brechner</a:t>
            </a:r>
            <a:r>
              <a:rPr lang="en-US" dirty="0"/>
              <a:t>	2nd	Microsoft Press	2021	</a:t>
            </a:r>
          </a:p>
          <a:p>
            <a:pPr marL="0" indent="0">
              <a:buNone/>
            </a:pPr>
            <a:r>
              <a:rPr lang="en-US" dirty="0" smtClean="0"/>
              <a:t>2	Agile </a:t>
            </a:r>
            <a:r>
              <a:rPr lang="en-US" dirty="0"/>
              <a:t>Foundations	Peter </a:t>
            </a:r>
            <a:r>
              <a:rPr lang="en-US" dirty="0" err="1" smtClean="0"/>
              <a:t>Measey</a:t>
            </a:r>
            <a:r>
              <a:rPr lang="en-US" dirty="0" smtClean="0"/>
              <a:t>(4th</a:t>
            </a:r>
            <a:r>
              <a:rPr lang="en-US" dirty="0"/>
              <a:t>	BCS</a:t>
            </a:r>
            <a:r>
              <a:rPr lang="en-US" dirty="0" smtClean="0"/>
              <a:t>,) </a:t>
            </a:r>
            <a:r>
              <a:rPr lang="en-US" dirty="0"/>
              <a:t>The Chartered </a:t>
            </a:r>
            <a:r>
              <a:rPr lang="en-US" dirty="0" smtClean="0"/>
              <a:t>  Institute </a:t>
            </a:r>
            <a:r>
              <a:rPr lang="en-US" dirty="0"/>
              <a:t>for </a:t>
            </a:r>
            <a:r>
              <a:rPr lang="en-US" dirty="0" smtClean="0"/>
              <a:t>IT 2015</a:t>
            </a:r>
            <a:endParaRPr lang="en-US" dirty="0"/>
          </a:p>
        </p:txBody>
      </p:sp>
      <p:sp>
        <p:nvSpPr>
          <p:cNvPr id="4" name="Footer Placeholder 3"/>
          <p:cNvSpPr>
            <a:spLocks noGrp="1"/>
          </p:cNvSpPr>
          <p:nvPr>
            <p:ph type="ftr" sz="quarter" idx="11"/>
          </p:nvPr>
        </p:nvSpPr>
        <p:spPr/>
        <p:txBody>
          <a:bodyPr/>
          <a:lstStyle/>
          <a:p>
            <a:r>
              <a:rPr lang="en-US" smtClean="0"/>
              <a:t>By: Pramod Vishwakarma (E9758)</a:t>
            </a:r>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27</a:t>
            </a:fld>
            <a:endParaRPr lang="en-US"/>
          </a:p>
        </p:txBody>
      </p:sp>
    </p:spTree>
    <p:extLst>
      <p:ext uri="{BB962C8B-B14F-4D97-AF65-F5344CB8AC3E}">
        <p14:creationId xmlns:p14="http://schemas.microsoft.com/office/powerpoint/2010/main" val="346801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https://www.mygreatlearning.com/blog/importance-of-design-thinking/</a:t>
            </a:r>
            <a:endParaRPr lang="en-US" dirty="0" smtClean="0"/>
          </a:p>
          <a:p>
            <a:r>
              <a:rPr lang="en-US" dirty="0" smtClean="0">
                <a:hlinkClick r:id="rId3"/>
              </a:rPr>
              <a:t>https://www.interaction-design.org/literature/article/5-stages-in-the-design-thinking-process</a:t>
            </a:r>
            <a:endParaRPr lang="en-US" dirty="0" smtClean="0"/>
          </a:p>
          <a:p>
            <a:r>
              <a:rPr lang="en-US" dirty="0" smtClean="0">
                <a:hlinkClick r:id="rId4"/>
              </a:rPr>
              <a:t>https://en.wikipedia.org/wiki/Design_thinking</a:t>
            </a:r>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9144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7010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7626846" y="0"/>
            <a:ext cx="49797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550070" y="6294598"/>
            <a:ext cx="418759"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292895" y="5129690"/>
            <a:ext cx="1296233"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114427" y="2249080"/>
            <a:ext cx="8043861"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1981200"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174081"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178141" y="152400"/>
            <a:ext cx="307922"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1981200" y="5347514"/>
            <a:ext cx="3528530" cy="646331"/>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 </a:t>
            </a:r>
            <a:r>
              <a:rPr lang="en-US" b="1" dirty="0" err="1" smtClean="0">
                <a:latin typeface="Times New Roman" pitchFamily="18" charset="0"/>
                <a:cs typeface="Times New Roman" pitchFamily="18" charset="0"/>
              </a:rPr>
              <a:t>mamta</a:t>
            </a:r>
            <a:r>
              <a:rPr lang="en-US" b="1" dirty="0" smtClean="0">
                <a:latin typeface="Times New Roman" pitchFamily="18" charset="0"/>
                <a:cs typeface="Times New Roman" pitchFamily="18" charset="0"/>
              </a:rPr>
              <a:t> .e15565@cumail.in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957263"/>
            <a:ext cx="7585472" cy="657225"/>
          </a:xfrm>
        </p:spPr>
        <p:txBody>
          <a:bodyPr>
            <a:normAutofit/>
          </a:bodyPr>
          <a:lstStyle/>
          <a:p>
            <a:pPr algn="ctr"/>
            <a:r>
              <a:rPr lang="en-US" sz="3300" b="1" dirty="0"/>
              <a:t>Learning Outcome of this lecture</a:t>
            </a:r>
          </a:p>
        </p:txBody>
      </p:sp>
      <p:sp>
        <p:nvSpPr>
          <p:cNvPr id="4" name="Text Placeholder 3"/>
          <p:cNvSpPr>
            <a:spLocks noGrp="1"/>
          </p:cNvSpPr>
          <p:nvPr>
            <p:ph type="body" sz="half" idx="2"/>
          </p:nvPr>
        </p:nvSpPr>
        <p:spPr>
          <a:xfrm>
            <a:off x="242887" y="1771650"/>
            <a:ext cx="8615363" cy="4029075"/>
          </a:xfrm>
        </p:spPr>
        <p:txBody>
          <a:bodyPr>
            <a:normAutofit/>
          </a:bodyPr>
          <a:lstStyle/>
          <a:p>
            <a:pPr lvl="0">
              <a:buFont typeface="Arial" pitchFamily="34" charset="0"/>
              <a:buChar char="•"/>
            </a:pPr>
            <a:r>
              <a:rPr lang="en-US" sz="2100" dirty="0"/>
              <a:t>T</a:t>
            </a:r>
          </a:p>
        </p:txBody>
      </p:sp>
      <p:sp>
        <p:nvSpPr>
          <p:cNvPr id="5" name="Slide Number Placeholder 4"/>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085207204"/>
              </p:ext>
            </p:extLst>
          </p:nvPr>
        </p:nvGraphicFramePr>
        <p:xfrm>
          <a:off x="242888" y="1689346"/>
          <a:ext cx="7894750" cy="3470267"/>
        </p:xfrm>
        <a:graphic>
          <a:graphicData uri="http://schemas.openxmlformats.org/drawingml/2006/table">
            <a:tbl>
              <a:tblPr/>
              <a:tblGrid>
                <a:gridCol w="800720">
                  <a:extLst>
                    <a:ext uri="{9D8B030D-6E8A-4147-A177-3AD203B41FA5}">
                      <a16:colId xmlns:a16="http://schemas.microsoft.com/office/drawing/2014/main" xmlns="" val="20000"/>
                    </a:ext>
                  </a:extLst>
                </a:gridCol>
                <a:gridCol w="1702494">
                  <a:extLst>
                    <a:ext uri="{9D8B030D-6E8A-4147-A177-3AD203B41FA5}">
                      <a16:colId xmlns:a16="http://schemas.microsoft.com/office/drawing/2014/main" xmlns="" val="20001"/>
                    </a:ext>
                  </a:extLst>
                </a:gridCol>
                <a:gridCol w="5391536">
                  <a:extLst>
                    <a:ext uri="{9D8B030D-6E8A-4147-A177-3AD203B41FA5}">
                      <a16:colId xmlns:a16="http://schemas.microsoft.com/office/drawing/2014/main" xmlns="" val="20002"/>
                    </a:ext>
                  </a:extLst>
                </a:gridCol>
              </a:tblGrid>
              <a:tr h="736092">
                <a:tc>
                  <a:txBody>
                    <a:bodyPr/>
                    <a:lstStyle/>
                    <a:p>
                      <a:pPr marL="0" marR="0" algn="ctr">
                        <a:lnSpc>
                          <a:spcPct val="115000"/>
                        </a:lnSpc>
                        <a:spcBef>
                          <a:spcPts val="0"/>
                        </a:spcBef>
                        <a:spcAft>
                          <a:spcPts val="0"/>
                        </a:spcAft>
                      </a:pPr>
                      <a:r>
                        <a:rPr lang="en-US" sz="2100" b="1" dirty="0">
                          <a:latin typeface="+mn-lt"/>
                          <a:ea typeface="Calibri"/>
                          <a:cs typeface="Times New Roman"/>
                        </a:rPr>
                        <a:t>Unit</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US" sz="2100" b="1" dirty="0">
                          <a:latin typeface="+mn-lt"/>
                          <a:ea typeface="Calibri"/>
                          <a:cs typeface="Times New Roman"/>
                        </a:rPr>
                        <a:t>Name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US" sz="2100" b="1" dirty="0">
                          <a:latin typeface="+mn-lt"/>
                          <a:ea typeface="Calibri"/>
                          <a:cs typeface="Times New Roman"/>
                        </a:rPr>
                        <a:t>Outcome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0000"/>
                  </a:ext>
                </a:extLst>
              </a:tr>
              <a:tr h="832604">
                <a:tc>
                  <a:txBody>
                    <a:bodyPr/>
                    <a:lstStyle/>
                    <a:p>
                      <a:pPr marL="0" marR="0">
                        <a:lnSpc>
                          <a:spcPct val="115000"/>
                        </a:lnSpc>
                        <a:spcBef>
                          <a:spcPts val="0"/>
                        </a:spcBef>
                        <a:spcAft>
                          <a:spcPts val="0"/>
                        </a:spcAft>
                      </a:pPr>
                      <a:r>
                        <a:rPr lang="en-US" sz="2100" baseline="0" dirty="0">
                          <a:latin typeface="+mn-lt"/>
                          <a:ea typeface="Calibri"/>
                          <a:cs typeface="Times New Roman"/>
                        </a:rPr>
                        <a:t> </a:t>
                      </a:r>
                      <a:r>
                        <a:rPr lang="en-US" sz="2100" baseline="0" dirty="0" smtClean="0">
                          <a:latin typeface="+mn-lt"/>
                          <a:ea typeface="Calibri"/>
                          <a:cs typeface="Times New Roman"/>
                        </a:rPr>
                        <a:t>  I</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b="1" kern="1200" dirty="0" smtClean="0">
                          <a:solidFill>
                            <a:schemeClr val="tx1"/>
                          </a:solidFill>
                          <a:effectLst/>
                          <a:latin typeface="+mn-lt"/>
                          <a:ea typeface="+mn-ea"/>
                          <a:cs typeface="+mn-cs"/>
                        </a:rPr>
                        <a:t>Understanding common Agile Practices in </a:t>
                      </a:r>
                      <a:r>
                        <a:rPr lang="en-IN" sz="1400" b="1" kern="1200" dirty="0" err="1" smtClean="0">
                          <a:solidFill>
                            <a:schemeClr val="tx1"/>
                          </a:solidFill>
                          <a:effectLst/>
                          <a:latin typeface="+mn-lt"/>
                          <a:ea typeface="+mn-ea"/>
                          <a:cs typeface="+mn-cs"/>
                        </a:rPr>
                        <a:t>DevOps</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defTabSz="685800" rtl="0" eaLnBrk="1" fontAlgn="auto" latinLnBrk="0" hangingPunct="1">
                        <a:lnSpc>
                          <a:spcPct val="115000"/>
                        </a:lnSpc>
                        <a:spcBef>
                          <a:spcPts val="0"/>
                        </a:spcBef>
                        <a:spcAft>
                          <a:spcPts val="0"/>
                        </a:spcAft>
                        <a:buClrTx/>
                        <a:buSzTx/>
                        <a:buFont typeface="Symbol"/>
                        <a:buChar char=""/>
                        <a:tabLst/>
                        <a:defRPr/>
                      </a:pPr>
                      <a:r>
                        <a:rPr lang="en-IN" sz="1350" kern="1200" dirty="0" smtClean="0">
                          <a:solidFill>
                            <a:schemeClr val="tx1"/>
                          </a:solidFill>
                          <a:effectLst/>
                          <a:latin typeface="+mn-lt"/>
                          <a:ea typeface="+mn-ea"/>
                          <a:cs typeface="+mn-cs"/>
                        </a:rPr>
                        <a:t>Introduction to Product Management, Product Design and Requirement gathering, Product Design Challenges, UX Design, Product Development Methodologies, Product Marketing and Presentation, Traditional Software Development Methodologies, Problem/issues with traditional approach, Agile Development, Agile Manifesto, Scrum Model, Agile Estimations and Planning, Soft skills in agile</a:t>
                      </a:r>
                      <a:endParaRPr lang="en-US" sz="1350" kern="1200" dirty="0" smtClean="0">
                        <a:solidFill>
                          <a:schemeClr val="tx1"/>
                        </a:solidFill>
                        <a:effectLst/>
                        <a:latin typeface="+mn-lt"/>
                        <a:ea typeface="+mn-ea"/>
                        <a:cs typeface="+mn-cs"/>
                      </a:endParaRPr>
                    </a:p>
                    <a:p>
                      <a:pPr marL="342900" marR="0" lvl="0" indent="-342900" algn="just">
                        <a:lnSpc>
                          <a:spcPct val="115000"/>
                        </a:lnSpc>
                        <a:spcBef>
                          <a:spcPts val="0"/>
                        </a:spcBef>
                        <a:spcAft>
                          <a:spcPts val="0"/>
                        </a:spcAft>
                        <a:buFont typeface="Symbol"/>
                        <a:buChar char=""/>
                      </a:pPr>
                      <a:r>
                        <a:rPr lang="en-IN" sz="1400" kern="1200" dirty="0" smtClean="0">
                          <a:solidFill>
                            <a:schemeClr val="tx1"/>
                          </a:solidFill>
                          <a:effectLst/>
                          <a:latin typeface="+mn-lt"/>
                          <a:ea typeface="+mn-ea"/>
                          <a:cs typeface="+mn-cs"/>
                        </a:rPr>
                        <a:t> </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832604">
                <a:tc gridSpan="3">
                  <a:txBody>
                    <a:bodyPr/>
                    <a:lstStyle/>
                    <a:p>
                      <a:pPr marL="0" marR="0">
                        <a:lnSpc>
                          <a:spcPct val="115000"/>
                        </a:lnSpc>
                        <a:spcBef>
                          <a:spcPts val="0"/>
                        </a:spcBef>
                        <a:spcAft>
                          <a:spcPts val="0"/>
                        </a:spcAft>
                      </a:pPr>
                      <a:r>
                        <a:rPr lang="en-US" sz="1400" b="0" i="0" kern="1200" dirty="0" smtClean="0">
                          <a:solidFill>
                            <a:schemeClr val="tx1"/>
                          </a:solidFill>
                          <a:effectLst/>
                          <a:latin typeface="+mn-lt"/>
                          <a:ea typeface="+mn-ea"/>
                          <a:cs typeface="+mn-cs"/>
                        </a:rPr>
                        <a:t>CO</a:t>
                      </a:r>
                      <a:r>
                        <a:rPr lang="en-US" sz="1400" b="0" i="0" kern="1200" baseline="0" dirty="0" smtClean="0">
                          <a:solidFill>
                            <a:schemeClr val="tx1"/>
                          </a:solidFill>
                          <a:effectLst/>
                          <a:latin typeface="+mn-lt"/>
                          <a:ea typeface="+mn-ea"/>
                          <a:cs typeface="+mn-cs"/>
                        </a:rPr>
                        <a:t> 1  </a:t>
                      </a:r>
                      <a:r>
                        <a:rPr lang="en-US" sz="1400" b="0" i="0" kern="1200" dirty="0" smtClean="0">
                          <a:solidFill>
                            <a:schemeClr val="tx1"/>
                          </a:solidFill>
                          <a:effectLst/>
                          <a:latin typeface="+mn-lt"/>
                          <a:ea typeface="+mn-ea"/>
                          <a:cs typeface="+mn-cs"/>
                        </a:rPr>
                        <a:t>Apply the Agile Methodology and comparing various other software development models with agile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15000"/>
                        </a:lnSpc>
                        <a:spcBef>
                          <a:spcPts val="0"/>
                        </a:spcBef>
                        <a:spcAft>
                          <a:spcPts val="0"/>
                        </a:spcAft>
                      </a:pPr>
                      <a:endParaRPr lang="en-US" sz="2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buFont typeface="Arial" pitchFamily="34" charset="0"/>
                        <a:buChar char="•"/>
                      </a:pPr>
                      <a:endParaRPr lang="en-US" sz="2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455189707"/>
                  </a:ext>
                </a:extLst>
              </a:tr>
            </a:tbl>
          </a:graphicData>
        </a:graphic>
      </p:graphicFrame>
      <p:sp>
        <p:nvSpPr>
          <p:cNvPr id="7" name="Footer Placeholder 6"/>
          <p:cNvSpPr>
            <a:spLocks noGrp="1"/>
          </p:cNvSpPr>
          <p:nvPr>
            <p:ph type="ftr" sz="quarter" idx="11"/>
          </p:nvPr>
        </p:nvSpPr>
        <p:spPr/>
        <p:txBody>
          <a:bodyPr/>
          <a:lstStyle/>
          <a:p>
            <a:r>
              <a:rPr lang="en-US" dirty="0"/>
              <a:t>APEX INSTITUTE OF TECHNOLOGY COMPUTER SCIENCE AND ENGINEERING</a:t>
            </a:r>
          </a:p>
        </p:txBody>
      </p:sp>
    </p:spTree>
    <p:extLst>
      <p:ext uri="{BB962C8B-B14F-4D97-AF65-F5344CB8AC3E}">
        <p14:creationId xmlns:p14="http://schemas.microsoft.com/office/powerpoint/2010/main" val="275726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764" y="457200"/>
            <a:ext cx="7954683" cy="5780111"/>
          </a:xfrm>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2632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841" y="457200"/>
            <a:ext cx="7974607" cy="5411788"/>
          </a:xfrm>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08019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841" y="457200"/>
            <a:ext cx="7758583" cy="5564088"/>
          </a:xfrm>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27770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841" y="457200"/>
            <a:ext cx="7686575" cy="5411788"/>
          </a:xfrm>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042249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720" y="457200"/>
            <a:ext cx="7887097" cy="5708104"/>
          </a:xfrm>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16083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840" y="457200"/>
            <a:ext cx="7902599" cy="4916016"/>
          </a:xfrm>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997393554"/>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1034</TotalTime>
  <Words>661</Words>
  <Application>Microsoft Office PowerPoint</Application>
  <PresentationFormat>On-screen Show (4:3)</PresentationFormat>
  <Paragraphs>92</Paragraphs>
  <Slides>29</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2" baseType="lpstr">
      <vt:lpstr>Arial</vt:lpstr>
      <vt:lpstr>Calibri</vt:lpstr>
      <vt:lpstr>Calibri Light</vt:lpstr>
      <vt:lpstr>Casper</vt:lpstr>
      <vt:lpstr>Casper Bold</vt:lpstr>
      <vt:lpstr>Karla</vt:lpstr>
      <vt:lpstr>Raleway ExtraBold</vt:lpstr>
      <vt:lpstr>Segoe UI</vt:lpstr>
      <vt:lpstr>Symbol</vt:lpstr>
      <vt:lpstr>Times New Roman</vt:lpstr>
      <vt:lpstr>Times New Roman (Hebrew)</vt:lpstr>
      <vt:lpstr>Theme1</vt:lpstr>
      <vt:lpstr>CorelDRAW</vt:lpstr>
      <vt:lpstr>PowerPoint Presentation</vt:lpstr>
      <vt:lpstr>Learning Outcome of this lecture</vt:lpstr>
      <vt:lpstr>Learning Outcome of this lecture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Agile Product Management? </vt:lpstr>
      <vt:lpstr>Product Roadmap:</vt:lpstr>
      <vt:lpstr>Examples : Product route map</vt:lpstr>
      <vt:lpstr>PowerPoint Presentation</vt:lpstr>
      <vt:lpstr>Factor affecting product management </vt:lpstr>
      <vt:lpstr>PowerPoint Presentation</vt:lpstr>
      <vt:lpstr>Product development </vt:lpstr>
      <vt:lpstr>stages of the product development</vt:lpstr>
      <vt:lpstr>Stages of  product development </vt:lpstr>
      <vt:lpstr>Product design</vt:lpstr>
      <vt:lpstr>Product design characteristics and factors</vt:lpstr>
      <vt:lpstr>PowerPoint Presentation</vt:lpstr>
      <vt:lpstr>PowerPoint Presentation</vt:lpstr>
      <vt:lpstr>AGILE MANIFESTO</vt:lpstr>
      <vt:lpstr>PowerPoint Presentation</vt:lpstr>
      <vt:lpstr>Text Books and Reference Books </vt:lpstr>
      <vt:lpstr>References</vt:lpstr>
      <vt:lpstr>PowerPoint Presentation</vt:lpstr>
    </vt:vector>
  </TitlesOfParts>
  <Company>by 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dc:title>
  <dc:creator>Tasawwur</dc:creator>
  <cp:lastModifiedBy>shubham</cp:lastModifiedBy>
  <cp:revision>63</cp:revision>
  <dcterms:created xsi:type="dcterms:W3CDTF">2019-07-21T16:22:12Z</dcterms:created>
  <dcterms:modified xsi:type="dcterms:W3CDTF">2024-02-02T10:22:30Z</dcterms:modified>
</cp:coreProperties>
</file>