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04/11/2022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6"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0"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0"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4"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8"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2"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11/4/2022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8"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8"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hyperlink" Target="mailto:vishwdev.gupta@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www.linkedin.com/in/vishwadev-gupta-323353201" TargetMode="External"/><Relationship Id="rId5" Type="http://schemas.openxmlformats.org/officeDocument/2006/relationships/image" Target="../media/image14.png"/><Relationship Id="rId4" Type="http://schemas.openxmlformats.org/officeDocument/2006/relationships/hyperlink" Target="https://github.com/Vishwadev058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963994085"/>
              </p:ext>
            </p:extLst>
          </p:nvPr>
        </p:nvGraphicFramePr>
        <p:xfrm>
          <a:off x="9229514" y="1143001"/>
          <a:ext cx="2962486" cy="5055553"/>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09800">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 </a:t>
                      </a:r>
                      <a:r>
                        <a:rPr kumimoji="0" lang="en-US" sz="700" b="0" u="none" strike="noStrike" kern="1200" cap="none" spc="0" normalizeH="0" baseline="0" dirty="0">
                          <a:ln>
                            <a:noFill/>
                          </a:ln>
                          <a:effectLst/>
                          <a:uLnTx/>
                          <a:uFillTx/>
                        </a:rPr>
                        <a:t>Junit, Servlets </a:t>
                      </a:r>
                      <a:r>
                        <a:rPr lang="en-US" sz="700" b="0" dirty="0"/>
                        <a:t>&amp; Exception Handling.</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r>
                        <a:rPr kumimoji="0" lang="en-US" sz="700" u="none" strike="noStrike" kern="1200" cap="none" spc="0" normalizeH="0" baseline="0" dirty="0">
                          <a:ln>
                            <a:noFill/>
                          </a:ln>
                          <a:effectLst/>
                          <a:uLnTx/>
                          <a:uFillTx/>
                        </a:rPr>
                        <a:t>.</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algn="just"/>
                      <a:r>
                        <a:rPr kumimoji="0" lang="en-US" sz="700" u="none" strike="noStrike" kern="1200" cap="none" spc="0" normalizeH="0" baseline="0" dirty="0">
                          <a:ln>
                            <a:noFill/>
                          </a:ln>
                          <a:effectLst/>
                          <a:uLnTx/>
                          <a:uFillTx/>
                        </a:rPr>
                        <a:t>Microservice Architecture, Spring Boot Starters, annotations, Messaging Service,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Server &amp; API Gateway</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2743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Routes, Event handling, </a:t>
                      </a:r>
                      <a:r>
                        <a:rPr kumimoji="0" lang="en-US" sz="700" u="none" strike="noStrike" kern="1200" cap="none" spc="0" normalizeH="0" baseline="0" dirty="0" err="1">
                          <a:ln>
                            <a:noFill/>
                          </a:ln>
                          <a:solidFill>
                            <a:schemeClr val="tx1"/>
                          </a:solidFill>
                          <a:effectLst/>
                          <a:uLnTx/>
                          <a:uFillTx/>
                          <a:latin typeface="+mn-lt"/>
                          <a:ea typeface="+mn-ea"/>
                          <a:cs typeface="+mn-cs"/>
                        </a:rPr>
                        <a:t>Axios</a:t>
                      </a:r>
                      <a:r>
                        <a:rPr kumimoji="0" lang="en-US" sz="700" u="none" strike="noStrike" kern="1200" cap="none" spc="0" normalizeH="0" baseline="0" dirty="0">
                          <a:ln>
                            <a:noFill/>
                          </a:ln>
                          <a:solidFill>
                            <a:schemeClr val="tx1"/>
                          </a:solidFill>
                          <a:effectLst/>
                          <a:uLnTx/>
                          <a:uFillTx/>
                          <a:latin typeface="+mn-lt"/>
                          <a:ea typeface="+mn-ea"/>
                          <a:cs typeface="+mn-cs"/>
                        </a:rPr>
                        <a:t>, Bootstrap CSS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MySQL</a:t>
                      </a: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just"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 JavaScript, Reusable templates, Optimized UI Designed</a:t>
                      </a: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Devops</a:t>
                      </a:r>
                    </a:p>
                  </a:txBody>
                  <a:tcPr/>
                </a:tc>
                <a:tc>
                  <a:txBody>
                    <a:bodyPr/>
                    <a:lstStyle/>
                    <a:p>
                      <a:pPr algn="just"/>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CI/CD, Jenkins configuration, Build Pipelines, Docker</a:t>
                      </a:r>
                    </a:p>
                  </a:txBody>
                  <a:tcPr/>
                </a:tc>
                <a:extLst>
                  <a:ext uri="{0D108BD9-81ED-4DB2-BD59-A6C34878D82A}">
                    <a16:rowId xmlns:a16="http://schemas.microsoft.com/office/drawing/2014/main" val="3653916308"/>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pPr algn="just"/>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 Agile learner</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6508" y="2894588"/>
            <a:ext cx="4008437" cy="3143164"/>
          </a:xfrm>
        </p:spPr>
        <p:txBody>
          <a:bodyPr/>
          <a:lstStyle/>
          <a:p>
            <a:pPr eaLnBrk="1" hangingPunct="1">
              <a:lnSpc>
                <a:spcPct val="100000"/>
              </a:lnSpc>
            </a:pPr>
            <a:r>
              <a:rPr lang="en-US" altLang="en-US" sz="1100" b="1" dirty="0">
                <a:solidFill>
                  <a:schemeClr val="accent2"/>
                </a:solidFill>
              </a:rPr>
              <a:t>CERTIFICATION</a:t>
            </a:r>
          </a:p>
          <a:p>
            <a:pPr marL="171450" indent="-171450" eaLnBrk="1" hangingPunct="1">
              <a:lnSpc>
                <a:spcPct val="100000"/>
              </a:lnSpc>
              <a:buFont typeface="Arial" panose="020B0604020202020204" pitchFamily="34" charset="0"/>
              <a:buChar char="•"/>
            </a:pPr>
            <a:r>
              <a:rPr lang="en-US" altLang="en-US" sz="1050" b="1" dirty="0"/>
              <a:t>AWS CERTIFIED CLOUD PRACTITIONER</a:t>
            </a:r>
          </a:p>
          <a:p>
            <a:pPr eaLnBrk="1" hangingPunct="1">
              <a:lnSpc>
                <a:spcPct val="100000"/>
              </a:lnSpc>
            </a:pPr>
            <a:r>
              <a:rPr lang="en-US" altLang="en-US" sz="1050" b="1" dirty="0"/>
              <a:t>ONLINE HOTEL MANAGEMENT SYSTEM</a:t>
            </a:r>
          </a:p>
          <a:p>
            <a:pPr algn="just" eaLnBrk="1" hangingPunct="1">
              <a:lnSpc>
                <a:spcPct val="100000"/>
              </a:lnSpc>
            </a:pPr>
            <a:r>
              <a:rPr lang="en-IN" altLang="en-US" dirty="0"/>
              <a:t>Completed end to end case study of Hotel Management System along with JWT authentication, Swagger and payment gateway using Paytm, </a:t>
            </a:r>
            <a:r>
              <a:rPr lang="en-IN" altLang="en-US" dirty="0" err="1"/>
              <a:t>RabbitMq</a:t>
            </a:r>
            <a:r>
              <a:rPr lang="en-IN" altLang="en-US" dirty="0"/>
              <a:t>, SMTP, Logger, responsive UI with </a:t>
            </a:r>
            <a:r>
              <a:rPr lang="en-US" altLang="en-US" dirty="0"/>
              <a:t>Bootstrap CSS and React used for user interface.</a:t>
            </a:r>
            <a:endParaRPr lang="en-US" altLang="nl-NL" b="1" dirty="0"/>
          </a:p>
          <a:p>
            <a:pPr eaLnBrk="1" hangingPunct="1">
              <a:lnSpc>
                <a:spcPct val="100000"/>
              </a:lnSpc>
            </a:pPr>
            <a:r>
              <a:rPr lang="en-US" altLang="nl-NL" b="1" dirty="0"/>
              <a:t>SEP : - STUDENT EVENT PARTICIPATION</a:t>
            </a:r>
            <a:endParaRPr lang="en-IN" altLang="nl-NL" b="1" dirty="0"/>
          </a:p>
          <a:p>
            <a:pPr eaLnBrk="1" hangingPunct="1">
              <a:lnSpc>
                <a:spcPct val="100000"/>
              </a:lnSpc>
            </a:pPr>
            <a:r>
              <a:rPr lang="en-US" dirty="0"/>
              <a:t>Key Skills: </a:t>
            </a:r>
            <a:r>
              <a:rPr lang="en-US" b="1" dirty="0"/>
              <a:t>HTML , CSS , JAVASCRIPT , PHP </a:t>
            </a:r>
          </a:p>
          <a:p>
            <a:pPr algn="just" eaLnBrk="1" hangingPunct="1">
              <a:lnSpc>
                <a:spcPct val="100000"/>
              </a:lnSpc>
            </a:pPr>
            <a:r>
              <a:rPr lang="en-US" dirty="0"/>
              <a:t>It is a web application generally used to view the ongoing events in the premises , and can also take participation in that ongoing event.  There is an admin which generally controls the event and user details and also can update or delete the event or user datils.</a:t>
            </a:r>
          </a:p>
          <a:p>
            <a:pPr algn="just" eaLnBrk="1" hangingPunct="1">
              <a:lnSpc>
                <a:spcPct val="100000"/>
              </a:lnSpc>
            </a:pPr>
            <a:r>
              <a:rPr lang="en-IN" altLang="en-US" b="1" dirty="0"/>
              <a:t>CAMP TRAINING in Capgemini on JEE with </a:t>
            </a:r>
            <a:r>
              <a:rPr lang="en-IN" altLang="en-US" b="1" dirty="0" err="1"/>
              <a:t>Devops</a:t>
            </a:r>
            <a:r>
              <a:rPr lang="en-IN" altLang="en-US" b="1" dirty="0"/>
              <a:t> and AWS</a:t>
            </a:r>
          </a:p>
          <a:p>
            <a:pPr algn="just">
              <a:lnSpc>
                <a:spcPct val="100000"/>
              </a:lnSpc>
            </a:pPr>
            <a:endParaRPr lang="en-IN" altLang="en-US" b="1" dirty="0"/>
          </a:p>
          <a:p>
            <a:pPr algn="just" eaLnBrk="1" hangingPunct="1">
              <a:lnSpc>
                <a:spcPct val="114000"/>
              </a:lnSpc>
            </a:pPr>
            <a:endParaRPr lang="en-IN" altLang="en-US" b="1"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058" y="1352589"/>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10834" y="1586259"/>
            <a:ext cx="2593975" cy="183186"/>
          </a:xfrm>
        </p:spPr>
        <p:txBody>
          <a:bodyPr/>
          <a:lstStyle/>
          <a:p>
            <a:pPr eaLnBrk="1" hangingPunct="1"/>
            <a:r>
              <a:rPr lang="nl-NL" altLang="nl-NL" dirty="0">
                <a:hlinkClick r:id="rId3"/>
              </a:rPr>
              <a:t>vishwdev.gupta@capgemini.com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6404" y="1845726"/>
            <a:ext cx="2382837" cy="183186"/>
          </a:xfrm>
        </p:spPr>
        <p:txBody>
          <a:bodyPr/>
          <a:lstStyle/>
          <a:p>
            <a:pPr eaLnBrk="1" hangingPunct="1"/>
            <a:r>
              <a:rPr lang="nl-NL" altLang="nl-NL" dirty="0"/>
              <a:t>+91 9536133303</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50172" y="2791975"/>
            <a:ext cx="4057650" cy="4020342"/>
          </a:xfrm>
        </p:spPr>
        <p:txBody>
          <a:bodyPr/>
          <a:lstStyle/>
          <a:p>
            <a:r>
              <a:rPr lang="en-US" altLang="en-US" sz="1100" b="1" dirty="0"/>
              <a:t>Full Stack Developer</a:t>
            </a:r>
          </a:p>
          <a:p>
            <a:pPr marL="171450" indent="-171450" algn="just">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Eureka server, load balancing and Logger.</a:t>
            </a:r>
          </a:p>
          <a:p>
            <a:pPr marL="171450" indent="-171450" algn="just">
              <a:buFont typeface="Arial" panose="020B0604020202020204" pitchFamily="34" charset="0"/>
              <a:buChar char="•"/>
            </a:pPr>
            <a:r>
              <a:rPr lang="en-US" dirty="0"/>
              <a:t>Proficient in creating </a:t>
            </a:r>
            <a:r>
              <a:rPr lang="en-US" b="1" dirty="0"/>
              <a:t>Single page Web</a:t>
            </a:r>
            <a:r>
              <a:rPr lang="en-US" dirty="0"/>
              <a:t> Application in </a:t>
            </a:r>
            <a:r>
              <a:rPr lang="en-US" b="1" dirty="0" err="1"/>
              <a:t>ReactJs</a:t>
            </a:r>
            <a:r>
              <a:rPr lang="en-US" dirty="0"/>
              <a:t> with </a:t>
            </a:r>
            <a:r>
              <a:rPr lang="en-US" b="1" dirty="0" err="1"/>
              <a:t>Axios</a:t>
            </a:r>
            <a:r>
              <a:rPr lang="en-US" b="1" dirty="0"/>
              <a:t>, Routes, Bootstrap CSS</a:t>
            </a:r>
            <a:r>
              <a:rPr lang="en-US" dirty="0"/>
              <a:t>, Components, Authentication and Event handling.</a:t>
            </a:r>
          </a:p>
          <a:p>
            <a:pPr marL="171450" indent="-171450" algn="just">
              <a:buFont typeface="Arial" panose="020B0604020202020204" pitchFamily="34" charset="0"/>
              <a:buChar char="•"/>
            </a:pPr>
            <a:r>
              <a:rPr lang="en-US" dirty="0"/>
              <a:t>Hands on experience in implementing </a:t>
            </a:r>
            <a:r>
              <a:rPr lang="en-US" b="1" dirty="0"/>
              <a:t>polyglot architecture </a:t>
            </a:r>
            <a:r>
              <a:rPr lang="en-US" dirty="0"/>
              <a:t>with </a:t>
            </a:r>
            <a:r>
              <a:rPr lang="en-US" b="1" dirty="0" err="1"/>
              <a:t>ReactJs</a:t>
            </a:r>
            <a:r>
              <a:rPr lang="en-US" dirty="0"/>
              <a:t> &amp; </a:t>
            </a:r>
            <a:r>
              <a:rPr lang="en-US" b="1" dirty="0"/>
              <a:t>spring boot.</a:t>
            </a:r>
            <a:r>
              <a:rPr lang="en-US" dirty="0"/>
              <a:t> </a:t>
            </a:r>
          </a:p>
          <a:p>
            <a:pPr marL="171450" indent="-171450" algn="just">
              <a:buFont typeface="Arial" panose="020B0604020202020204" pitchFamily="34" charset="0"/>
              <a:buChar char="•"/>
            </a:pPr>
            <a:r>
              <a:rPr lang="en-US" dirty="0"/>
              <a:t>Experience in :-  creating documentation with swagger;  </a:t>
            </a:r>
            <a:r>
              <a:rPr lang="en-US" b="1" dirty="0"/>
              <a:t>unit testing using Junit; </a:t>
            </a:r>
            <a:r>
              <a:rPr lang="en-US" b="1" dirty="0" err="1"/>
              <a:t>RabbitMq</a:t>
            </a:r>
            <a:r>
              <a:rPr lang="en-US" b="1" dirty="0"/>
              <a:t> for internal messaging (Notifications); SMTP for Email service.</a:t>
            </a:r>
          </a:p>
          <a:p>
            <a:pPr marL="171450" indent="-171450" algn="just">
              <a:buFont typeface="Arial" panose="020B0604020202020204" pitchFamily="34" charset="0"/>
              <a:buChar char="•"/>
            </a:pPr>
            <a:r>
              <a:rPr lang="en-US" dirty="0"/>
              <a:t>Development experience in creating </a:t>
            </a:r>
            <a:r>
              <a:rPr lang="en-US" b="1" dirty="0"/>
              <a:t>docker compose files, docker images and pushing to Docker Hub.</a:t>
            </a:r>
          </a:p>
          <a:p>
            <a:pPr marL="171450" indent="-171450" algn="just">
              <a:buFont typeface="Arial" panose="020B0604020202020204" pitchFamily="34" charset="0"/>
              <a:buChar char="•"/>
            </a:pPr>
            <a:r>
              <a:rPr lang="en-US" dirty="0"/>
              <a:t>Understanding of </a:t>
            </a:r>
            <a:r>
              <a:rPr lang="en-US" b="1" dirty="0"/>
              <a:t>AWS Cloud</a:t>
            </a:r>
            <a:r>
              <a:rPr lang="en-US" dirty="0"/>
              <a:t> environment</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err="1"/>
              <a:t>Vishwdev</a:t>
            </a:r>
            <a:r>
              <a:rPr lang="en-IN" altLang="en-US" dirty="0"/>
              <a:t> Gupta</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Profile</a:t>
            </a:r>
          </a:p>
        </p:txBody>
      </p:sp>
      <p:pic>
        <p:nvPicPr>
          <p:cNvPr id="7182" name="Picture 4" descr="Free icon download | Linkedin">
            <a:hlinkClick r:id="rId6"/>
            <a:extLst>
              <a:ext uri="{FF2B5EF4-FFF2-40B4-BE49-F238E27FC236}">
                <a16:creationId xmlns:a16="http://schemas.microsoft.com/office/drawing/2014/main" id="{89622B52-B834-40D0-9BA5-24EF14F2A6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94226" y="1928330"/>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115469" y="1977468"/>
            <a:ext cx="2381250" cy="276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6" y="547041"/>
            <a:ext cx="2616383"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Masters of Computer Applications</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2020 - 2022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7" name="Picture Placeholder 6">
            <a:extLst>
              <a:ext uri="{FF2B5EF4-FFF2-40B4-BE49-F238E27FC236}">
                <a16:creationId xmlns:a16="http://schemas.microsoft.com/office/drawing/2014/main" id="{DC9CA59C-13BD-47CF-97FB-2F41EC829632}"/>
              </a:ext>
            </a:extLst>
          </p:cNvPr>
          <p:cNvSpPr>
            <a:spLocks noGrp="1"/>
          </p:cNvSpPr>
          <p:nvPr>
            <p:ph type="pic" sz="quarter" idx="46"/>
          </p:nvPr>
        </p:nvSpPr>
        <p:spPr/>
      </p:sp>
      <p:pic>
        <p:nvPicPr>
          <p:cNvPr id="20" name="Google Shape;59;p7">
            <a:extLst>
              <a:ext uri="{FF2B5EF4-FFF2-40B4-BE49-F238E27FC236}">
                <a16:creationId xmlns:a16="http://schemas.microsoft.com/office/drawing/2014/main" id="{2F341940-940A-4108-B9F3-71E78C14724A}"/>
              </a:ext>
            </a:extLst>
          </p:cNvPr>
          <p:cNvPicPr preferRelativeResize="0"/>
          <p:nvPr/>
        </p:nvPicPr>
        <p:blipFill>
          <a:blip r:embed="rId8">
            <a:extLst>
              <a:ext uri="{28A0092B-C50C-407E-A947-70E740481C1C}">
                <a14:useLocalDpi xmlns:a14="http://schemas.microsoft.com/office/drawing/2010/main" val="0"/>
              </a:ext>
            </a:extLst>
          </a:blip>
          <a:srcRect t="4148" b="4148"/>
          <a:stretch/>
        </p:blipFill>
        <p:spPr>
          <a:xfrm>
            <a:off x="344271" y="45683"/>
            <a:ext cx="1812183" cy="2088665"/>
          </a:xfrm>
          <a:prstGeom prst="ellipse">
            <a:avLst/>
          </a:prstGeom>
          <a:noFill/>
          <a:ln>
            <a:noFill/>
          </a:ln>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12" ma:contentTypeDescription="Create a new document." ma:contentTypeScope="" ma:versionID="c8b7a84c3ffa203a33e73c9a0eacaf0c">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9f1229bde29e73ea29286fbdda2b4ab6"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AC8195-895B-45B5-BD84-DC0FD39554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900c2a09-0d28-449b-b8ad-3e76d664ec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 ds:uri="e0ffb6ef-0000-48aa-9041-fb29fcb198e5"/>
    <ds:schemaRef ds:uri="900c2a09-0d28-449b-b8ad-3e76d664ec44"/>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2326</TotalTime>
  <Words>440</Words>
  <Application>Microsoft Office PowerPoint</Application>
  <PresentationFormat>Widescreen</PresentationFormat>
  <Paragraphs>65</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GUPTA, VISHWDEV</cp:lastModifiedBy>
  <cp:revision>105</cp:revision>
  <dcterms:created xsi:type="dcterms:W3CDTF">2020-09-22T06:24:34Z</dcterms:created>
  <dcterms:modified xsi:type="dcterms:W3CDTF">2022-11-04T04:53:42Z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ies>
</file>