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7" r:id="rId1"/>
  </p:sldMasterIdLst>
  <p:notesMasterIdLst>
    <p:notesMasterId r:id="rId20"/>
  </p:notes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 id="272" r:id="rId15"/>
    <p:sldId id="269" r:id="rId16"/>
    <p:sldId id="273" r:id="rId17"/>
    <p:sldId id="270" r:id="rId18"/>
    <p:sldId id="271"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7513F4-BF99-4718-BBEF-1A29499F31E6}" type="datetimeFigureOut">
              <a:rPr lang="en-IN" smtClean="0"/>
              <a:t>02-05-2023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5F9078-680E-4324-9D9B-7FDBFD17C8D9}" type="slidenum">
              <a:rPr lang="en-IN" smtClean="0"/>
              <a:t>‹#›</a:t>
            </a:fld>
            <a:endParaRPr lang="en-IN"/>
          </a:p>
        </p:txBody>
      </p:sp>
    </p:spTree>
    <p:extLst>
      <p:ext uri="{BB962C8B-B14F-4D97-AF65-F5344CB8AC3E}">
        <p14:creationId xmlns:p14="http://schemas.microsoft.com/office/powerpoint/2010/main" val="7103047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724D8A1-EA4E-4880-B4B4-4E6093DECD7E}" type="datetime1">
              <a:rPr lang="en-IN" smtClean="0"/>
              <a:t>02-05-2023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E3DDAD-0257-4629-B5C3-8FAE0EC56EB3}" type="slidenum">
              <a:rPr lang="en-IN" smtClean="0"/>
              <a:pPr/>
              <a:t>‹#›</a:t>
            </a:fld>
            <a:endParaRPr lang="en-IN"/>
          </a:p>
        </p:txBody>
      </p:sp>
    </p:spTree>
    <p:extLst>
      <p:ext uri="{BB962C8B-B14F-4D97-AF65-F5344CB8AC3E}">
        <p14:creationId xmlns:p14="http://schemas.microsoft.com/office/powerpoint/2010/main" val="25204961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B14B4FA-640B-4685-B18C-BFBB0047FA6E}" type="datetime1">
              <a:rPr lang="en-IN" smtClean="0"/>
              <a:t>02-05-2023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E3DDAD-0257-4629-B5C3-8FAE0EC56EB3}" type="slidenum">
              <a:rPr lang="en-IN" smtClean="0"/>
              <a:pPr/>
              <a:t>‹#›</a:t>
            </a:fld>
            <a:endParaRPr lang="en-IN"/>
          </a:p>
        </p:txBody>
      </p:sp>
    </p:spTree>
    <p:extLst>
      <p:ext uri="{BB962C8B-B14F-4D97-AF65-F5344CB8AC3E}">
        <p14:creationId xmlns:p14="http://schemas.microsoft.com/office/powerpoint/2010/main" val="19651088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EEEDB9-7D2E-4142-95DF-CA36B8EDC008}" type="datetime1">
              <a:rPr lang="en-IN" smtClean="0"/>
              <a:t>02-05-2023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E3DDAD-0257-4629-B5C3-8FAE0EC56EB3}" type="slidenum">
              <a:rPr lang="en-IN" smtClean="0"/>
              <a:pPr/>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5801158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C49E09-6B6B-4EC2-A925-AEDB772CEA51}" type="datetime1">
              <a:rPr lang="en-IN" smtClean="0"/>
              <a:t>02-05-2023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E3DDAD-0257-4629-B5C3-8FAE0EC56EB3}" type="slidenum">
              <a:rPr lang="en-IN" smtClean="0"/>
              <a:pPr/>
              <a:t>‹#›</a:t>
            </a:fld>
            <a:endParaRPr lang="en-IN"/>
          </a:p>
        </p:txBody>
      </p:sp>
    </p:spTree>
    <p:extLst>
      <p:ext uri="{BB962C8B-B14F-4D97-AF65-F5344CB8AC3E}">
        <p14:creationId xmlns:p14="http://schemas.microsoft.com/office/powerpoint/2010/main" val="36097371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6F70CE-D685-4F2C-BCC5-3CBD8649A7FC}" type="datetime1">
              <a:rPr lang="en-IN" smtClean="0"/>
              <a:t>02-05-2023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E3DDAD-0257-4629-B5C3-8FAE0EC56EB3}" type="slidenum">
              <a:rPr lang="en-IN" smtClean="0"/>
              <a:pPr/>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882982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C85ABC-54A8-4251-9A40-CC3B4FD2370A}" type="datetime1">
              <a:rPr lang="en-IN" smtClean="0"/>
              <a:t>02-05-2023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E3DDAD-0257-4629-B5C3-8FAE0EC56EB3}" type="slidenum">
              <a:rPr lang="en-IN" smtClean="0"/>
              <a:pPr/>
              <a:t>‹#›</a:t>
            </a:fld>
            <a:endParaRPr lang="en-IN"/>
          </a:p>
        </p:txBody>
      </p:sp>
    </p:spTree>
    <p:extLst>
      <p:ext uri="{BB962C8B-B14F-4D97-AF65-F5344CB8AC3E}">
        <p14:creationId xmlns:p14="http://schemas.microsoft.com/office/powerpoint/2010/main" val="24985107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0CB59B-9BEE-4570-B616-C91CF81DCD4E}" type="datetime1">
              <a:rPr lang="en-IN" smtClean="0"/>
              <a:t>02-05-2023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E3DDAD-0257-4629-B5C3-8FAE0EC56EB3}" type="slidenum">
              <a:rPr lang="en-IN" smtClean="0"/>
              <a:pPr/>
              <a:t>‹#›</a:t>
            </a:fld>
            <a:endParaRPr lang="en-IN"/>
          </a:p>
        </p:txBody>
      </p:sp>
    </p:spTree>
    <p:extLst>
      <p:ext uri="{BB962C8B-B14F-4D97-AF65-F5344CB8AC3E}">
        <p14:creationId xmlns:p14="http://schemas.microsoft.com/office/powerpoint/2010/main" val="24557633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BF58C0-C3BA-475C-8FF8-ED912D2C41D7}" type="datetime1">
              <a:rPr lang="en-IN" smtClean="0"/>
              <a:t>02-05-2023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E3DDAD-0257-4629-B5C3-8FAE0EC56EB3}" type="slidenum">
              <a:rPr lang="en-IN" smtClean="0"/>
              <a:pPr/>
              <a:t>‹#›</a:t>
            </a:fld>
            <a:endParaRPr lang="en-IN"/>
          </a:p>
        </p:txBody>
      </p:sp>
    </p:spTree>
    <p:extLst>
      <p:ext uri="{BB962C8B-B14F-4D97-AF65-F5344CB8AC3E}">
        <p14:creationId xmlns:p14="http://schemas.microsoft.com/office/powerpoint/2010/main" val="29896498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6EB75F-51B9-45A5-BD79-B303021BB9D1}" type="datetime1">
              <a:rPr lang="en-IN" smtClean="0"/>
              <a:t>02-05-2023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E3DDAD-0257-4629-B5C3-8FAE0EC56EB3}" type="slidenum">
              <a:rPr lang="en-IN" smtClean="0"/>
              <a:pPr/>
              <a:t>‹#›</a:t>
            </a:fld>
            <a:endParaRPr lang="en-IN"/>
          </a:p>
        </p:txBody>
      </p:sp>
    </p:spTree>
    <p:extLst>
      <p:ext uri="{BB962C8B-B14F-4D97-AF65-F5344CB8AC3E}">
        <p14:creationId xmlns:p14="http://schemas.microsoft.com/office/powerpoint/2010/main" val="28340123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00E818-F319-4F9D-B9C1-694DA45C8760}" type="datetime1">
              <a:rPr lang="en-IN" smtClean="0"/>
              <a:t>02-05-2023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E3DDAD-0257-4629-B5C3-8FAE0EC56EB3}" type="slidenum">
              <a:rPr lang="en-IN" smtClean="0"/>
              <a:pPr/>
              <a:t>‹#›</a:t>
            </a:fld>
            <a:endParaRPr lang="en-IN"/>
          </a:p>
        </p:txBody>
      </p:sp>
    </p:spTree>
    <p:extLst>
      <p:ext uri="{BB962C8B-B14F-4D97-AF65-F5344CB8AC3E}">
        <p14:creationId xmlns:p14="http://schemas.microsoft.com/office/powerpoint/2010/main" val="14184981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1D4C6C1-8413-4DB7-8409-3648FFD054E7}" type="datetime1">
              <a:rPr lang="en-IN" smtClean="0"/>
              <a:t>02-05-2023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2E3DDAD-0257-4629-B5C3-8FAE0EC56EB3}" type="slidenum">
              <a:rPr lang="en-IN" smtClean="0"/>
              <a:pPr/>
              <a:t>‹#›</a:t>
            </a:fld>
            <a:endParaRPr lang="en-IN"/>
          </a:p>
        </p:txBody>
      </p:sp>
    </p:spTree>
    <p:extLst>
      <p:ext uri="{BB962C8B-B14F-4D97-AF65-F5344CB8AC3E}">
        <p14:creationId xmlns:p14="http://schemas.microsoft.com/office/powerpoint/2010/main" val="11048786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9D6487D-4B87-47B7-9AC1-22A617F9874D}" type="datetime1">
              <a:rPr lang="en-IN" smtClean="0"/>
              <a:t>02-05-2023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2E3DDAD-0257-4629-B5C3-8FAE0EC56EB3}" type="slidenum">
              <a:rPr lang="en-IN" smtClean="0"/>
              <a:pPr/>
              <a:t>‹#›</a:t>
            </a:fld>
            <a:endParaRPr lang="en-IN"/>
          </a:p>
        </p:txBody>
      </p:sp>
    </p:spTree>
    <p:extLst>
      <p:ext uri="{BB962C8B-B14F-4D97-AF65-F5344CB8AC3E}">
        <p14:creationId xmlns:p14="http://schemas.microsoft.com/office/powerpoint/2010/main" val="663494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D6DAE66-D8EB-430A-AD59-627AA50123EF}" type="datetime1">
              <a:rPr lang="en-IN" smtClean="0"/>
              <a:t>02-05-2023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2E3DDAD-0257-4629-B5C3-8FAE0EC56EB3}" type="slidenum">
              <a:rPr lang="en-IN" smtClean="0"/>
              <a:pPr/>
              <a:t>‹#›</a:t>
            </a:fld>
            <a:endParaRPr lang="en-IN"/>
          </a:p>
        </p:txBody>
      </p:sp>
    </p:spTree>
    <p:extLst>
      <p:ext uri="{BB962C8B-B14F-4D97-AF65-F5344CB8AC3E}">
        <p14:creationId xmlns:p14="http://schemas.microsoft.com/office/powerpoint/2010/main" val="3121007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90F661-F0EB-4F22-8945-E4C07D476012}" type="datetime1">
              <a:rPr lang="en-IN" smtClean="0"/>
              <a:t>02-05-2023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2E3DDAD-0257-4629-B5C3-8FAE0EC56EB3}" type="slidenum">
              <a:rPr lang="en-IN" smtClean="0"/>
              <a:pPr/>
              <a:t>‹#›</a:t>
            </a:fld>
            <a:endParaRPr lang="en-IN"/>
          </a:p>
        </p:txBody>
      </p:sp>
    </p:spTree>
    <p:extLst>
      <p:ext uri="{BB962C8B-B14F-4D97-AF65-F5344CB8AC3E}">
        <p14:creationId xmlns:p14="http://schemas.microsoft.com/office/powerpoint/2010/main" val="13528993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6395B19-B493-481E-8DA6-52F5E93F97DE}" type="datetime1">
              <a:rPr lang="en-IN" smtClean="0"/>
              <a:t>02-05-2023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2E3DDAD-0257-4629-B5C3-8FAE0EC56EB3}" type="slidenum">
              <a:rPr lang="en-IN" smtClean="0"/>
              <a:pPr/>
              <a:t>‹#›</a:t>
            </a:fld>
            <a:endParaRPr lang="en-IN"/>
          </a:p>
        </p:txBody>
      </p:sp>
    </p:spTree>
    <p:extLst>
      <p:ext uri="{BB962C8B-B14F-4D97-AF65-F5344CB8AC3E}">
        <p14:creationId xmlns:p14="http://schemas.microsoft.com/office/powerpoint/2010/main" val="14010423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4309F4D-49B3-463A-8728-DB22E2A12294}" type="datetime1">
              <a:rPr lang="en-IN" smtClean="0"/>
              <a:t>02-05-2023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2E3DDAD-0257-4629-B5C3-8FAE0EC56EB3}" type="slidenum">
              <a:rPr lang="en-IN" smtClean="0"/>
              <a:pPr/>
              <a:t>‹#›</a:t>
            </a:fld>
            <a:endParaRPr lang="en-IN"/>
          </a:p>
        </p:txBody>
      </p:sp>
    </p:spTree>
    <p:extLst>
      <p:ext uri="{BB962C8B-B14F-4D97-AF65-F5344CB8AC3E}">
        <p14:creationId xmlns:p14="http://schemas.microsoft.com/office/powerpoint/2010/main" val="32771979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5E7A500-C7E0-4D19-998F-C9BC56DD7FD1}" type="datetime1">
              <a:rPr lang="en-IN" smtClean="0"/>
              <a:t>02-05-2023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2E3DDAD-0257-4629-B5C3-8FAE0EC56EB3}" type="slidenum">
              <a:rPr lang="en-IN" smtClean="0"/>
              <a:pPr/>
              <a:t>‹#›</a:t>
            </a:fld>
            <a:endParaRPr lang="en-IN"/>
          </a:p>
        </p:txBody>
      </p:sp>
    </p:spTree>
    <p:extLst>
      <p:ext uri="{BB962C8B-B14F-4D97-AF65-F5344CB8AC3E}">
        <p14:creationId xmlns:p14="http://schemas.microsoft.com/office/powerpoint/2010/main" val="1378175150"/>
      </p:ext>
    </p:extLst>
  </p:cSld>
  <p:clrMap bg1="dk1" tx1="lt1" bg2="dk2" tx2="lt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 id="2147483779" r:id="rId12"/>
    <p:sldLayoutId id="2147483780" r:id="rId13"/>
    <p:sldLayoutId id="2147483781" r:id="rId14"/>
    <p:sldLayoutId id="2147483782" r:id="rId15"/>
    <p:sldLayoutId id="2147483783"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5">
            <a:extLst>
              <a:ext uri="{FF2B5EF4-FFF2-40B4-BE49-F238E27FC236}">
                <a16:creationId xmlns:a16="http://schemas.microsoft.com/office/drawing/2014/main" id="{8A873E9D-3F4A-30EB-EB5A-3D66563D489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87050" y="2420381"/>
            <a:ext cx="2041538" cy="1978860"/>
          </a:xfrm>
          <a:prstGeom prst="rect">
            <a:avLst/>
          </a:prstGeom>
        </p:spPr>
      </p:pic>
      <p:sp>
        <p:nvSpPr>
          <p:cNvPr id="5" name="Rectangle 4">
            <a:extLst>
              <a:ext uri="{FF2B5EF4-FFF2-40B4-BE49-F238E27FC236}">
                <a16:creationId xmlns:a16="http://schemas.microsoft.com/office/drawing/2014/main" id="{88BBDE68-2DEB-A837-6E0A-F893B4568199}"/>
              </a:ext>
            </a:extLst>
          </p:cNvPr>
          <p:cNvSpPr/>
          <p:nvPr/>
        </p:nvSpPr>
        <p:spPr>
          <a:xfrm>
            <a:off x="2131794" y="3735995"/>
            <a:ext cx="1905000" cy="381000"/>
          </a:xfrm>
          <a:prstGeom prst="rect">
            <a:avLst/>
          </a:prstGeom>
        </p:spPr>
        <p:txBody>
          <a:bodyPr wrap="square">
            <a:spAutoFit/>
          </a:bodyPr>
          <a:lstStyle/>
          <a:p>
            <a:r>
              <a:rPr lang="en-US" b="1" dirty="0"/>
              <a:t>Mergu Vishwaja</a:t>
            </a:r>
            <a:endParaRPr lang="en-US" dirty="0"/>
          </a:p>
        </p:txBody>
      </p:sp>
      <p:sp>
        <p:nvSpPr>
          <p:cNvPr id="6" name="Rectangle 5">
            <a:extLst>
              <a:ext uri="{FF2B5EF4-FFF2-40B4-BE49-F238E27FC236}">
                <a16:creationId xmlns:a16="http://schemas.microsoft.com/office/drawing/2014/main" id="{E44D8619-F84C-DCAB-10AC-159F4FF4F7B8}"/>
              </a:ext>
            </a:extLst>
          </p:cNvPr>
          <p:cNvSpPr/>
          <p:nvPr/>
        </p:nvSpPr>
        <p:spPr>
          <a:xfrm>
            <a:off x="6639389" y="3747663"/>
            <a:ext cx="2470035" cy="369332"/>
          </a:xfrm>
          <a:prstGeom prst="rect">
            <a:avLst/>
          </a:prstGeom>
        </p:spPr>
        <p:txBody>
          <a:bodyPr wrap="none">
            <a:spAutoFit/>
          </a:bodyPr>
          <a:lstStyle/>
          <a:p>
            <a:r>
              <a:rPr lang="en-US" b="1" dirty="0"/>
              <a:t>Maroju Sreeram Rohan</a:t>
            </a:r>
            <a:endParaRPr lang="en-US" dirty="0"/>
          </a:p>
        </p:txBody>
      </p:sp>
      <p:sp>
        <p:nvSpPr>
          <p:cNvPr id="7" name="Rectangle 6">
            <a:extLst>
              <a:ext uri="{FF2B5EF4-FFF2-40B4-BE49-F238E27FC236}">
                <a16:creationId xmlns:a16="http://schemas.microsoft.com/office/drawing/2014/main" id="{6A0B51D0-14F6-C3FC-514C-B7B0B9756980}"/>
              </a:ext>
            </a:extLst>
          </p:cNvPr>
          <p:cNvSpPr/>
          <p:nvPr/>
        </p:nvSpPr>
        <p:spPr>
          <a:xfrm>
            <a:off x="3884592" y="4585325"/>
            <a:ext cx="3185103" cy="369332"/>
          </a:xfrm>
          <a:prstGeom prst="rect">
            <a:avLst/>
          </a:prstGeom>
        </p:spPr>
        <p:txBody>
          <a:bodyPr wrap="none">
            <a:spAutoFit/>
          </a:bodyPr>
          <a:lstStyle/>
          <a:p>
            <a:r>
              <a:rPr lang="en-US" b="1" dirty="0"/>
              <a:t>BTP Supervisor: Dr. R.K.Mittal</a:t>
            </a:r>
            <a:endParaRPr lang="en-US" dirty="0"/>
          </a:p>
        </p:txBody>
      </p:sp>
      <p:sp>
        <p:nvSpPr>
          <p:cNvPr id="10" name="Title 3">
            <a:extLst>
              <a:ext uri="{FF2B5EF4-FFF2-40B4-BE49-F238E27FC236}">
                <a16:creationId xmlns:a16="http://schemas.microsoft.com/office/drawing/2014/main" id="{4ED095DA-46AC-E1B3-DD27-9C57F8B75E0C}"/>
              </a:ext>
            </a:extLst>
          </p:cNvPr>
          <p:cNvSpPr>
            <a:spLocks noGrp="1"/>
          </p:cNvSpPr>
          <p:nvPr>
            <p:ph type="ctrTitle"/>
          </p:nvPr>
        </p:nvSpPr>
        <p:spPr>
          <a:xfrm>
            <a:off x="1524000" y="692150"/>
            <a:ext cx="7767638" cy="1646238"/>
          </a:xfrm>
        </p:spPr>
        <p:txBody>
          <a:bodyPr>
            <a:normAutofit/>
          </a:bodyPr>
          <a:lstStyle/>
          <a:p>
            <a:pPr algn="ctr"/>
            <a:r>
              <a:rPr lang="en-US" sz="3200" b="1" dirty="0">
                <a:solidFill>
                  <a:schemeClr val="tx1"/>
                </a:solidFill>
              </a:rPr>
              <a:t>Design and Development of Cutting Tool Registration Device for Micromachining Process</a:t>
            </a:r>
          </a:p>
        </p:txBody>
      </p:sp>
      <p:sp>
        <p:nvSpPr>
          <p:cNvPr id="16" name="Subtitle 15">
            <a:extLst>
              <a:ext uri="{FF2B5EF4-FFF2-40B4-BE49-F238E27FC236}">
                <a16:creationId xmlns:a16="http://schemas.microsoft.com/office/drawing/2014/main" id="{AE17D3E4-E751-8B8C-2307-7C1CF963C34A}"/>
              </a:ext>
            </a:extLst>
          </p:cNvPr>
          <p:cNvSpPr>
            <a:spLocks noGrp="1"/>
          </p:cNvSpPr>
          <p:nvPr>
            <p:ph type="subTitle" idx="1"/>
          </p:nvPr>
        </p:nvSpPr>
        <p:spPr>
          <a:xfrm>
            <a:off x="2796988" y="4977820"/>
            <a:ext cx="4957483" cy="903027"/>
          </a:xfrm>
        </p:spPr>
        <p:txBody>
          <a:bodyPr/>
          <a:lstStyle/>
          <a:p>
            <a:r>
              <a:rPr lang="en-US" b="1" dirty="0"/>
              <a:t> Department of Mechanical Engineering      </a:t>
            </a:r>
          </a:p>
          <a:p>
            <a:r>
              <a:rPr lang="en-US" b="1" dirty="0"/>
              <a:t>      Indian Institute of Technology Guwahati</a:t>
            </a:r>
          </a:p>
          <a:p>
            <a:endParaRPr lang="en-IN" dirty="0"/>
          </a:p>
        </p:txBody>
      </p:sp>
      <p:sp>
        <p:nvSpPr>
          <p:cNvPr id="2" name="TextBox 1">
            <a:extLst>
              <a:ext uri="{FF2B5EF4-FFF2-40B4-BE49-F238E27FC236}">
                <a16:creationId xmlns:a16="http://schemas.microsoft.com/office/drawing/2014/main" id="{3CED1B11-F815-7ADA-5F98-820AB388DD39}"/>
              </a:ext>
            </a:extLst>
          </p:cNvPr>
          <p:cNvSpPr txBox="1"/>
          <p:nvPr/>
        </p:nvSpPr>
        <p:spPr>
          <a:xfrm>
            <a:off x="3084294" y="5815482"/>
            <a:ext cx="6494650" cy="646331"/>
          </a:xfrm>
          <a:prstGeom prst="rect">
            <a:avLst/>
          </a:prstGeom>
          <a:noFill/>
        </p:spPr>
        <p:txBody>
          <a:bodyPr wrap="square" rtlCol="0">
            <a:spAutoFit/>
          </a:bodyPr>
          <a:lstStyle/>
          <a:p>
            <a:r>
              <a:rPr lang="en-IN" b="1" dirty="0">
                <a:latin typeface="+mj-lt"/>
              </a:rPr>
              <a:t>        ME 399 BTP Phase II Presentation</a:t>
            </a:r>
          </a:p>
          <a:p>
            <a:r>
              <a:rPr lang="en-IN" b="1" dirty="0">
                <a:latin typeface="+mj-lt"/>
              </a:rPr>
              <a:t>2</a:t>
            </a:r>
            <a:r>
              <a:rPr lang="en-IN" b="1" baseline="30000" dirty="0">
                <a:latin typeface="+mj-lt"/>
              </a:rPr>
              <a:t>nd</a:t>
            </a:r>
            <a:r>
              <a:rPr lang="en-IN" b="1" dirty="0">
                <a:latin typeface="+mj-lt"/>
              </a:rPr>
              <a:t> May 2023, IIT Guwahati, Guwahati, India</a:t>
            </a:r>
          </a:p>
        </p:txBody>
      </p:sp>
      <p:sp>
        <p:nvSpPr>
          <p:cNvPr id="3" name="Slide Number Placeholder 2">
            <a:extLst>
              <a:ext uri="{FF2B5EF4-FFF2-40B4-BE49-F238E27FC236}">
                <a16:creationId xmlns:a16="http://schemas.microsoft.com/office/drawing/2014/main" id="{3F545471-312D-950D-A618-FAEA326ADB23}"/>
              </a:ext>
            </a:extLst>
          </p:cNvPr>
          <p:cNvSpPr>
            <a:spLocks noGrp="1"/>
          </p:cNvSpPr>
          <p:nvPr>
            <p:ph type="sldNum" sz="quarter" idx="12"/>
          </p:nvPr>
        </p:nvSpPr>
        <p:spPr/>
        <p:txBody>
          <a:bodyPr/>
          <a:lstStyle/>
          <a:p>
            <a:fld id="{02E3DDAD-0257-4629-B5C3-8FAE0EC56EB3}" type="slidenum">
              <a:rPr lang="en-IN" smtClean="0"/>
              <a:pPr/>
              <a:t>1</a:t>
            </a:fld>
            <a:endParaRPr lang="en-IN"/>
          </a:p>
        </p:txBody>
      </p:sp>
    </p:spTree>
    <p:extLst>
      <p:ext uri="{BB962C8B-B14F-4D97-AF65-F5344CB8AC3E}">
        <p14:creationId xmlns:p14="http://schemas.microsoft.com/office/powerpoint/2010/main" val="15166603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85A74-9825-5E2A-B640-890D9F778D21}"/>
              </a:ext>
            </a:extLst>
          </p:cNvPr>
          <p:cNvSpPr>
            <a:spLocks noGrp="1"/>
          </p:cNvSpPr>
          <p:nvPr>
            <p:ph type="title"/>
          </p:nvPr>
        </p:nvSpPr>
        <p:spPr/>
        <p:txBody>
          <a:bodyPr/>
          <a:lstStyle/>
          <a:p>
            <a:r>
              <a:rPr lang="en-IN" dirty="0">
                <a:latin typeface="Gill Sans Ultra Bold" panose="020B0A02020104020203" pitchFamily="34" charset="0"/>
              </a:rPr>
              <a:t>ARDUINO UNO:</a:t>
            </a:r>
          </a:p>
        </p:txBody>
      </p:sp>
      <p:sp>
        <p:nvSpPr>
          <p:cNvPr id="3" name="Content Placeholder 2">
            <a:extLst>
              <a:ext uri="{FF2B5EF4-FFF2-40B4-BE49-F238E27FC236}">
                <a16:creationId xmlns:a16="http://schemas.microsoft.com/office/drawing/2014/main" id="{C4C7ADC0-0EA3-AF7B-EBC7-F5B1DE4E9762}"/>
              </a:ext>
            </a:extLst>
          </p:cNvPr>
          <p:cNvSpPr>
            <a:spLocks noGrp="1"/>
          </p:cNvSpPr>
          <p:nvPr>
            <p:ph idx="1"/>
          </p:nvPr>
        </p:nvSpPr>
        <p:spPr>
          <a:xfrm>
            <a:off x="672852" y="1580777"/>
            <a:ext cx="5651748" cy="4993341"/>
          </a:xfrm>
        </p:spPr>
        <p:txBody>
          <a:bodyPr>
            <a:normAutofit fontScale="92500" lnSpcReduction="20000"/>
          </a:bodyPr>
          <a:lstStyle/>
          <a:p>
            <a:r>
              <a:rPr lang="en-US" sz="1800" dirty="0">
                <a:latin typeface="Consolas" panose="020B0609020204030204" pitchFamily="49" charset="0"/>
              </a:rPr>
              <a:t>Arduino Uno is one of the most popular and widely used microcontroller boards.</a:t>
            </a:r>
          </a:p>
          <a:p>
            <a:r>
              <a:rPr lang="en-US" sz="1800" dirty="0">
                <a:latin typeface="Consolas" panose="020B0609020204030204" pitchFamily="49" charset="0"/>
              </a:rPr>
              <a:t>The digital input/output pins on the Arduino Uno can be used as either inputs or outputs, and can be controlled using software.</a:t>
            </a:r>
            <a:endParaRPr lang="en-US" dirty="0">
              <a:latin typeface="Consolas" panose="020B0609020204030204" pitchFamily="49" charset="0"/>
            </a:endParaRPr>
          </a:p>
          <a:p>
            <a:r>
              <a:rPr lang="en-US" sz="1800" dirty="0">
                <a:latin typeface="Consolas" panose="020B0609020204030204" pitchFamily="49" charset="0"/>
              </a:rPr>
              <a:t>It can be programmed using the Arduino IDE, which is a free software tool that allows users to write and upload code to the board.</a:t>
            </a:r>
          </a:p>
          <a:p>
            <a:r>
              <a:rPr lang="en-US" sz="1800" dirty="0">
                <a:latin typeface="Consolas" panose="020B0609020204030204" pitchFamily="49" charset="0"/>
              </a:rPr>
              <a:t>The Arduino Uno board has built-in analog-to-digital converters (ADCs) that can read the small electrical signals generated by the load cell and convert them into digital signals that can be processed by the microcontroller.</a:t>
            </a:r>
          </a:p>
          <a:p>
            <a:r>
              <a:rPr lang="en-US" sz="1800" dirty="0">
                <a:latin typeface="Consolas" panose="020B0609020204030204" pitchFamily="49" charset="0"/>
              </a:rPr>
              <a:t>The ADCs in the Arduino Uno can sample the load cell signal at a high rate and with high precision, allowing for accurate measurement of force or weight.</a:t>
            </a:r>
          </a:p>
          <a:p>
            <a:endParaRPr lang="en-IN" dirty="0"/>
          </a:p>
        </p:txBody>
      </p:sp>
      <p:pic>
        <p:nvPicPr>
          <p:cNvPr id="4" name="Picture 3" descr="Aurdino UNIO.jpg">
            <a:extLst>
              <a:ext uri="{FF2B5EF4-FFF2-40B4-BE49-F238E27FC236}">
                <a16:creationId xmlns:a16="http://schemas.microsoft.com/office/drawing/2014/main" id="{03CDFF82-859C-FB20-2BC3-F088175C423A}"/>
              </a:ext>
            </a:extLst>
          </p:cNvPr>
          <p:cNvPicPr>
            <a:picLocks noChangeAspect="1"/>
          </p:cNvPicPr>
          <p:nvPr/>
        </p:nvPicPr>
        <p:blipFill>
          <a:blip r:embed="rId2"/>
          <a:stretch>
            <a:fillRect/>
          </a:stretch>
        </p:blipFill>
        <p:spPr>
          <a:xfrm>
            <a:off x="6593541" y="2371914"/>
            <a:ext cx="3350172" cy="2514600"/>
          </a:xfrm>
          <a:prstGeom prst="rect">
            <a:avLst/>
          </a:prstGeom>
        </p:spPr>
      </p:pic>
      <p:sp>
        <p:nvSpPr>
          <p:cNvPr id="5" name="Slide Number Placeholder 4">
            <a:extLst>
              <a:ext uri="{FF2B5EF4-FFF2-40B4-BE49-F238E27FC236}">
                <a16:creationId xmlns:a16="http://schemas.microsoft.com/office/drawing/2014/main" id="{850CA422-FE78-907F-A624-923852A1D0C6}"/>
              </a:ext>
            </a:extLst>
          </p:cNvPr>
          <p:cNvSpPr>
            <a:spLocks noGrp="1"/>
          </p:cNvSpPr>
          <p:nvPr>
            <p:ph type="sldNum" sz="quarter" idx="12"/>
          </p:nvPr>
        </p:nvSpPr>
        <p:spPr/>
        <p:txBody>
          <a:bodyPr/>
          <a:lstStyle/>
          <a:p>
            <a:fld id="{02E3DDAD-0257-4629-B5C3-8FAE0EC56EB3}" type="slidenum">
              <a:rPr lang="en-IN" smtClean="0"/>
              <a:pPr/>
              <a:t>10</a:t>
            </a:fld>
            <a:endParaRPr lang="en-IN"/>
          </a:p>
        </p:txBody>
      </p:sp>
    </p:spTree>
    <p:extLst>
      <p:ext uri="{BB962C8B-B14F-4D97-AF65-F5344CB8AC3E}">
        <p14:creationId xmlns:p14="http://schemas.microsoft.com/office/powerpoint/2010/main" val="20915521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55D5B-A463-2466-B8E5-132B949A13E0}"/>
              </a:ext>
            </a:extLst>
          </p:cNvPr>
          <p:cNvSpPr>
            <a:spLocks noGrp="1"/>
          </p:cNvSpPr>
          <p:nvPr>
            <p:ph type="title"/>
          </p:nvPr>
        </p:nvSpPr>
        <p:spPr>
          <a:xfrm>
            <a:off x="677334" y="439271"/>
            <a:ext cx="8596668" cy="1320800"/>
          </a:xfrm>
        </p:spPr>
        <p:txBody>
          <a:bodyPr/>
          <a:lstStyle/>
          <a:p>
            <a:r>
              <a:rPr lang="en-IN" dirty="0">
                <a:latin typeface="Gill Sans Ultra Bold" panose="020B0A02020104020203" pitchFamily="34" charset="0"/>
              </a:rPr>
              <a:t>SPECIFICATIONS:</a:t>
            </a:r>
          </a:p>
        </p:txBody>
      </p:sp>
      <p:sp>
        <p:nvSpPr>
          <p:cNvPr id="3" name="Content Placeholder 2">
            <a:extLst>
              <a:ext uri="{FF2B5EF4-FFF2-40B4-BE49-F238E27FC236}">
                <a16:creationId xmlns:a16="http://schemas.microsoft.com/office/drawing/2014/main" id="{2EC5F86F-CE96-F9D4-A714-27A95398C4A6}"/>
              </a:ext>
            </a:extLst>
          </p:cNvPr>
          <p:cNvSpPr>
            <a:spLocks noGrp="1"/>
          </p:cNvSpPr>
          <p:nvPr>
            <p:ph idx="1"/>
          </p:nvPr>
        </p:nvSpPr>
        <p:spPr>
          <a:xfrm>
            <a:off x="677333" y="1571064"/>
            <a:ext cx="7211607" cy="5044889"/>
          </a:xfrm>
        </p:spPr>
        <p:txBody>
          <a:bodyPr>
            <a:normAutofit/>
          </a:bodyPr>
          <a:lstStyle/>
          <a:p>
            <a:pPr marL="0" indent="0">
              <a:buNone/>
            </a:pPr>
            <a:r>
              <a:rPr lang="en-IN" sz="2400" b="1" u="sng" dirty="0">
                <a:latin typeface="Consolas" panose="020B0609020204030204" pitchFamily="49" charset="0"/>
              </a:rPr>
              <a:t>Amplifier</a:t>
            </a:r>
            <a:r>
              <a:rPr lang="en-IN" sz="2400" b="1" dirty="0">
                <a:latin typeface="Consolas" panose="020B0609020204030204" pitchFamily="49" charset="0"/>
              </a:rPr>
              <a:t>:</a:t>
            </a:r>
          </a:p>
          <a:p>
            <a:r>
              <a:rPr lang="en-US" sz="1800" dirty="0">
                <a:latin typeface="Consolas" panose="020B0609020204030204" pitchFamily="49" charset="0"/>
              </a:rPr>
              <a:t>Differential input voltage: ±40mV (Full-scale differential input voltage is ± 40mV).</a:t>
            </a:r>
            <a:br>
              <a:rPr lang="en-US" sz="1800" dirty="0">
                <a:latin typeface="Consolas" panose="020B0609020204030204" pitchFamily="49" charset="0"/>
              </a:rPr>
            </a:br>
            <a:endParaRPr lang="en-US" sz="1800" dirty="0">
              <a:latin typeface="Consolas" panose="020B0609020204030204" pitchFamily="49" charset="0"/>
            </a:endParaRPr>
          </a:p>
          <a:p>
            <a:r>
              <a:rPr lang="en-US" sz="1800" dirty="0">
                <a:latin typeface="Consolas" panose="020B0609020204030204" pitchFamily="49" charset="0"/>
              </a:rPr>
              <a:t>Data accuracy: 24 bit (24 bit A / D converter chip.)</a:t>
            </a:r>
            <a:br>
              <a:rPr lang="en-US" sz="1800" dirty="0">
                <a:latin typeface="Consolas" panose="020B0609020204030204" pitchFamily="49" charset="0"/>
              </a:rPr>
            </a:br>
            <a:endParaRPr lang="en-US" sz="1800" dirty="0">
              <a:latin typeface="Consolas" panose="020B0609020204030204" pitchFamily="49" charset="0"/>
            </a:endParaRPr>
          </a:p>
          <a:p>
            <a:r>
              <a:rPr lang="en-US" sz="1800" dirty="0">
                <a:latin typeface="Consolas" panose="020B0609020204030204" pitchFamily="49" charset="0"/>
              </a:rPr>
              <a:t>Refresh frequency: 10/80 Hz</a:t>
            </a:r>
            <a:endParaRPr lang="en-IN" sz="1800" dirty="0">
              <a:latin typeface="Consolas" panose="020B0609020204030204" pitchFamily="49" charset="0"/>
            </a:endParaRPr>
          </a:p>
          <a:p>
            <a:r>
              <a:rPr lang="en-US" sz="1800" dirty="0">
                <a:latin typeface="Consolas" panose="020B0609020204030204" pitchFamily="49" charset="0"/>
              </a:rPr>
              <a:t>Operating Voltage: 2.7V to 5VDC</a:t>
            </a:r>
            <a:br>
              <a:rPr lang="en-US" sz="1800" dirty="0">
                <a:latin typeface="Consolas" panose="020B0609020204030204" pitchFamily="49" charset="0"/>
              </a:rPr>
            </a:br>
            <a:endParaRPr lang="en-US" sz="1800" dirty="0">
              <a:latin typeface="Consolas" panose="020B0609020204030204" pitchFamily="49" charset="0"/>
            </a:endParaRPr>
          </a:p>
          <a:p>
            <a:r>
              <a:rPr lang="en-US" sz="1800" dirty="0">
                <a:latin typeface="Consolas" panose="020B0609020204030204" pitchFamily="49" charset="0"/>
              </a:rPr>
              <a:t>Operating current: &lt;10 mA</a:t>
            </a:r>
            <a:br>
              <a:rPr lang="en-US" sz="1800" dirty="0">
                <a:latin typeface="Consolas" panose="020B0609020204030204" pitchFamily="49" charset="0"/>
              </a:rPr>
            </a:br>
            <a:endParaRPr lang="en-US" sz="1800" dirty="0">
              <a:latin typeface="Consolas" panose="020B0609020204030204" pitchFamily="49" charset="0"/>
            </a:endParaRPr>
          </a:p>
          <a:p>
            <a:r>
              <a:rPr lang="en-US" sz="1800" dirty="0">
                <a:latin typeface="Consolas" panose="020B0609020204030204" pitchFamily="49" charset="0"/>
              </a:rPr>
              <a:t>Size: 24x16mm</a:t>
            </a:r>
          </a:p>
          <a:p>
            <a:endParaRPr lang="en-IN" dirty="0"/>
          </a:p>
        </p:txBody>
      </p:sp>
      <p:sp>
        <p:nvSpPr>
          <p:cNvPr id="4" name="Slide Number Placeholder 3">
            <a:extLst>
              <a:ext uri="{FF2B5EF4-FFF2-40B4-BE49-F238E27FC236}">
                <a16:creationId xmlns:a16="http://schemas.microsoft.com/office/drawing/2014/main" id="{0CA84331-5ECD-41BD-07C2-6C974AA69509}"/>
              </a:ext>
            </a:extLst>
          </p:cNvPr>
          <p:cNvSpPr>
            <a:spLocks noGrp="1"/>
          </p:cNvSpPr>
          <p:nvPr>
            <p:ph type="sldNum" sz="quarter" idx="12"/>
          </p:nvPr>
        </p:nvSpPr>
        <p:spPr/>
        <p:txBody>
          <a:bodyPr/>
          <a:lstStyle/>
          <a:p>
            <a:fld id="{02E3DDAD-0257-4629-B5C3-8FAE0EC56EB3}" type="slidenum">
              <a:rPr lang="en-IN" smtClean="0"/>
              <a:pPr/>
              <a:t>11</a:t>
            </a:fld>
            <a:endParaRPr lang="en-IN"/>
          </a:p>
        </p:txBody>
      </p:sp>
    </p:spTree>
    <p:extLst>
      <p:ext uri="{BB962C8B-B14F-4D97-AF65-F5344CB8AC3E}">
        <p14:creationId xmlns:p14="http://schemas.microsoft.com/office/powerpoint/2010/main" val="4228674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B4423-0693-8BB4-F773-4A5F16C5E390}"/>
              </a:ext>
            </a:extLst>
          </p:cNvPr>
          <p:cNvSpPr>
            <a:spLocks noGrp="1"/>
          </p:cNvSpPr>
          <p:nvPr>
            <p:ph type="title"/>
          </p:nvPr>
        </p:nvSpPr>
        <p:spPr>
          <a:xfrm>
            <a:off x="677334" y="786001"/>
            <a:ext cx="8596668" cy="1320800"/>
          </a:xfrm>
        </p:spPr>
        <p:txBody>
          <a:bodyPr/>
          <a:lstStyle/>
          <a:p>
            <a:r>
              <a:rPr lang="en-IN" dirty="0">
                <a:latin typeface="Gill Sans Ultra Bold" panose="020B0A02020104020203" pitchFamily="34" charset="0"/>
              </a:rPr>
              <a:t>SPECIFICATIONS:</a:t>
            </a:r>
          </a:p>
        </p:txBody>
      </p:sp>
      <p:sp>
        <p:nvSpPr>
          <p:cNvPr id="3" name="Content Placeholder 2">
            <a:extLst>
              <a:ext uri="{FF2B5EF4-FFF2-40B4-BE49-F238E27FC236}">
                <a16:creationId xmlns:a16="http://schemas.microsoft.com/office/drawing/2014/main" id="{BF87F404-16AE-EBB4-BF02-B62B94FEB1A0}"/>
              </a:ext>
            </a:extLst>
          </p:cNvPr>
          <p:cNvSpPr>
            <a:spLocks noGrp="1"/>
          </p:cNvSpPr>
          <p:nvPr>
            <p:ph idx="1"/>
          </p:nvPr>
        </p:nvSpPr>
        <p:spPr>
          <a:xfrm>
            <a:off x="677334" y="2097931"/>
            <a:ext cx="5606925" cy="4060822"/>
          </a:xfrm>
        </p:spPr>
        <p:txBody>
          <a:bodyPr>
            <a:normAutofit/>
          </a:bodyPr>
          <a:lstStyle/>
          <a:p>
            <a:pPr marL="0" indent="0">
              <a:buNone/>
            </a:pPr>
            <a:r>
              <a:rPr lang="en-IN" sz="2400" b="1" u="sng" dirty="0">
                <a:latin typeface="Consolas" panose="020B0609020204030204" pitchFamily="49" charset="0"/>
              </a:rPr>
              <a:t>Load</a:t>
            </a:r>
            <a:r>
              <a:rPr lang="en-IN" sz="2400" b="1" dirty="0">
                <a:latin typeface="Consolas" panose="020B0609020204030204" pitchFamily="49" charset="0"/>
              </a:rPr>
              <a:t> </a:t>
            </a:r>
            <a:r>
              <a:rPr lang="en-IN" sz="2400" b="1" u="sng" dirty="0">
                <a:latin typeface="Consolas" panose="020B0609020204030204" pitchFamily="49" charset="0"/>
              </a:rPr>
              <a:t>Cell</a:t>
            </a:r>
            <a:r>
              <a:rPr lang="en-IN" sz="2400" b="1" dirty="0">
                <a:latin typeface="Consolas" panose="020B0609020204030204" pitchFamily="49" charset="0"/>
              </a:rPr>
              <a:t>:</a:t>
            </a:r>
          </a:p>
          <a:p>
            <a:r>
              <a:rPr lang="en-US" sz="1800" dirty="0">
                <a:latin typeface="Consolas" panose="020B0609020204030204" pitchFamily="49" charset="0"/>
              </a:rPr>
              <a:t>Load cell material: Aluminum</a:t>
            </a:r>
          </a:p>
          <a:p>
            <a:r>
              <a:rPr lang="en-US" sz="1800" dirty="0">
                <a:latin typeface="Consolas" panose="020B0609020204030204" pitchFamily="49" charset="0"/>
              </a:rPr>
              <a:t>Connecting cable: ø4.2x350mm</a:t>
            </a:r>
            <a:endParaRPr lang="en-IN" sz="1800" dirty="0">
              <a:latin typeface="Consolas" panose="020B0609020204030204" pitchFamily="49" charset="0"/>
            </a:endParaRPr>
          </a:p>
          <a:p>
            <a:r>
              <a:rPr lang="en-US" sz="1800" dirty="0">
                <a:latin typeface="Consolas" panose="020B0609020204030204" pitchFamily="49" charset="0"/>
              </a:rPr>
              <a:t>Method of connecting wire: I/P  - Red(+),Black(-)</a:t>
            </a:r>
            <a:br>
              <a:rPr lang="en-US" sz="1800" dirty="0">
                <a:latin typeface="Consolas" panose="020B0609020204030204" pitchFamily="49" charset="0"/>
              </a:rPr>
            </a:br>
            <a:r>
              <a:rPr lang="en-US" sz="1800" dirty="0">
                <a:latin typeface="Consolas" panose="020B0609020204030204" pitchFamily="49" charset="0"/>
              </a:rPr>
              <a:t>                                        O/P - Green(+),White(-)</a:t>
            </a:r>
          </a:p>
          <a:p>
            <a:r>
              <a:rPr lang="en-US" sz="1800" dirty="0">
                <a:latin typeface="Consolas" panose="020B0609020204030204" pitchFamily="49" charset="0"/>
              </a:rPr>
              <a:t>Input resistance(O): 402±6</a:t>
            </a:r>
            <a:br>
              <a:rPr lang="en-US" sz="1800" dirty="0">
                <a:latin typeface="Consolas" panose="020B0609020204030204" pitchFamily="49" charset="0"/>
              </a:rPr>
            </a:br>
            <a:endParaRPr lang="en-US" sz="1800" dirty="0">
              <a:latin typeface="Consolas" panose="020B0609020204030204" pitchFamily="49" charset="0"/>
            </a:endParaRPr>
          </a:p>
          <a:p>
            <a:r>
              <a:rPr lang="en-US" sz="1800" dirty="0">
                <a:latin typeface="Consolas" panose="020B0609020204030204" pitchFamily="49" charset="0"/>
              </a:rPr>
              <a:t>Output resistance(O): 350±3</a:t>
            </a:r>
          </a:p>
          <a:p>
            <a:r>
              <a:rPr lang="en-US" sz="1800" dirty="0">
                <a:latin typeface="Consolas" panose="020B0609020204030204" pitchFamily="49" charset="0"/>
              </a:rPr>
              <a:t>Rated output(MV/V): 2.0±0.15</a:t>
            </a:r>
          </a:p>
          <a:p>
            <a:endParaRPr lang="en-IN" dirty="0"/>
          </a:p>
        </p:txBody>
      </p:sp>
      <p:sp>
        <p:nvSpPr>
          <p:cNvPr id="4" name="Slide Number Placeholder 3">
            <a:extLst>
              <a:ext uri="{FF2B5EF4-FFF2-40B4-BE49-F238E27FC236}">
                <a16:creationId xmlns:a16="http://schemas.microsoft.com/office/drawing/2014/main" id="{5CBAAF8D-4B0E-6939-AD9A-FEC80E9D667C}"/>
              </a:ext>
            </a:extLst>
          </p:cNvPr>
          <p:cNvSpPr>
            <a:spLocks noGrp="1"/>
          </p:cNvSpPr>
          <p:nvPr>
            <p:ph type="sldNum" sz="quarter" idx="12"/>
          </p:nvPr>
        </p:nvSpPr>
        <p:spPr/>
        <p:txBody>
          <a:bodyPr/>
          <a:lstStyle/>
          <a:p>
            <a:fld id="{02E3DDAD-0257-4629-B5C3-8FAE0EC56EB3}" type="slidenum">
              <a:rPr lang="en-IN" smtClean="0"/>
              <a:pPr/>
              <a:t>12</a:t>
            </a:fld>
            <a:endParaRPr lang="en-IN"/>
          </a:p>
        </p:txBody>
      </p:sp>
    </p:spTree>
    <p:extLst>
      <p:ext uri="{BB962C8B-B14F-4D97-AF65-F5344CB8AC3E}">
        <p14:creationId xmlns:p14="http://schemas.microsoft.com/office/powerpoint/2010/main" val="11140573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3A1DF-2E2D-C865-AAB4-CFB0FBCB7257}"/>
              </a:ext>
            </a:extLst>
          </p:cNvPr>
          <p:cNvSpPr>
            <a:spLocks noGrp="1"/>
          </p:cNvSpPr>
          <p:nvPr>
            <p:ph type="title"/>
          </p:nvPr>
        </p:nvSpPr>
        <p:spPr>
          <a:xfrm>
            <a:off x="1044402" y="475129"/>
            <a:ext cx="8596668" cy="1320800"/>
          </a:xfrm>
        </p:spPr>
        <p:txBody>
          <a:bodyPr/>
          <a:lstStyle/>
          <a:p>
            <a:r>
              <a:rPr lang="en-IN" dirty="0">
                <a:latin typeface="Gill Sans Ultra Bold" panose="020B0A02020104020203" pitchFamily="34" charset="0"/>
              </a:rPr>
              <a:t>CONNECTION:</a:t>
            </a:r>
          </a:p>
        </p:txBody>
      </p:sp>
      <p:pic>
        <p:nvPicPr>
          <p:cNvPr id="4" name="Content Placeholder 3" descr="Connections.png">
            <a:extLst>
              <a:ext uri="{FF2B5EF4-FFF2-40B4-BE49-F238E27FC236}">
                <a16:creationId xmlns:a16="http://schemas.microsoft.com/office/drawing/2014/main" id="{CB1D7AED-F4BD-FFB9-A633-9FAA63247FDE}"/>
              </a:ext>
            </a:extLst>
          </p:cNvPr>
          <p:cNvPicPr>
            <a:picLocks noChangeAspect="1"/>
          </p:cNvPicPr>
          <p:nvPr/>
        </p:nvPicPr>
        <p:blipFill>
          <a:blip r:embed="rId2"/>
          <a:stretch>
            <a:fillRect/>
          </a:stretch>
        </p:blipFill>
        <p:spPr>
          <a:xfrm>
            <a:off x="1091055" y="2576922"/>
            <a:ext cx="8229600" cy="3085428"/>
          </a:xfrm>
          <a:prstGeom prst="rect">
            <a:avLst/>
          </a:prstGeom>
        </p:spPr>
      </p:pic>
      <p:sp>
        <p:nvSpPr>
          <p:cNvPr id="3" name="Slide Number Placeholder 2">
            <a:extLst>
              <a:ext uri="{FF2B5EF4-FFF2-40B4-BE49-F238E27FC236}">
                <a16:creationId xmlns:a16="http://schemas.microsoft.com/office/drawing/2014/main" id="{1809837A-E6F5-FAB1-28A7-80615395160A}"/>
              </a:ext>
            </a:extLst>
          </p:cNvPr>
          <p:cNvSpPr>
            <a:spLocks noGrp="1"/>
          </p:cNvSpPr>
          <p:nvPr>
            <p:ph type="sldNum" sz="quarter" idx="12"/>
          </p:nvPr>
        </p:nvSpPr>
        <p:spPr/>
        <p:txBody>
          <a:bodyPr/>
          <a:lstStyle/>
          <a:p>
            <a:fld id="{02E3DDAD-0257-4629-B5C3-8FAE0EC56EB3}" type="slidenum">
              <a:rPr lang="en-IN" smtClean="0"/>
              <a:pPr/>
              <a:t>13</a:t>
            </a:fld>
            <a:endParaRPr lang="en-IN"/>
          </a:p>
        </p:txBody>
      </p:sp>
    </p:spTree>
    <p:extLst>
      <p:ext uri="{BB962C8B-B14F-4D97-AF65-F5344CB8AC3E}">
        <p14:creationId xmlns:p14="http://schemas.microsoft.com/office/powerpoint/2010/main" val="33997621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393C3-10F4-49AC-DE4D-48BDBF6A812D}"/>
              </a:ext>
            </a:extLst>
          </p:cNvPr>
          <p:cNvSpPr>
            <a:spLocks noGrp="1"/>
          </p:cNvSpPr>
          <p:nvPr>
            <p:ph type="title"/>
          </p:nvPr>
        </p:nvSpPr>
        <p:spPr>
          <a:xfrm>
            <a:off x="677334" y="331694"/>
            <a:ext cx="8596668" cy="1320800"/>
          </a:xfrm>
        </p:spPr>
        <p:txBody>
          <a:bodyPr/>
          <a:lstStyle/>
          <a:p>
            <a:r>
              <a:rPr lang="en-IN" dirty="0">
                <a:latin typeface="Gill Sans Ultra Bold" panose="020B0A02020104020203" pitchFamily="34" charset="0"/>
              </a:rPr>
              <a:t>CONNECTION:</a:t>
            </a:r>
            <a:endParaRPr lang="en-IN" dirty="0"/>
          </a:p>
        </p:txBody>
      </p:sp>
      <p:pic>
        <p:nvPicPr>
          <p:cNvPr id="7" name="Picture 6">
            <a:extLst>
              <a:ext uri="{FF2B5EF4-FFF2-40B4-BE49-F238E27FC236}">
                <a16:creationId xmlns:a16="http://schemas.microsoft.com/office/drawing/2014/main" id="{3C89F008-3532-E693-9D3C-CE6E9980F44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47924" y="1358915"/>
            <a:ext cx="7690469" cy="5032188"/>
          </a:xfrm>
          <a:prstGeom prst="rect">
            <a:avLst/>
          </a:prstGeom>
        </p:spPr>
      </p:pic>
      <p:sp>
        <p:nvSpPr>
          <p:cNvPr id="3" name="Slide Number Placeholder 2">
            <a:extLst>
              <a:ext uri="{FF2B5EF4-FFF2-40B4-BE49-F238E27FC236}">
                <a16:creationId xmlns:a16="http://schemas.microsoft.com/office/drawing/2014/main" id="{14F6F344-F9FD-56EC-F82B-61ACD16CAAA8}"/>
              </a:ext>
            </a:extLst>
          </p:cNvPr>
          <p:cNvSpPr>
            <a:spLocks noGrp="1"/>
          </p:cNvSpPr>
          <p:nvPr>
            <p:ph type="sldNum" sz="quarter" idx="12"/>
          </p:nvPr>
        </p:nvSpPr>
        <p:spPr/>
        <p:txBody>
          <a:bodyPr/>
          <a:lstStyle/>
          <a:p>
            <a:fld id="{02E3DDAD-0257-4629-B5C3-8FAE0EC56EB3}" type="slidenum">
              <a:rPr lang="en-IN" smtClean="0"/>
              <a:pPr/>
              <a:t>14</a:t>
            </a:fld>
            <a:endParaRPr lang="en-IN"/>
          </a:p>
        </p:txBody>
      </p:sp>
    </p:spTree>
    <p:extLst>
      <p:ext uri="{BB962C8B-B14F-4D97-AF65-F5344CB8AC3E}">
        <p14:creationId xmlns:p14="http://schemas.microsoft.com/office/powerpoint/2010/main" val="39235896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334F4-BEB2-B12D-01AC-1980E2C6BEE3}"/>
              </a:ext>
            </a:extLst>
          </p:cNvPr>
          <p:cNvSpPr>
            <a:spLocks noGrp="1"/>
          </p:cNvSpPr>
          <p:nvPr>
            <p:ph type="title"/>
          </p:nvPr>
        </p:nvSpPr>
        <p:spPr/>
        <p:txBody>
          <a:bodyPr/>
          <a:lstStyle/>
          <a:p>
            <a:r>
              <a:rPr lang="en-IN" dirty="0">
                <a:latin typeface="Gill Sans Ultra Bold" panose="020B0A02020104020203" pitchFamily="34" charset="0"/>
              </a:rPr>
              <a:t>RESULTS AND CONCLUSIONS:</a:t>
            </a:r>
          </a:p>
        </p:txBody>
      </p:sp>
      <p:sp>
        <p:nvSpPr>
          <p:cNvPr id="3" name="Content Placeholder 2">
            <a:extLst>
              <a:ext uri="{FF2B5EF4-FFF2-40B4-BE49-F238E27FC236}">
                <a16:creationId xmlns:a16="http://schemas.microsoft.com/office/drawing/2014/main" id="{BF030312-9199-5B99-3EAE-3E39D15E7E0C}"/>
              </a:ext>
            </a:extLst>
          </p:cNvPr>
          <p:cNvSpPr>
            <a:spLocks noGrp="1"/>
          </p:cNvSpPr>
          <p:nvPr>
            <p:ph idx="1"/>
          </p:nvPr>
        </p:nvSpPr>
        <p:spPr/>
        <p:txBody>
          <a:bodyPr/>
          <a:lstStyle/>
          <a:p>
            <a:r>
              <a:rPr lang="en-IN" dirty="0">
                <a:latin typeface="Consolas" panose="020B0609020204030204" pitchFamily="49" charset="0"/>
              </a:rPr>
              <a:t>Limit switch is not suitable for our project.</a:t>
            </a:r>
          </a:p>
          <a:p>
            <a:r>
              <a:rPr lang="en-IN" dirty="0">
                <a:latin typeface="Consolas" panose="020B0609020204030204" pitchFamily="49" charset="0"/>
              </a:rPr>
              <a:t>We successfully made connections of load </a:t>
            </a:r>
            <a:r>
              <a:rPr lang="en-IN" dirty="0" err="1">
                <a:latin typeface="Consolas" panose="020B0609020204030204" pitchFamily="49" charset="0"/>
              </a:rPr>
              <a:t>cell,amplifier</a:t>
            </a:r>
            <a:r>
              <a:rPr lang="en-IN" dirty="0">
                <a:latin typeface="Consolas" panose="020B0609020204030204" pitchFamily="49" charset="0"/>
              </a:rPr>
              <a:t> and Arduino in order to show reading when force is applied on loadcell.</a:t>
            </a:r>
          </a:p>
          <a:p>
            <a:r>
              <a:rPr lang="en-IN" dirty="0">
                <a:latin typeface="Consolas" panose="020B0609020204030204" pitchFamily="49" charset="0"/>
              </a:rPr>
              <a:t>The reading is accurate if loadcell is fixed. </a:t>
            </a:r>
          </a:p>
          <a:p>
            <a:r>
              <a:rPr lang="en-IN" dirty="0">
                <a:latin typeface="Consolas" panose="020B0609020204030204" pitchFamily="49" charset="0"/>
              </a:rPr>
              <a:t>The loadcell which we chose is sensitive.</a:t>
            </a:r>
          </a:p>
        </p:txBody>
      </p:sp>
      <p:sp>
        <p:nvSpPr>
          <p:cNvPr id="4" name="Slide Number Placeholder 3">
            <a:extLst>
              <a:ext uri="{FF2B5EF4-FFF2-40B4-BE49-F238E27FC236}">
                <a16:creationId xmlns:a16="http://schemas.microsoft.com/office/drawing/2014/main" id="{AF34CD23-6697-E018-E5E9-D7BEA9079891}"/>
              </a:ext>
            </a:extLst>
          </p:cNvPr>
          <p:cNvSpPr>
            <a:spLocks noGrp="1"/>
          </p:cNvSpPr>
          <p:nvPr>
            <p:ph type="sldNum" sz="quarter" idx="12"/>
          </p:nvPr>
        </p:nvSpPr>
        <p:spPr/>
        <p:txBody>
          <a:bodyPr/>
          <a:lstStyle/>
          <a:p>
            <a:fld id="{02E3DDAD-0257-4629-B5C3-8FAE0EC56EB3}" type="slidenum">
              <a:rPr lang="en-IN" smtClean="0"/>
              <a:pPr/>
              <a:t>15</a:t>
            </a:fld>
            <a:endParaRPr lang="en-IN"/>
          </a:p>
        </p:txBody>
      </p:sp>
    </p:spTree>
    <p:extLst>
      <p:ext uri="{BB962C8B-B14F-4D97-AF65-F5344CB8AC3E}">
        <p14:creationId xmlns:p14="http://schemas.microsoft.com/office/powerpoint/2010/main" val="23898456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Output.png"/>
          <p:cNvPicPr>
            <a:picLocks noGrp="1" noChangeAspect="1"/>
          </p:cNvPicPr>
          <p:nvPr>
            <p:ph idx="1"/>
          </p:nvPr>
        </p:nvPicPr>
        <p:blipFill>
          <a:blip r:embed="rId2"/>
          <a:stretch>
            <a:fillRect/>
          </a:stretch>
        </p:blipFill>
        <p:spPr>
          <a:xfrm>
            <a:off x="452253" y="1604865"/>
            <a:ext cx="8821922" cy="4161453"/>
          </a:xfrm>
        </p:spPr>
      </p:pic>
      <p:sp>
        <p:nvSpPr>
          <p:cNvPr id="4" name="Title 1">
            <a:extLst>
              <a:ext uri="{FF2B5EF4-FFF2-40B4-BE49-F238E27FC236}">
                <a16:creationId xmlns:a16="http://schemas.microsoft.com/office/drawing/2014/main" id="{FA0334F4-BEB2-B12D-01AC-1980E2C6BEE3}"/>
              </a:ext>
            </a:extLst>
          </p:cNvPr>
          <p:cNvSpPr>
            <a:spLocks noGrp="1"/>
          </p:cNvSpPr>
          <p:nvPr>
            <p:ph type="title"/>
          </p:nvPr>
        </p:nvSpPr>
        <p:spPr/>
        <p:txBody>
          <a:bodyPr/>
          <a:lstStyle/>
          <a:p>
            <a:r>
              <a:rPr lang="en-IN" dirty="0">
                <a:latin typeface="Gill Sans Ultra Bold" panose="020B0A02020104020203" pitchFamily="34" charset="0"/>
              </a:rPr>
              <a:t>RESULTS AND CONCLUSIONS:</a:t>
            </a:r>
          </a:p>
        </p:txBody>
      </p:sp>
      <p:sp>
        <p:nvSpPr>
          <p:cNvPr id="2" name="Slide Number Placeholder 1">
            <a:extLst>
              <a:ext uri="{FF2B5EF4-FFF2-40B4-BE49-F238E27FC236}">
                <a16:creationId xmlns:a16="http://schemas.microsoft.com/office/drawing/2014/main" id="{556ACCE7-3B16-15A2-E778-E3A4A29709E8}"/>
              </a:ext>
            </a:extLst>
          </p:cNvPr>
          <p:cNvSpPr>
            <a:spLocks noGrp="1"/>
          </p:cNvSpPr>
          <p:nvPr>
            <p:ph type="sldNum" sz="quarter" idx="12"/>
          </p:nvPr>
        </p:nvSpPr>
        <p:spPr/>
        <p:txBody>
          <a:bodyPr/>
          <a:lstStyle/>
          <a:p>
            <a:fld id="{02E3DDAD-0257-4629-B5C3-8FAE0EC56EB3}" type="slidenum">
              <a:rPr lang="en-IN" smtClean="0"/>
              <a:pPr/>
              <a:t>16</a:t>
            </a:fld>
            <a:endParaRPr lang="en-I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70222-9688-28F3-EDDE-0D158ABF9F3E}"/>
              </a:ext>
            </a:extLst>
          </p:cNvPr>
          <p:cNvSpPr>
            <a:spLocks noGrp="1"/>
          </p:cNvSpPr>
          <p:nvPr>
            <p:ph type="title"/>
          </p:nvPr>
        </p:nvSpPr>
        <p:spPr/>
        <p:txBody>
          <a:bodyPr/>
          <a:lstStyle/>
          <a:p>
            <a:r>
              <a:rPr lang="en-IN" dirty="0">
                <a:latin typeface="Gill Sans Ultra Bold" panose="020B0A02020104020203" pitchFamily="34" charset="0"/>
              </a:rPr>
              <a:t>FUTURE WORK:</a:t>
            </a:r>
            <a:br>
              <a:rPr lang="en-IN" dirty="0">
                <a:latin typeface="Gill Sans Ultra Bold" panose="020B0A02020104020203" pitchFamily="34" charset="0"/>
              </a:rPr>
            </a:br>
            <a:endParaRPr lang="en-IN" dirty="0">
              <a:latin typeface="Gill Sans Ultra Bold" panose="020B0A02020104020203" pitchFamily="34" charset="0"/>
            </a:endParaRPr>
          </a:p>
        </p:txBody>
      </p:sp>
      <p:sp>
        <p:nvSpPr>
          <p:cNvPr id="3" name="Content Placeholder 2">
            <a:extLst>
              <a:ext uri="{FF2B5EF4-FFF2-40B4-BE49-F238E27FC236}">
                <a16:creationId xmlns:a16="http://schemas.microsoft.com/office/drawing/2014/main" id="{D1E6BC60-8225-7AA3-9A68-8E92F3E83398}"/>
              </a:ext>
            </a:extLst>
          </p:cNvPr>
          <p:cNvSpPr>
            <a:spLocks noGrp="1"/>
          </p:cNvSpPr>
          <p:nvPr>
            <p:ph idx="1"/>
          </p:nvPr>
        </p:nvSpPr>
        <p:spPr/>
        <p:txBody>
          <a:bodyPr/>
          <a:lstStyle/>
          <a:p>
            <a:r>
              <a:rPr lang="en-IN" dirty="0">
                <a:latin typeface="Consolas" panose="020B0609020204030204" pitchFamily="49" charset="0"/>
              </a:rPr>
              <a:t>In order to make loadcell fixed we need to design a fixture suitable to that. So we will focus on designing fixture in coming days.       </a:t>
            </a:r>
          </a:p>
          <a:p>
            <a:r>
              <a:rPr lang="en-IN" dirty="0">
                <a:latin typeface="Consolas" panose="020B0609020204030204" pitchFamily="49" charset="0"/>
              </a:rPr>
              <a:t>We got to know that 1kg loadcell is giving us reading in the way we wanted so, we can use loadcells which are highly sensitive like 1g loadcell for micromachining process.</a:t>
            </a:r>
          </a:p>
          <a:p>
            <a:r>
              <a:rPr lang="en-IN" dirty="0">
                <a:latin typeface="Consolas" panose="020B0609020204030204" pitchFamily="49" charset="0"/>
              </a:rPr>
              <a:t>We will work on </a:t>
            </a:r>
            <a:r>
              <a:rPr lang="en-IN" dirty="0" err="1">
                <a:latin typeface="Consolas" panose="020B0609020204030204" pitchFamily="49" charset="0"/>
              </a:rPr>
              <a:t>invh</a:t>
            </a:r>
            <a:r>
              <a:rPr lang="en-IN" dirty="0">
                <a:latin typeface="Consolas" panose="020B0609020204030204" pitchFamily="49" charset="0"/>
              </a:rPr>
              <a:t> app which is in mobile as it gives us the readings of disturbance caused around it with in built accelerometer.</a:t>
            </a:r>
          </a:p>
          <a:p>
            <a:endParaRPr lang="en-IN" dirty="0"/>
          </a:p>
        </p:txBody>
      </p:sp>
      <p:sp>
        <p:nvSpPr>
          <p:cNvPr id="4" name="Slide Number Placeholder 3">
            <a:extLst>
              <a:ext uri="{FF2B5EF4-FFF2-40B4-BE49-F238E27FC236}">
                <a16:creationId xmlns:a16="http://schemas.microsoft.com/office/drawing/2014/main" id="{A9CF75B6-5936-F0B2-4AE7-78E892D5C403}"/>
              </a:ext>
            </a:extLst>
          </p:cNvPr>
          <p:cNvSpPr>
            <a:spLocks noGrp="1"/>
          </p:cNvSpPr>
          <p:nvPr>
            <p:ph type="sldNum" sz="quarter" idx="12"/>
          </p:nvPr>
        </p:nvSpPr>
        <p:spPr/>
        <p:txBody>
          <a:bodyPr/>
          <a:lstStyle/>
          <a:p>
            <a:fld id="{02E3DDAD-0257-4629-B5C3-8FAE0EC56EB3}" type="slidenum">
              <a:rPr lang="en-IN" smtClean="0"/>
              <a:pPr/>
              <a:t>17</a:t>
            </a:fld>
            <a:endParaRPr lang="en-IN"/>
          </a:p>
        </p:txBody>
      </p:sp>
    </p:spTree>
    <p:extLst>
      <p:ext uri="{BB962C8B-B14F-4D97-AF65-F5344CB8AC3E}">
        <p14:creationId xmlns:p14="http://schemas.microsoft.com/office/powerpoint/2010/main" val="31722141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BDD47-0085-6435-B939-1538B1FADCB3}"/>
              </a:ext>
            </a:extLst>
          </p:cNvPr>
          <p:cNvSpPr>
            <a:spLocks noGrp="1"/>
          </p:cNvSpPr>
          <p:nvPr>
            <p:ph type="title"/>
          </p:nvPr>
        </p:nvSpPr>
        <p:spPr>
          <a:xfrm>
            <a:off x="2214282" y="2779058"/>
            <a:ext cx="10304431" cy="3281082"/>
          </a:xfrm>
        </p:spPr>
        <p:txBody>
          <a:bodyPr/>
          <a:lstStyle/>
          <a:p>
            <a:r>
              <a:rPr lang="en-IN" sz="6600" dirty="0">
                <a:latin typeface="Gill Sans Ultra Bold" panose="020B0A02020104020203" pitchFamily="34" charset="0"/>
              </a:rPr>
              <a:t>THANK</a:t>
            </a:r>
            <a:r>
              <a:rPr lang="en-IN" dirty="0">
                <a:latin typeface="Gill Sans Ultra Bold" panose="020B0A02020104020203" pitchFamily="34" charset="0"/>
              </a:rPr>
              <a:t> </a:t>
            </a:r>
            <a:r>
              <a:rPr lang="en-IN" sz="6600" dirty="0">
                <a:latin typeface="Gill Sans Ultra Bold" panose="020B0A02020104020203" pitchFamily="34" charset="0"/>
              </a:rPr>
              <a:t>YOU</a:t>
            </a:r>
            <a:br>
              <a:rPr lang="en-IN" dirty="0">
                <a:latin typeface="Gill Sans Ultra Bold" panose="020B0A02020104020203" pitchFamily="34" charset="0"/>
              </a:rPr>
            </a:br>
            <a:endParaRPr lang="en-IN" dirty="0">
              <a:latin typeface="Gill Sans Ultra Bold" panose="020B0A02020104020203" pitchFamily="34" charset="0"/>
            </a:endParaRPr>
          </a:p>
        </p:txBody>
      </p:sp>
      <p:sp>
        <p:nvSpPr>
          <p:cNvPr id="3" name="Slide Number Placeholder 2">
            <a:extLst>
              <a:ext uri="{FF2B5EF4-FFF2-40B4-BE49-F238E27FC236}">
                <a16:creationId xmlns:a16="http://schemas.microsoft.com/office/drawing/2014/main" id="{6087023E-0B55-86CB-8B99-97B24AE1311E}"/>
              </a:ext>
            </a:extLst>
          </p:cNvPr>
          <p:cNvSpPr>
            <a:spLocks noGrp="1"/>
          </p:cNvSpPr>
          <p:nvPr>
            <p:ph type="sldNum" sz="quarter" idx="12"/>
          </p:nvPr>
        </p:nvSpPr>
        <p:spPr/>
        <p:txBody>
          <a:bodyPr/>
          <a:lstStyle/>
          <a:p>
            <a:fld id="{02E3DDAD-0257-4629-B5C3-8FAE0EC56EB3}" type="slidenum">
              <a:rPr lang="en-IN" smtClean="0"/>
              <a:pPr/>
              <a:t>18</a:t>
            </a:fld>
            <a:endParaRPr lang="en-IN"/>
          </a:p>
        </p:txBody>
      </p:sp>
    </p:spTree>
    <p:extLst>
      <p:ext uri="{BB962C8B-B14F-4D97-AF65-F5344CB8AC3E}">
        <p14:creationId xmlns:p14="http://schemas.microsoft.com/office/powerpoint/2010/main" val="5378890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769EC-334A-A48E-847D-298E8B4111F1}"/>
              </a:ext>
            </a:extLst>
          </p:cNvPr>
          <p:cNvSpPr>
            <a:spLocks noGrp="1"/>
          </p:cNvSpPr>
          <p:nvPr>
            <p:ph type="title"/>
          </p:nvPr>
        </p:nvSpPr>
        <p:spPr/>
        <p:txBody>
          <a:bodyPr/>
          <a:lstStyle/>
          <a:p>
            <a:r>
              <a:rPr lang="en-IN" dirty="0">
                <a:latin typeface="Gill Sans Ultra Bold" panose="020B0A02020104020203" pitchFamily="34" charset="0"/>
              </a:rPr>
              <a:t>CONTENTS:</a:t>
            </a:r>
          </a:p>
        </p:txBody>
      </p:sp>
      <p:sp>
        <p:nvSpPr>
          <p:cNvPr id="3" name="Content Placeholder 2">
            <a:extLst>
              <a:ext uri="{FF2B5EF4-FFF2-40B4-BE49-F238E27FC236}">
                <a16:creationId xmlns:a16="http://schemas.microsoft.com/office/drawing/2014/main" id="{E0DE1F08-D70F-B297-AE45-FF5C1A579DC8}"/>
              </a:ext>
            </a:extLst>
          </p:cNvPr>
          <p:cNvSpPr>
            <a:spLocks noGrp="1"/>
          </p:cNvSpPr>
          <p:nvPr>
            <p:ph idx="1"/>
          </p:nvPr>
        </p:nvSpPr>
        <p:spPr/>
        <p:txBody>
          <a:bodyPr>
            <a:normAutofit/>
          </a:bodyPr>
          <a:lstStyle/>
          <a:p>
            <a:r>
              <a:rPr lang="en-IN" sz="2400" dirty="0">
                <a:latin typeface="Cascadia Code" panose="020B0609020000020004" pitchFamily="49" charset="0"/>
                <a:ea typeface="Cascadia Code" panose="020B0609020000020004" pitchFamily="49" charset="0"/>
                <a:cs typeface="Cascadia Code" panose="020B0609020000020004" pitchFamily="49" charset="0"/>
              </a:rPr>
              <a:t>Introduction</a:t>
            </a:r>
          </a:p>
          <a:p>
            <a:r>
              <a:rPr lang="en-IN" sz="2400" dirty="0">
                <a:latin typeface="Cascadia Code" panose="020B0609020000020004" pitchFamily="49" charset="0"/>
                <a:ea typeface="Cascadia Code" panose="020B0609020000020004" pitchFamily="49" charset="0"/>
                <a:cs typeface="Cascadia Code" panose="020B0609020000020004" pitchFamily="49" charset="0"/>
              </a:rPr>
              <a:t>Work done previous semester</a:t>
            </a:r>
          </a:p>
          <a:p>
            <a:r>
              <a:rPr lang="en-IN" sz="2400" dirty="0">
                <a:latin typeface="Cascadia Code" panose="020B0609020000020004" pitchFamily="49" charset="0"/>
                <a:ea typeface="Cascadia Code" panose="020B0609020000020004" pitchFamily="49" charset="0"/>
                <a:cs typeface="Cascadia Code" panose="020B0609020000020004" pitchFamily="49" charset="0"/>
              </a:rPr>
              <a:t>Objective of our work</a:t>
            </a:r>
          </a:p>
          <a:p>
            <a:r>
              <a:rPr lang="en-IN" sz="2400" dirty="0">
                <a:latin typeface="Cascadia Code" panose="020B0609020000020004" pitchFamily="49" charset="0"/>
                <a:ea typeface="Cascadia Code" panose="020B0609020000020004" pitchFamily="49" charset="0"/>
                <a:cs typeface="Cascadia Code" panose="020B0609020000020004" pitchFamily="49" charset="0"/>
              </a:rPr>
              <a:t>Results and Conclusions</a:t>
            </a:r>
          </a:p>
          <a:p>
            <a:r>
              <a:rPr lang="en-IN" sz="2400" dirty="0">
                <a:latin typeface="Cascadia Code" panose="020B0609020000020004" pitchFamily="49" charset="0"/>
                <a:ea typeface="Cascadia Code" panose="020B0609020000020004" pitchFamily="49" charset="0"/>
                <a:cs typeface="Cascadia Code" panose="020B0609020000020004" pitchFamily="49" charset="0"/>
              </a:rPr>
              <a:t>Future Work</a:t>
            </a:r>
          </a:p>
        </p:txBody>
      </p:sp>
      <p:sp>
        <p:nvSpPr>
          <p:cNvPr id="5" name="Slide Number Placeholder 4">
            <a:extLst>
              <a:ext uri="{FF2B5EF4-FFF2-40B4-BE49-F238E27FC236}">
                <a16:creationId xmlns:a16="http://schemas.microsoft.com/office/drawing/2014/main" id="{642BE85F-63BE-4173-A623-C0F04CD5EA9E}"/>
              </a:ext>
            </a:extLst>
          </p:cNvPr>
          <p:cNvSpPr>
            <a:spLocks noGrp="1"/>
          </p:cNvSpPr>
          <p:nvPr>
            <p:ph type="sldNum" sz="quarter" idx="12"/>
          </p:nvPr>
        </p:nvSpPr>
        <p:spPr/>
        <p:txBody>
          <a:bodyPr/>
          <a:lstStyle/>
          <a:p>
            <a:fld id="{02E3DDAD-0257-4629-B5C3-8FAE0EC56EB3}" type="slidenum">
              <a:rPr lang="en-IN" smtClean="0"/>
              <a:pPr/>
              <a:t>2</a:t>
            </a:fld>
            <a:endParaRPr lang="en-IN"/>
          </a:p>
        </p:txBody>
      </p:sp>
    </p:spTree>
    <p:extLst>
      <p:ext uri="{BB962C8B-B14F-4D97-AF65-F5344CB8AC3E}">
        <p14:creationId xmlns:p14="http://schemas.microsoft.com/office/powerpoint/2010/main" val="19556267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A74FA-951D-5E3A-10F7-7F106F05A8B0}"/>
              </a:ext>
            </a:extLst>
          </p:cNvPr>
          <p:cNvSpPr>
            <a:spLocks noGrp="1"/>
          </p:cNvSpPr>
          <p:nvPr>
            <p:ph type="title"/>
          </p:nvPr>
        </p:nvSpPr>
        <p:spPr/>
        <p:txBody>
          <a:bodyPr/>
          <a:lstStyle/>
          <a:p>
            <a:r>
              <a:rPr lang="en-IN" dirty="0">
                <a:latin typeface="Gill Sans Ultra Bold Condensed" panose="020B0A06020104020203" pitchFamily="34" charset="0"/>
              </a:rPr>
              <a:t>INTRODUCTION:</a:t>
            </a:r>
          </a:p>
        </p:txBody>
      </p:sp>
      <p:sp>
        <p:nvSpPr>
          <p:cNvPr id="3" name="Content Placeholder 2">
            <a:extLst>
              <a:ext uri="{FF2B5EF4-FFF2-40B4-BE49-F238E27FC236}">
                <a16:creationId xmlns:a16="http://schemas.microsoft.com/office/drawing/2014/main" id="{5D988CD6-0CAC-6AA6-14F8-90704395FEFD}"/>
              </a:ext>
            </a:extLst>
          </p:cNvPr>
          <p:cNvSpPr>
            <a:spLocks noGrp="1"/>
          </p:cNvSpPr>
          <p:nvPr>
            <p:ph idx="1"/>
          </p:nvPr>
        </p:nvSpPr>
        <p:spPr>
          <a:xfrm>
            <a:off x="309781" y="1819835"/>
            <a:ext cx="5786219" cy="4715436"/>
          </a:xfrm>
        </p:spPr>
        <p:txBody>
          <a:bodyPr>
            <a:normAutofit/>
          </a:bodyPr>
          <a:lstStyle/>
          <a:p>
            <a:r>
              <a:rPr lang="en-US" sz="1800" dirty="0">
                <a:solidFill>
                  <a:schemeClr val="tx1"/>
                </a:solidFill>
                <a:latin typeface="Consolas" panose="020B0609020204030204" pitchFamily="49" charset="0"/>
                <a:cs typeface="Arial" pitchFamily="34" charset="0"/>
              </a:rPr>
              <a:t>Our work is about design and development of cutting tool registration device for micromachining process. Micromachining allows us to make small parts and design complex </a:t>
            </a:r>
            <a:r>
              <a:rPr lang="en-US" sz="1800" dirty="0" err="1">
                <a:solidFill>
                  <a:schemeClr val="tx1"/>
                </a:solidFill>
                <a:latin typeface="Consolas" panose="020B0609020204030204" pitchFamily="49" charset="0"/>
                <a:cs typeface="Arial" pitchFamily="34" charset="0"/>
              </a:rPr>
              <a:t>geometries</a:t>
            </a:r>
            <a:r>
              <a:rPr lang="en-US" dirty="0" err="1">
                <a:solidFill>
                  <a:schemeClr val="tx1"/>
                </a:solidFill>
                <a:latin typeface="Consolas" panose="020B0609020204030204" pitchFamily="49" charset="0"/>
                <a:cs typeface="Arial" pitchFamily="34" charset="0"/>
              </a:rPr>
              <a:t>.</a:t>
            </a:r>
            <a:r>
              <a:rPr lang="en-US" sz="1800" dirty="0" err="1">
                <a:solidFill>
                  <a:schemeClr val="tx1"/>
                </a:solidFill>
                <a:latin typeface="Consolas" panose="020B0609020204030204" pitchFamily="49" charset="0"/>
                <a:cs typeface="Arial" pitchFamily="34" charset="0"/>
              </a:rPr>
              <a:t>Micromachining</a:t>
            </a:r>
            <a:r>
              <a:rPr lang="en-US" sz="1800" dirty="0">
                <a:solidFill>
                  <a:schemeClr val="tx1"/>
                </a:solidFill>
                <a:latin typeface="Consolas" panose="020B0609020204030204" pitchFamily="49" charset="0"/>
                <a:cs typeface="Arial" pitchFamily="34" charset="0"/>
              </a:rPr>
              <a:t> is the most basic technology for the production of such miniaturized parts and components.</a:t>
            </a:r>
          </a:p>
          <a:p>
            <a:r>
              <a:rPr lang="en-US" sz="1800" dirty="0">
                <a:solidFill>
                  <a:schemeClr val="tx1"/>
                </a:solidFill>
                <a:latin typeface="Consolas" panose="020B0609020204030204" pitchFamily="49" charset="0"/>
                <a:cs typeface="Arial" pitchFamily="34" charset="0"/>
              </a:rPr>
              <a:t> We need to choose a sensor and design a fixture to fix sensor such that  it detects the point when the tool touches the work piece. The force that acts on workpiece while tool touches it must be detected by sensor without causing any damage to workpiece.</a:t>
            </a:r>
          </a:p>
          <a:p>
            <a:pPr marL="388620" indent="-342900"/>
            <a:endParaRPr lang="en-US" sz="1400" dirty="0">
              <a:solidFill>
                <a:schemeClr val="tx1"/>
              </a:solidFill>
              <a:latin typeface="Consolas" panose="020B0609020204030204" pitchFamily="49" charset="0"/>
              <a:cs typeface="Arial" pitchFamily="34" charset="0"/>
            </a:endParaRPr>
          </a:p>
          <a:p>
            <a:endParaRPr lang="en-IN" dirty="0"/>
          </a:p>
        </p:txBody>
      </p:sp>
      <p:pic>
        <p:nvPicPr>
          <p:cNvPr id="5" name="Picture 4" descr="A picture containing indoor, kitchenware&#10;&#10;Description automatically generated">
            <a:extLst>
              <a:ext uri="{FF2B5EF4-FFF2-40B4-BE49-F238E27FC236}">
                <a16:creationId xmlns:a16="http://schemas.microsoft.com/office/drawing/2014/main" id="{5AD45009-AE84-B73B-ADCD-DE6A1B1745F8}"/>
              </a:ext>
            </a:extLst>
          </p:cNvPr>
          <p:cNvPicPr>
            <a:picLocks noGrp="1" noChangeAspect="1"/>
          </p:cNvPicPr>
          <p:nvPr/>
        </p:nvPicPr>
        <p:blipFill>
          <a:blip r:embed="rId2" cstate="print"/>
          <a:stretch>
            <a:fillRect/>
          </a:stretch>
        </p:blipFill>
        <p:spPr>
          <a:xfrm>
            <a:off x="6696635" y="2043952"/>
            <a:ext cx="2353249" cy="3612778"/>
          </a:xfrm>
          <a:prstGeom prst="rect">
            <a:avLst/>
          </a:prstGeom>
        </p:spPr>
      </p:pic>
      <p:sp>
        <p:nvSpPr>
          <p:cNvPr id="6" name="Slide Number Placeholder 5">
            <a:extLst>
              <a:ext uri="{FF2B5EF4-FFF2-40B4-BE49-F238E27FC236}">
                <a16:creationId xmlns:a16="http://schemas.microsoft.com/office/drawing/2014/main" id="{7B652DF8-E6C2-0A9D-183A-2E61EAEB50D7}"/>
              </a:ext>
            </a:extLst>
          </p:cNvPr>
          <p:cNvSpPr>
            <a:spLocks noGrp="1"/>
          </p:cNvSpPr>
          <p:nvPr>
            <p:ph type="sldNum" sz="quarter" idx="12"/>
          </p:nvPr>
        </p:nvSpPr>
        <p:spPr/>
        <p:txBody>
          <a:bodyPr/>
          <a:lstStyle/>
          <a:p>
            <a:fld id="{02E3DDAD-0257-4629-B5C3-8FAE0EC56EB3}" type="slidenum">
              <a:rPr lang="en-IN" smtClean="0"/>
              <a:pPr/>
              <a:t>3</a:t>
            </a:fld>
            <a:endParaRPr lang="en-IN"/>
          </a:p>
        </p:txBody>
      </p:sp>
    </p:spTree>
    <p:extLst>
      <p:ext uri="{BB962C8B-B14F-4D97-AF65-F5344CB8AC3E}">
        <p14:creationId xmlns:p14="http://schemas.microsoft.com/office/powerpoint/2010/main" val="30203128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6F52D-99E3-A319-82B2-97A85CD2A417}"/>
              </a:ext>
            </a:extLst>
          </p:cNvPr>
          <p:cNvSpPr>
            <a:spLocks noGrp="1"/>
          </p:cNvSpPr>
          <p:nvPr>
            <p:ph type="title"/>
          </p:nvPr>
        </p:nvSpPr>
        <p:spPr>
          <a:xfrm>
            <a:off x="542863" y="843532"/>
            <a:ext cx="8596668" cy="1320800"/>
          </a:xfrm>
        </p:spPr>
        <p:txBody>
          <a:bodyPr/>
          <a:lstStyle/>
          <a:p>
            <a:r>
              <a:rPr lang="en-IN" dirty="0">
                <a:latin typeface="Gill Sans Ultra Bold" panose="020B0A02020104020203" pitchFamily="34" charset="0"/>
              </a:rPr>
              <a:t>WORK DONE IN PREVIOUS SEMESTER:</a:t>
            </a:r>
          </a:p>
        </p:txBody>
      </p:sp>
      <p:sp>
        <p:nvSpPr>
          <p:cNvPr id="3" name="Content Placeholder 2">
            <a:extLst>
              <a:ext uri="{FF2B5EF4-FFF2-40B4-BE49-F238E27FC236}">
                <a16:creationId xmlns:a16="http://schemas.microsoft.com/office/drawing/2014/main" id="{79430E4A-B420-35D9-1787-589EFD4F5EDB}"/>
              </a:ext>
            </a:extLst>
          </p:cNvPr>
          <p:cNvSpPr>
            <a:spLocks noGrp="1"/>
          </p:cNvSpPr>
          <p:nvPr>
            <p:ph idx="1"/>
          </p:nvPr>
        </p:nvSpPr>
        <p:spPr>
          <a:xfrm>
            <a:off x="542863" y="2546071"/>
            <a:ext cx="5221442" cy="3880773"/>
          </a:xfrm>
        </p:spPr>
        <p:txBody>
          <a:bodyPr/>
          <a:lstStyle/>
          <a:p>
            <a:r>
              <a:rPr lang="en-IN" dirty="0">
                <a:latin typeface="Consolas" panose="020B0609020204030204" pitchFamily="49" charset="0"/>
              </a:rPr>
              <a:t>We studied about different type of sensors and decided that Limit switch would be ideal for our project.</a:t>
            </a:r>
          </a:p>
          <a:p>
            <a:r>
              <a:rPr lang="en-IN" dirty="0">
                <a:latin typeface="Consolas" panose="020B0609020204030204" pitchFamily="49" charset="0"/>
              </a:rPr>
              <a:t>We chose Miniature Limit switch as the sensor and tried to design a fixture suitable to it.</a:t>
            </a:r>
          </a:p>
          <a:p>
            <a:r>
              <a:rPr lang="en-IN" dirty="0">
                <a:latin typeface="Consolas" panose="020B0609020204030204" pitchFamily="49" charset="0"/>
              </a:rPr>
              <a:t>We encountered some limitations which are associated with miniature limit switch.</a:t>
            </a:r>
          </a:p>
        </p:txBody>
      </p:sp>
      <p:pic>
        <p:nvPicPr>
          <p:cNvPr id="4" name="Picture 3">
            <a:extLst>
              <a:ext uri="{FF2B5EF4-FFF2-40B4-BE49-F238E27FC236}">
                <a16:creationId xmlns:a16="http://schemas.microsoft.com/office/drawing/2014/main" id="{007EE8A9-7CD3-C096-1A37-9F5C80B42743}"/>
              </a:ext>
            </a:extLst>
          </p:cNvPr>
          <p:cNvPicPr>
            <a:picLocks noChangeAspect="1"/>
          </p:cNvPicPr>
          <p:nvPr/>
        </p:nvPicPr>
        <p:blipFill>
          <a:blip r:embed="rId2" cstate="print"/>
          <a:stretch>
            <a:fillRect/>
          </a:stretch>
        </p:blipFill>
        <p:spPr>
          <a:xfrm>
            <a:off x="6329081" y="2214282"/>
            <a:ext cx="3254257" cy="3021106"/>
          </a:xfrm>
          <a:prstGeom prst="rect">
            <a:avLst/>
          </a:prstGeom>
        </p:spPr>
      </p:pic>
      <p:sp>
        <p:nvSpPr>
          <p:cNvPr id="6" name="Slide Number Placeholder 5">
            <a:extLst>
              <a:ext uri="{FF2B5EF4-FFF2-40B4-BE49-F238E27FC236}">
                <a16:creationId xmlns:a16="http://schemas.microsoft.com/office/drawing/2014/main" id="{7DFE5C84-8D08-777D-48EA-96AD8E08B323}"/>
              </a:ext>
            </a:extLst>
          </p:cNvPr>
          <p:cNvSpPr>
            <a:spLocks noGrp="1"/>
          </p:cNvSpPr>
          <p:nvPr>
            <p:ph type="sldNum" sz="quarter" idx="12"/>
          </p:nvPr>
        </p:nvSpPr>
        <p:spPr/>
        <p:txBody>
          <a:bodyPr/>
          <a:lstStyle/>
          <a:p>
            <a:fld id="{02E3DDAD-0257-4629-B5C3-8FAE0EC56EB3}" type="slidenum">
              <a:rPr lang="en-IN" smtClean="0"/>
              <a:pPr/>
              <a:t>4</a:t>
            </a:fld>
            <a:endParaRPr lang="en-IN"/>
          </a:p>
        </p:txBody>
      </p:sp>
    </p:spTree>
    <p:extLst>
      <p:ext uri="{BB962C8B-B14F-4D97-AF65-F5344CB8AC3E}">
        <p14:creationId xmlns:p14="http://schemas.microsoft.com/office/powerpoint/2010/main" val="36694987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E909D-11E7-BE0D-1581-E76346702693}"/>
              </a:ext>
            </a:extLst>
          </p:cNvPr>
          <p:cNvSpPr>
            <a:spLocks noGrp="1"/>
          </p:cNvSpPr>
          <p:nvPr>
            <p:ph type="title"/>
          </p:nvPr>
        </p:nvSpPr>
        <p:spPr/>
        <p:txBody>
          <a:bodyPr/>
          <a:lstStyle/>
          <a:p>
            <a:r>
              <a:rPr lang="en-IN" dirty="0">
                <a:latin typeface="Gill Sans Ultra Bold" panose="020B0A02020104020203" pitchFamily="34" charset="0"/>
              </a:rPr>
              <a:t>WORK DONE IN PREVIOUS SEMESTER:</a:t>
            </a:r>
          </a:p>
        </p:txBody>
      </p:sp>
      <p:sp>
        <p:nvSpPr>
          <p:cNvPr id="3" name="Content Placeholder 2">
            <a:extLst>
              <a:ext uri="{FF2B5EF4-FFF2-40B4-BE49-F238E27FC236}">
                <a16:creationId xmlns:a16="http://schemas.microsoft.com/office/drawing/2014/main" id="{819349F2-0C6F-033D-2BFB-7072C01FD358}"/>
              </a:ext>
            </a:extLst>
          </p:cNvPr>
          <p:cNvSpPr>
            <a:spLocks noGrp="1"/>
          </p:cNvSpPr>
          <p:nvPr>
            <p:ph idx="1"/>
          </p:nvPr>
        </p:nvSpPr>
        <p:spPr>
          <a:xfrm>
            <a:off x="677334" y="2172447"/>
            <a:ext cx="8596668" cy="3880773"/>
          </a:xfrm>
        </p:spPr>
        <p:txBody>
          <a:bodyPr/>
          <a:lstStyle/>
          <a:p>
            <a:pPr marL="0" indent="0">
              <a:buNone/>
            </a:pPr>
            <a:r>
              <a:rPr lang="en-IN" sz="2400" b="1" u="sng" dirty="0">
                <a:latin typeface="Consolas" panose="020B0609020204030204" pitchFamily="49" charset="0"/>
              </a:rPr>
              <a:t>Limitations</a:t>
            </a:r>
            <a:r>
              <a:rPr lang="en-IN" sz="2400" dirty="0">
                <a:latin typeface="Consolas" panose="020B0609020204030204" pitchFamily="49" charset="0"/>
              </a:rPr>
              <a:t>:</a:t>
            </a:r>
          </a:p>
          <a:p>
            <a:pPr marL="0" indent="0">
              <a:buNone/>
            </a:pPr>
            <a:r>
              <a:rPr lang="en-IN" dirty="0">
                <a:latin typeface="Consolas" panose="020B0609020204030204" pitchFamily="49" charset="0"/>
              </a:rPr>
              <a:t>Certain force will be already acting on the limit switch due to the weight of fixture above it. Due to this we may not get the accurate reading when the tool is touching the workpiece.</a:t>
            </a:r>
          </a:p>
          <a:p>
            <a:pPr marL="0" indent="0">
              <a:buNone/>
            </a:pPr>
            <a:r>
              <a:rPr lang="en-IN" dirty="0">
                <a:latin typeface="Consolas" panose="020B0609020204030204" pitchFamily="49" charset="0"/>
              </a:rPr>
              <a:t>This is why we selected load cell as the sensor for our project</a:t>
            </a:r>
          </a:p>
        </p:txBody>
      </p:sp>
      <p:pic>
        <p:nvPicPr>
          <p:cNvPr id="4" name="Picture 3" descr="A picture containing icon&#10;&#10;Description automatically generated">
            <a:extLst>
              <a:ext uri="{FF2B5EF4-FFF2-40B4-BE49-F238E27FC236}">
                <a16:creationId xmlns:a16="http://schemas.microsoft.com/office/drawing/2014/main" id="{135FCE49-3CF1-C16F-FFF7-B61FA2979C56}"/>
              </a:ext>
            </a:extLst>
          </p:cNvPr>
          <p:cNvPicPr>
            <a:picLocks noGrp="1" noChangeAspect="1"/>
          </p:cNvPicPr>
          <p:nvPr/>
        </p:nvPicPr>
        <p:blipFill>
          <a:blip r:embed="rId2"/>
          <a:stretch>
            <a:fillRect/>
          </a:stretch>
        </p:blipFill>
        <p:spPr>
          <a:xfrm>
            <a:off x="1452282" y="4365811"/>
            <a:ext cx="6494930" cy="2001173"/>
          </a:xfrm>
          <a:prstGeom prst="rect">
            <a:avLst/>
          </a:prstGeom>
        </p:spPr>
      </p:pic>
      <p:sp>
        <p:nvSpPr>
          <p:cNvPr id="5" name="Slide Number Placeholder 4">
            <a:extLst>
              <a:ext uri="{FF2B5EF4-FFF2-40B4-BE49-F238E27FC236}">
                <a16:creationId xmlns:a16="http://schemas.microsoft.com/office/drawing/2014/main" id="{91DA2D0A-B0EA-90D8-CB77-DDBE5EB1C2E3}"/>
              </a:ext>
            </a:extLst>
          </p:cNvPr>
          <p:cNvSpPr>
            <a:spLocks noGrp="1"/>
          </p:cNvSpPr>
          <p:nvPr>
            <p:ph type="sldNum" sz="quarter" idx="12"/>
          </p:nvPr>
        </p:nvSpPr>
        <p:spPr/>
        <p:txBody>
          <a:bodyPr/>
          <a:lstStyle/>
          <a:p>
            <a:fld id="{02E3DDAD-0257-4629-B5C3-8FAE0EC56EB3}" type="slidenum">
              <a:rPr lang="en-IN" smtClean="0"/>
              <a:pPr/>
              <a:t>5</a:t>
            </a:fld>
            <a:endParaRPr lang="en-IN"/>
          </a:p>
        </p:txBody>
      </p:sp>
    </p:spTree>
    <p:extLst>
      <p:ext uri="{BB962C8B-B14F-4D97-AF65-F5344CB8AC3E}">
        <p14:creationId xmlns:p14="http://schemas.microsoft.com/office/powerpoint/2010/main" val="17422953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ACC2B-CFFD-C449-4AF1-0E6E80CBC495}"/>
              </a:ext>
            </a:extLst>
          </p:cNvPr>
          <p:cNvSpPr>
            <a:spLocks noGrp="1"/>
          </p:cNvSpPr>
          <p:nvPr>
            <p:ph type="title"/>
          </p:nvPr>
        </p:nvSpPr>
        <p:spPr>
          <a:xfrm>
            <a:off x="749052" y="682168"/>
            <a:ext cx="8596668" cy="1320800"/>
          </a:xfrm>
        </p:spPr>
        <p:txBody>
          <a:bodyPr/>
          <a:lstStyle/>
          <a:p>
            <a:r>
              <a:rPr lang="en-IN" dirty="0">
                <a:latin typeface="Gill Sans Ultra Bold" panose="020B0A02020104020203" pitchFamily="34" charset="0"/>
              </a:rPr>
              <a:t>OBJECTIVE OF OUR WORK:</a:t>
            </a:r>
          </a:p>
        </p:txBody>
      </p:sp>
      <p:sp>
        <p:nvSpPr>
          <p:cNvPr id="3" name="Content Placeholder 2">
            <a:extLst>
              <a:ext uri="{FF2B5EF4-FFF2-40B4-BE49-F238E27FC236}">
                <a16:creationId xmlns:a16="http://schemas.microsoft.com/office/drawing/2014/main" id="{93E82BD6-5015-0352-3141-ABD90E9346B1}"/>
              </a:ext>
            </a:extLst>
          </p:cNvPr>
          <p:cNvSpPr>
            <a:spLocks noGrp="1"/>
          </p:cNvSpPr>
          <p:nvPr>
            <p:ph idx="1"/>
          </p:nvPr>
        </p:nvSpPr>
        <p:spPr>
          <a:xfrm>
            <a:off x="677334" y="2160589"/>
            <a:ext cx="6494431" cy="3880773"/>
          </a:xfrm>
        </p:spPr>
        <p:txBody>
          <a:bodyPr/>
          <a:lstStyle/>
          <a:p>
            <a:r>
              <a:rPr lang="en-IN" dirty="0">
                <a:latin typeface="Consolas" panose="020B0609020204030204" pitchFamily="49" charset="0"/>
              </a:rPr>
              <a:t>To find the sensivity of 1kg load cell and design a fixture suitable to it.</a:t>
            </a:r>
          </a:p>
          <a:p>
            <a:endParaRPr lang="en-IN" dirty="0">
              <a:latin typeface="Consolas" panose="020B0609020204030204" pitchFamily="49" charset="0"/>
            </a:endParaRPr>
          </a:p>
          <a:p>
            <a:r>
              <a:rPr lang="en-IN" dirty="0">
                <a:latin typeface="Consolas" panose="020B0609020204030204" pitchFamily="49" charset="0"/>
              </a:rPr>
              <a:t>To find the minimum amount of force to which this load cell responds.</a:t>
            </a:r>
          </a:p>
          <a:p>
            <a:endParaRPr lang="en-IN" dirty="0">
              <a:latin typeface="Consolas" panose="020B0609020204030204" pitchFamily="49" charset="0"/>
            </a:endParaRPr>
          </a:p>
          <a:p>
            <a:r>
              <a:rPr lang="en-IN" dirty="0">
                <a:latin typeface="Consolas" panose="020B0609020204030204" pitchFamily="49" charset="0"/>
              </a:rPr>
              <a:t>By this we could determine if load cell is suitable for our project or not.</a:t>
            </a:r>
          </a:p>
        </p:txBody>
      </p:sp>
      <p:pic>
        <p:nvPicPr>
          <p:cNvPr id="4" name="Picture 3">
            <a:extLst>
              <a:ext uri="{FF2B5EF4-FFF2-40B4-BE49-F238E27FC236}">
                <a16:creationId xmlns:a16="http://schemas.microsoft.com/office/drawing/2014/main" id="{8C0956B3-7B35-02CF-F7B3-4DC4BA266B5D}"/>
              </a:ext>
            </a:extLst>
          </p:cNvPr>
          <p:cNvPicPr>
            <a:picLocks noChangeAspect="1"/>
          </p:cNvPicPr>
          <p:nvPr/>
        </p:nvPicPr>
        <p:blipFill>
          <a:blip r:embed="rId2" cstate="print"/>
          <a:stretch>
            <a:fillRect/>
          </a:stretch>
        </p:blipFill>
        <p:spPr>
          <a:xfrm>
            <a:off x="7147056" y="2393575"/>
            <a:ext cx="2198664" cy="2339789"/>
          </a:xfrm>
          <a:prstGeom prst="rect">
            <a:avLst/>
          </a:prstGeom>
        </p:spPr>
      </p:pic>
      <p:sp>
        <p:nvSpPr>
          <p:cNvPr id="5" name="Slide Number Placeholder 4">
            <a:extLst>
              <a:ext uri="{FF2B5EF4-FFF2-40B4-BE49-F238E27FC236}">
                <a16:creationId xmlns:a16="http://schemas.microsoft.com/office/drawing/2014/main" id="{84BDD29D-D383-76C8-C472-27F8052D4281}"/>
              </a:ext>
            </a:extLst>
          </p:cNvPr>
          <p:cNvSpPr>
            <a:spLocks noGrp="1"/>
          </p:cNvSpPr>
          <p:nvPr>
            <p:ph type="sldNum" sz="quarter" idx="12"/>
          </p:nvPr>
        </p:nvSpPr>
        <p:spPr/>
        <p:txBody>
          <a:bodyPr/>
          <a:lstStyle/>
          <a:p>
            <a:fld id="{02E3DDAD-0257-4629-B5C3-8FAE0EC56EB3}" type="slidenum">
              <a:rPr lang="en-IN" smtClean="0"/>
              <a:pPr/>
              <a:t>6</a:t>
            </a:fld>
            <a:endParaRPr lang="en-IN"/>
          </a:p>
        </p:txBody>
      </p:sp>
    </p:spTree>
    <p:extLst>
      <p:ext uri="{BB962C8B-B14F-4D97-AF65-F5344CB8AC3E}">
        <p14:creationId xmlns:p14="http://schemas.microsoft.com/office/powerpoint/2010/main" val="2487778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EDA82-C88B-3962-78D1-2EA30EB3CCE2}"/>
              </a:ext>
            </a:extLst>
          </p:cNvPr>
          <p:cNvSpPr>
            <a:spLocks noGrp="1"/>
          </p:cNvSpPr>
          <p:nvPr>
            <p:ph type="title"/>
          </p:nvPr>
        </p:nvSpPr>
        <p:spPr>
          <a:xfrm>
            <a:off x="677334" y="520256"/>
            <a:ext cx="8596668" cy="1320800"/>
          </a:xfrm>
        </p:spPr>
        <p:txBody>
          <a:bodyPr/>
          <a:lstStyle/>
          <a:p>
            <a:r>
              <a:rPr lang="en-IN" dirty="0">
                <a:latin typeface="Gill Sans Ultra Bold" panose="020B0A02020104020203" pitchFamily="34" charset="0"/>
              </a:rPr>
              <a:t>LOAD CELL:</a:t>
            </a:r>
          </a:p>
        </p:txBody>
      </p:sp>
      <p:sp>
        <p:nvSpPr>
          <p:cNvPr id="3" name="Content Placeholder 2">
            <a:extLst>
              <a:ext uri="{FF2B5EF4-FFF2-40B4-BE49-F238E27FC236}">
                <a16:creationId xmlns:a16="http://schemas.microsoft.com/office/drawing/2014/main" id="{DC265441-586C-4CC2-E9BF-BADCBC48DA20}"/>
              </a:ext>
            </a:extLst>
          </p:cNvPr>
          <p:cNvSpPr>
            <a:spLocks noGrp="1"/>
          </p:cNvSpPr>
          <p:nvPr>
            <p:ph idx="1"/>
          </p:nvPr>
        </p:nvSpPr>
        <p:spPr>
          <a:xfrm>
            <a:off x="677334" y="1796571"/>
            <a:ext cx="6270313" cy="3880773"/>
          </a:xfrm>
        </p:spPr>
        <p:txBody>
          <a:bodyPr>
            <a:normAutofit lnSpcReduction="10000"/>
          </a:bodyPr>
          <a:lstStyle/>
          <a:p>
            <a:r>
              <a:rPr lang="en-US" sz="1800" dirty="0">
                <a:latin typeface="Consolas" panose="020B0609020204030204" pitchFamily="49" charset="0"/>
              </a:rPr>
              <a:t>Load cells contain strain gauges, which are thin wires or foil strips of metal that change their electrical resistance when they are stretched or compressed.</a:t>
            </a:r>
          </a:p>
          <a:p>
            <a:r>
              <a:rPr lang="en-US" sz="1800" dirty="0">
                <a:latin typeface="Consolas" panose="020B0609020204030204" pitchFamily="49" charset="0"/>
              </a:rPr>
              <a:t>The output signal is usually in the form of a voltage which can be processed by a microcontroller, display or other electronic device for further processing and analysis. </a:t>
            </a:r>
            <a:endParaRPr lang="en-US" dirty="0">
              <a:latin typeface="Consolas" panose="020B0609020204030204" pitchFamily="49" charset="0"/>
            </a:endParaRPr>
          </a:p>
          <a:p>
            <a:r>
              <a:rPr lang="en-US" sz="1800" dirty="0">
                <a:latin typeface="Consolas" panose="020B0609020204030204" pitchFamily="49" charset="0"/>
              </a:rPr>
              <a:t>To make these small changes into something more measurable is to interconnect them as a Wheatstone bridge.</a:t>
            </a:r>
          </a:p>
          <a:p>
            <a:r>
              <a:rPr lang="en-US" sz="1800" dirty="0">
                <a:latin typeface="Consolas" panose="020B0609020204030204" pitchFamily="49" charset="0"/>
              </a:rPr>
              <a:t>By applying Kirchhoff's law we will get :</a:t>
            </a:r>
          </a:p>
          <a:p>
            <a:pPr>
              <a:buNone/>
            </a:pPr>
            <a:r>
              <a:rPr lang="en-US" sz="1800" dirty="0"/>
              <a:t>       </a:t>
            </a:r>
          </a:p>
          <a:p>
            <a:endParaRPr lang="en-IN" dirty="0"/>
          </a:p>
        </p:txBody>
      </p:sp>
      <p:pic>
        <p:nvPicPr>
          <p:cNvPr id="4" name="Picture 3">
            <a:extLst>
              <a:ext uri="{FF2B5EF4-FFF2-40B4-BE49-F238E27FC236}">
                <a16:creationId xmlns:a16="http://schemas.microsoft.com/office/drawing/2014/main" id="{42E01168-879F-087D-AB7F-D762A967CD07}"/>
              </a:ext>
            </a:extLst>
          </p:cNvPr>
          <p:cNvPicPr>
            <a:picLocks noChangeAspect="1"/>
          </p:cNvPicPr>
          <p:nvPr/>
        </p:nvPicPr>
        <p:blipFill>
          <a:blip r:embed="rId2"/>
          <a:stretch>
            <a:fillRect/>
          </a:stretch>
        </p:blipFill>
        <p:spPr>
          <a:xfrm>
            <a:off x="7255376" y="2550458"/>
            <a:ext cx="2399612" cy="1757083"/>
          </a:xfrm>
          <a:prstGeom prst="rect">
            <a:avLst/>
          </a:prstGeom>
        </p:spPr>
      </p:pic>
      <p:pic>
        <p:nvPicPr>
          <p:cNvPr id="5" name="Picture 4">
            <a:extLst>
              <a:ext uri="{FF2B5EF4-FFF2-40B4-BE49-F238E27FC236}">
                <a16:creationId xmlns:a16="http://schemas.microsoft.com/office/drawing/2014/main" id="{7D7B8FF8-119A-B738-9F10-EC32269A6657}"/>
              </a:ext>
            </a:extLst>
          </p:cNvPr>
          <p:cNvPicPr>
            <a:picLocks noChangeAspect="1"/>
          </p:cNvPicPr>
          <p:nvPr/>
        </p:nvPicPr>
        <p:blipFill>
          <a:blip r:embed="rId3"/>
          <a:stretch>
            <a:fillRect/>
          </a:stretch>
        </p:blipFill>
        <p:spPr>
          <a:xfrm>
            <a:off x="3670676" y="5426974"/>
            <a:ext cx="2609984" cy="821426"/>
          </a:xfrm>
          <a:prstGeom prst="rect">
            <a:avLst/>
          </a:prstGeom>
        </p:spPr>
      </p:pic>
      <p:sp>
        <p:nvSpPr>
          <p:cNvPr id="6" name="Slide Number Placeholder 5">
            <a:extLst>
              <a:ext uri="{FF2B5EF4-FFF2-40B4-BE49-F238E27FC236}">
                <a16:creationId xmlns:a16="http://schemas.microsoft.com/office/drawing/2014/main" id="{C9A6A8B1-1F57-FAC6-453B-F13CC57F4604}"/>
              </a:ext>
            </a:extLst>
          </p:cNvPr>
          <p:cNvSpPr>
            <a:spLocks noGrp="1"/>
          </p:cNvSpPr>
          <p:nvPr>
            <p:ph type="sldNum" sz="quarter" idx="12"/>
          </p:nvPr>
        </p:nvSpPr>
        <p:spPr/>
        <p:txBody>
          <a:bodyPr/>
          <a:lstStyle/>
          <a:p>
            <a:fld id="{02E3DDAD-0257-4629-B5C3-8FAE0EC56EB3}" type="slidenum">
              <a:rPr lang="en-IN" smtClean="0"/>
              <a:pPr/>
              <a:t>7</a:t>
            </a:fld>
            <a:endParaRPr lang="en-IN"/>
          </a:p>
        </p:txBody>
      </p:sp>
    </p:spTree>
    <p:extLst>
      <p:ext uri="{BB962C8B-B14F-4D97-AF65-F5344CB8AC3E}">
        <p14:creationId xmlns:p14="http://schemas.microsoft.com/office/powerpoint/2010/main" val="17495483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29217-4530-DF6D-A46B-B6856D12AE53}"/>
              </a:ext>
            </a:extLst>
          </p:cNvPr>
          <p:cNvSpPr>
            <a:spLocks noGrp="1"/>
          </p:cNvSpPr>
          <p:nvPr>
            <p:ph type="title"/>
          </p:nvPr>
        </p:nvSpPr>
        <p:spPr>
          <a:xfrm>
            <a:off x="677334" y="839789"/>
            <a:ext cx="8596668" cy="1320800"/>
          </a:xfrm>
        </p:spPr>
        <p:txBody>
          <a:bodyPr/>
          <a:lstStyle/>
          <a:p>
            <a:r>
              <a:rPr lang="en-IN" dirty="0">
                <a:latin typeface="Gill Sans Ultra Bold" panose="020B0A02020104020203" pitchFamily="34" charset="0"/>
              </a:rPr>
              <a:t>LOAD CELL:</a:t>
            </a:r>
          </a:p>
        </p:txBody>
      </p:sp>
      <p:sp>
        <p:nvSpPr>
          <p:cNvPr id="3" name="Content Placeholder 2">
            <a:extLst>
              <a:ext uri="{FF2B5EF4-FFF2-40B4-BE49-F238E27FC236}">
                <a16:creationId xmlns:a16="http://schemas.microsoft.com/office/drawing/2014/main" id="{18497278-C0C4-D8C1-10B5-35F404CAB29C}"/>
              </a:ext>
            </a:extLst>
          </p:cNvPr>
          <p:cNvSpPr>
            <a:spLocks noGrp="1"/>
          </p:cNvSpPr>
          <p:nvPr>
            <p:ph idx="1"/>
          </p:nvPr>
        </p:nvSpPr>
        <p:spPr>
          <a:xfrm>
            <a:off x="677335" y="2160589"/>
            <a:ext cx="6124682" cy="3880773"/>
          </a:xfrm>
        </p:spPr>
        <p:txBody>
          <a:bodyPr/>
          <a:lstStyle/>
          <a:p>
            <a:r>
              <a:rPr lang="en-US" dirty="0">
                <a:latin typeface="Consolas" panose="020B0609020204030204" pitchFamily="49" charset="0"/>
              </a:rPr>
              <a:t> When a force is applied to the load cell, the resistance in each strain gauge changes and VO is measured.</a:t>
            </a:r>
          </a:p>
          <a:p>
            <a:r>
              <a:rPr lang="en-US" dirty="0">
                <a:latin typeface="Consolas" panose="020B0609020204030204" pitchFamily="49" charset="0"/>
              </a:rPr>
              <a:t>This is a standard load cell for measuring weight </a:t>
            </a:r>
            <a:r>
              <a:rPr lang="en-US" dirty="0" err="1">
                <a:latin typeface="Consolas" panose="020B0609020204030204" pitchFamily="49" charset="0"/>
              </a:rPr>
              <a:t>upto</a:t>
            </a:r>
            <a:r>
              <a:rPr lang="en-US" dirty="0">
                <a:latin typeface="Consolas" panose="020B0609020204030204" pitchFamily="49" charset="0"/>
              </a:rPr>
              <a:t> 1 Kg. The output of the load cell is in </a:t>
            </a:r>
            <a:r>
              <a:rPr lang="en-US" dirty="0" err="1">
                <a:latin typeface="Consolas" panose="020B0609020204030204" pitchFamily="49" charset="0"/>
              </a:rPr>
              <a:t>mili</a:t>
            </a:r>
            <a:r>
              <a:rPr lang="en-US" dirty="0">
                <a:latin typeface="Consolas" panose="020B0609020204030204" pitchFamily="49" charset="0"/>
              </a:rPr>
              <a:t>-volts and cannot be directly measured by a micro-controller. </a:t>
            </a:r>
          </a:p>
          <a:p>
            <a:r>
              <a:rPr lang="en-US" dirty="0">
                <a:latin typeface="Consolas" panose="020B0609020204030204" pitchFamily="49" charset="0"/>
              </a:rPr>
              <a:t>So an ADC with high resolution or an instrumentation amplifier is required to make the output of the load cell readable to a micro-controller.</a:t>
            </a:r>
          </a:p>
          <a:p>
            <a:endParaRPr lang="en-IN" dirty="0"/>
          </a:p>
        </p:txBody>
      </p:sp>
      <p:pic>
        <p:nvPicPr>
          <p:cNvPr id="4" name="Picture 3" descr="Load Cell.jpg">
            <a:extLst>
              <a:ext uri="{FF2B5EF4-FFF2-40B4-BE49-F238E27FC236}">
                <a16:creationId xmlns:a16="http://schemas.microsoft.com/office/drawing/2014/main" id="{21DB4663-5A84-F17E-8E01-754E6B62CF12}"/>
              </a:ext>
            </a:extLst>
          </p:cNvPr>
          <p:cNvPicPr>
            <a:picLocks noChangeAspect="1"/>
          </p:cNvPicPr>
          <p:nvPr/>
        </p:nvPicPr>
        <p:blipFill>
          <a:blip r:embed="rId2"/>
          <a:stretch>
            <a:fillRect/>
          </a:stretch>
        </p:blipFill>
        <p:spPr>
          <a:xfrm>
            <a:off x="7005917" y="2510116"/>
            <a:ext cx="2455323" cy="2455323"/>
          </a:xfrm>
          <a:prstGeom prst="rect">
            <a:avLst/>
          </a:prstGeom>
        </p:spPr>
      </p:pic>
      <p:sp>
        <p:nvSpPr>
          <p:cNvPr id="5" name="Slide Number Placeholder 4">
            <a:extLst>
              <a:ext uri="{FF2B5EF4-FFF2-40B4-BE49-F238E27FC236}">
                <a16:creationId xmlns:a16="http://schemas.microsoft.com/office/drawing/2014/main" id="{8CB341E1-D6CC-38A1-4487-2EAB444B3B95}"/>
              </a:ext>
            </a:extLst>
          </p:cNvPr>
          <p:cNvSpPr>
            <a:spLocks noGrp="1"/>
          </p:cNvSpPr>
          <p:nvPr>
            <p:ph type="sldNum" sz="quarter" idx="12"/>
          </p:nvPr>
        </p:nvSpPr>
        <p:spPr/>
        <p:txBody>
          <a:bodyPr/>
          <a:lstStyle/>
          <a:p>
            <a:fld id="{02E3DDAD-0257-4629-B5C3-8FAE0EC56EB3}" type="slidenum">
              <a:rPr lang="en-IN" smtClean="0"/>
              <a:pPr/>
              <a:t>8</a:t>
            </a:fld>
            <a:endParaRPr lang="en-IN"/>
          </a:p>
        </p:txBody>
      </p:sp>
    </p:spTree>
    <p:extLst>
      <p:ext uri="{BB962C8B-B14F-4D97-AF65-F5344CB8AC3E}">
        <p14:creationId xmlns:p14="http://schemas.microsoft.com/office/powerpoint/2010/main" val="6304360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39835-6B7B-753E-2E27-8D79D9B5DF00}"/>
              </a:ext>
            </a:extLst>
          </p:cNvPr>
          <p:cNvSpPr>
            <a:spLocks noGrp="1"/>
          </p:cNvSpPr>
          <p:nvPr>
            <p:ph type="title"/>
          </p:nvPr>
        </p:nvSpPr>
        <p:spPr>
          <a:xfrm>
            <a:off x="677334" y="770965"/>
            <a:ext cx="8596668" cy="1320800"/>
          </a:xfrm>
        </p:spPr>
        <p:txBody>
          <a:bodyPr/>
          <a:lstStyle/>
          <a:p>
            <a:r>
              <a:rPr lang="en-IN" dirty="0">
                <a:latin typeface="Gill Sans Ultra Bold" panose="020B0A02020104020203" pitchFamily="34" charset="0"/>
              </a:rPr>
              <a:t>AMPLIFIER:</a:t>
            </a:r>
          </a:p>
        </p:txBody>
      </p:sp>
      <p:sp>
        <p:nvSpPr>
          <p:cNvPr id="3" name="Content Placeholder 2">
            <a:extLst>
              <a:ext uri="{FF2B5EF4-FFF2-40B4-BE49-F238E27FC236}">
                <a16:creationId xmlns:a16="http://schemas.microsoft.com/office/drawing/2014/main" id="{6BC89056-B4B9-444F-AE62-07E04D7FE93D}"/>
              </a:ext>
            </a:extLst>
          </p:cNvPr>
          <p:cNvSpPr>
            <a:spLocks noGrp="1"/>
          </p:cNvSpPr>
          <p:nvPr>
            <p:ph idx="1"/>
          </p:nvPr>
        </p:nvSpPr>
        <p:spPr>
          <a:xfrm>
            <a:off x="677334" y="1930400"/>
            <a:ext cx="5517278" cy="4748306"/>
          </a:xfrm>
        </p:spPr>
        <p:txBody>
          <a:bodyPr>
            <a:normAutofit/>
          </a:bodyPr>
          <a:lstStyle/>
          <a:p>
            <a:r>
              <a:rPr lang="en-US" dirty="0">
                <a:latin typeface="Consolas" panose="020B0609020204030204" pitchFamily="49" charset="0"/>
              </a:rPr>
              <a:t>HX711 module is a Load Cell Amplifier breakout board for the HX711 IC that allows you to easily read load cells to measure weight. </a:t>
            </a:r>
          </a:p>
          <a:p>
            <a:r>
              <a:rPr lang="en-US" dirty="0">
                <a:latin typeface="Consolas" panose="020B0609020204030204" pitchFamily="49" charset="0"/>
              </a:rPr>
              <a:t>This module uses 24 high precision A/D converter chip HX711. </a:t>
            </a:r>
          </a:p>
          <a:p>
            <a:r>
              <a:rPr lang="en-US" dirty="0">
                <a:latin typeface="Consolas" panose="020B0609020204030204" pitchFamily="49" charset="0"/>
              </a:rPr>
              <a:t>It is a specially designed for the high precision electronic scale design, with two analog input channel, the internal integration of 128 times the programmable gain amplifier.</a:t>
            </a:r>
          </a:p>
          <a:p>
            <a:r>
              <a:rPr lang="en-US" dirty="0">
                <a:latin typeface="Consolas" panose="020B0609020204030204" pitchFamily="49" charset="0"/>
              </a:rPr>
              <a:t>HX711 has added advantages such as high integration, fast response, immunity, and other features improving the total performance and reliability.</a:t>
            </a:r>
          </a:p>
          <a:p>
            <a:endParaRPr lang="en-IN" dirty="0"/>
          </a:p>
        </p:txBody>
      </p:sp>
      <p:pic>
        <p:nvPicPr>
          <p:cNvPr id="4" name="Picture 3" descr="hx711-load-cell-amplifier-400x400.jpg">
            <a:extLst>
              <a:ext uri="{FF2B5EF4-FFF2-40B4-BE49-F238E27FC236}">
                <a16:creationId xmlns:a16="http://schemas.microsoft.com/office/drawing/2014/main" id="{DE04369A-0C4C-EEB5-E5A7-A62B5E921AC7}"/>
              </a:ext>
            </a:extLst>
          </p:cNvPr>
          <p:cNvPicPr>
            <a:picLocks noChangeAspect="1"/>
          </p:cNvPicPr>
          <p:nvPr/>
        </p:nvPicPr>
        <p:blipFill>
          <a:blip r:embed="rId2"/>
          <a:stretch>
            <a:fillRect/>
          </a:stretch>
        </p:blipFill>
        <p:spPr>
          <a:xfrm>
            <a:off x="6418729" y="2563906"/>
            <a:ext cx="2855273" cy="2796988"/>
          </a:xfrm>
          <a:prstGeom prst="rect">
            <a:avLst/>
          </a:prstGeom>
        </p:spPr>
      </p:pic>
      <p:sp>
        <p:nvSpPr>
          <p:cNvPr id="5" name="Slide Number Placeholder 4">
            <a:extLst>
              <a:ext uri="{FF2B5EF4-FFF2-40B4-BE49-F238E27FC236}">
                <a16:creationId xmlns:a16="http://schemas.microsoft.com/office/drawing/2014/main" id="{233F1317-DD01-5838-514E-B91A14DF82DF}"/>
              </a:ext>
            </a:extLst>
          </p:cNvPr>
          <p:cNvSpPr>
            <a:spLocks noGrp="1"/>
          </p:cNvSpPr>
          <p:nvPr>
            <p:ph type="sldNum" sz="quarter" idx="12"/>
          </p:nvPr>
        </p:nvSpPr>
        <p:spPr/>
        <p:txBody>
          <a:bodyPr/>
          <a:lstStyle/>
          <a:p>
            <a:fld id="{02E3DDAD-0257-4629-B5C3-8FAE0EC56EB3}" type="slidenum">
              <a:rPr lang="en-IN" smtClean="0"/>
              <a:pPr/>
              <a:t>9</a:t>
            </a:fld>
            <a:endParaRPr lang="en-IN"/>
          </a:p>
        </p:txBody>
      </p:sp>
    </p:spTree>
    <p:extLst>
      <p:ext uri="{BB962C8B-B14F-4D97-AF65-F5344CB8AC3E}">
        <p14:creationId xmlns:p14="http://schemas.microsoft.com/office/powerpoint/2010/main" val="194598843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1277</TotalTime>
  <Words>1017</Words>
  <Application>Microsoft Office PowerPoint</Application>
  <PresentationFormat>Widescreen</PresentationFormat>
  <Paragraphs>99</Paragraphs>
  <Slides>18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Arial</vt:lpstr>
      <vt:lpstr>Calibri</vt:lpstr>
      <vt:lpstr>Cascadia Code</vt:lpstr>
      <vt:lpstr>Consolas</vt:lpstr>
      <vt:lpstr>Gill Sans Ultra Bold</vt:lpstr>
      <vt:lpstr>Gill Sans Ultra Bold Condensed</vt:lpstr>
      <vt:lpstr>Trebuchet MS</vt:lpstr>
      <vt:lpstr>Wingdings 3</vt:lpstr>
      <vt:lpstr>Facet</vt:lpstr>
      <vt:lpstr>Design and Development of Cutting Tool Registration Device for Micromachining Process</vt:lpstr>
      <vt:lpstr>CONTENTS:</vt:lpstr>
      <vt:lpstr>INTRODUCTION:</vt:lpstr>
      <vt:lpstr>WORK DONE IN PREVIOUS SEMESTER:</vt:lpstr>
      <vt:lpstr>WORK DONE IN PREVIOUS SEMESTER:</vt:lpstr>
      <vt:lpstr>OBJECTIVE OF OUR WORK:</vt:lpstr>
      <vt:lpstr>LOAD CELL:</vt:lpstr>
      <vt:lpstr>LOAD CELL:</vt:lpstr>
      <vt:lpstr>AMPLIFIER:</vt:lpstr>
      <vt:lpstr>ARDUINO UNO:</vt:lpstr>
      <vt:lpstr>SPECIFICATIONS:</vt:lpstr>
      <vt:lpstr>SPECIFICATIONS:</vt:lpstr>
      <vt:lpstr>CONNECTION:</vt:lpstr>
      <vt:lpstr>CONNECTION:</vt:lpstr>
      <vt:lpstr>RESULTS AND CONCLUSIONS:</vt:lpstr>
      <vt:lpstr>RESULTS AND CONCLUSIONS:</vt:lpstr>
      <vt:lpstr>FUTURE WORK: </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and Development of Cutting Tool Registration Device for Micromachining Process</dc:title>
  <dc:creator>Vishwaja Mergu</dc:creator>
  <cp:lastModifiedBy>Vishwaja Mergu</cp:lastModifiedBy>
  <cp:revision>31</cp:revision>
  <dcterms:created xsi:type="dcterms:W3CDTF">2023-04-30T09:59:33Z</dcterms:created>
  <dcterms:modified xsi:type="dcterms:W3CDTF">2023-05-02T12:30:46Z</dcterms:modified>
</cp:coreProperties>
</file>