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eea96802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eea96802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eea9680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eea9680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ef123cb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ef123cb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ef3be0e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ef3be0e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eea9680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eea9680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ea9680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ea9680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eea96802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eea96802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ef123cb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ef123cb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ef3be0e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ef3be0e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eea96802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eea96802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eea96802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eea96802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ef123cb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ef123cb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eea9680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eea9680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eea96802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eea96802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2ef9f13b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2ef9f13b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ef9f13b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ef9f13b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f09e260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f09e260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ef9f13b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ef9f13b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ef9f13b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ef9f13b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ef9f13b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ef9f13b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f9f13b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f9f13b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2205a1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2205a1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12205a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12205a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ee701b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ee701b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ef123cbb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ef123cbb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eea9680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eea9680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eea9680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eea9680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eea9680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eea9680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eea9680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eea9680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67800" y="3005900"/>
            <a:ext cx="4542600" cy="139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Survey Insights &amp;</a:t>
            </a:r>
            <a:endParaRPr/>
          </a:p>
          <a:p>
            <a:pPr indent="0" lvl="0" marL="0" rtl="0" algn="l">
              <a:spcBef>
                <a:spcPts val="0"/>
              </a:spcBef>
              <a:spcAft>
                <a:spcPts val="0"/>
              </a:spcAft>
              <a:buNone/>
            </a:pPr>
            <a:r>
              <a:rPr lang="en"/>
              <a:t>Marketing Plan</a:t>
            </a:r>
            <a:endParaRPr/>
          </a:p>
        </p:txBody>
      </p:sp>
      <p:sp>
        <p:nvSpPr>
          <p:cNvPr id="86" name="Google Shape;86;p13"/>
          <p:cNvSpPr txBox="1"/>
          <p:nvPr>
            <p:ph idx="1" type="subTitle"/>
          </p:nvPr>
        </p:nvSpPr>
        <p:spPr>
          <a:xfrm>
            <a:off x="6628700" y="4116900"/>
            <a:ext cx="2313900" cy="75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Presented By : </a:t>
            </a:r>
            <a:endParaRPr/>
          </a:p>
          <a:p>
            <a:pPr indent="0" lvl="0" marL="0" rtl="0" algn="l">
              <a:spcBef>
                <a:spcPts val="0"/>
              </a:spcBef>
              <a:spcAft>
                <a:spcPts val="0"/>
              </a:spcAft>
              <a:buNone/>
            </a:pPr>
            <a:r>
              <a:rPr lang="en"/>
              <a:t>Vishwajeet Raut</a:t>
            </a:r>
            <a:endParaRPr/>
          </a:p>
        </p:txBody>
      </p:sp>
      <p:pic>
        <p:nvPicPr>
          <p:cNvPr id="87" name="Google Shape;87;p13"/>
          <p:cNvPicPr preferRelativeResize="0"/>
          <p:nvPr/>
        </p:nvPicPr>
        <p:blipFill>
          <a:blip r:embed="rId3">
            <a:alphaModFix/>
          </a:blip>
          <a:stretch>
            <a:fillRect/>
          </a:stretch>
        </p:blipFill>
        <p:spPr>
          <a:xfrm>
            <a:off x="667800" y="790175"/>
            <a:ext cx="3383900" cy="942975"/>
          </a:xfrm>
          <a:prstGeom prst="rect">
            <a:avLst/>
          </a:prstGeom>
          <a:noFill/>
          <a:ln>
            <a:noFill/>
          </a:ln>
        </p:spPr>
      </p:pic>
      <p:pic>
        <p:nvPicPr>
          <p:cNvPr id="88" name="Google Shape;88;p13"/>
          <p:cNvPicPr preferRelativeResize="0"/>
          <p:nvPr/>
        </p:nvPicPr>
        <p:blipFill>
          <a:blip r:embed="rId4">
            <a:alphaModFix/>
          </a:blip>
          <a:stretch>
            <a:fillRect/>
          </a:stretch>
        </p:blipFill>
        <p:spPr>
          <a:xfrm>
            <a:off x="1928950" y="2014125"/>
            <a:ext cx="892075" cy="756900"/>
          </a:xfrm>
          <a:prstGeom prst="rect">
            <a:avLst/>
          </a:prstGeom>
          <a:noFill/>
          <a:ln>
            <a:noFill/>
          </a:ln>
        </p:spPr>
      </p:pic>
      <p:pic>
        <p:nvPicPr>
          <p:cNvPr id="89" name="Google Shape;89;p13"/>
          <p:cNvPicPr preferRelativeResize="0"/>
          <p:nvPr/>
        </p:nvPicPr>
        <p:blipFill>
          <a:blip r:embed="rId5">
            <a:alphaModFix/>
          </a:blip>
          <a:stretch>
            <a:fillRect/>
          </a:stretch>
        </p:blipFill>
        <p:spPr>
          <a:xfrm>
            <a:off x="8385425" y="173425"/>
            <a:ext cx="557175" cy="52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2" name="Shape 162"/>
        <p:cNvGrpSpPr/>
        <p:nvPr/>
      </p:nvGrpSpPr>
      <p:grpSpPr>
        <a:xfrm>
          <a:off x="0" y="0"/>
          <a:ext cx="0" cy="0"/>
          <a:chOff x="0" y="0"/>
          <a:chExt cx="0" cy="0"/>
        </a:xfrm>
      </p:grpSpPr>
      <p:sp>
        <p:nvSpPr>
          <p:cNvPr id="163" name="Google Shape;163;p22"/>
          <p:cNvSpPr txBox="1"/>
          <p:nvPr/>
        </p:nvSpPr>
        <p:spPr>
          <a:xfrm>
            <a:off x="633200" y="214575"/>
            <a:ext cx="7930800" cy="4550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insightful analysis of brand ranking and market share reveals that Cola-Coka secures the first place, being the current market leader, with 2538 respondents expressing a preference for the brand, which corresponds to a market share of 25%.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          Bepsi claims the second place with 2112 respondents, accounting for a market share of 21%. Gangster follows closely in the third place with 1854 respondents and a market share of 19%.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Blue Bull ranks fourth with 1058 respondents, representing an 11% market share. </a:t>
            </a:r>
            <a:endParaRPr sz="1800">
              <a:latin typeface="Times New Roman"/>
              <a:ea typeface="Times New Roman"/>
              <a:cs typeface="Times New Roman"/>
              <a:sym typeface="Times New Roman"/>
            </a:endParaRPr>
          </a:p>
          <a:p>
            <a:pPr indent="0" lvl="0" marL="457200" rtl="0" algn="l">
              <a:spcBef>
                <a:spcPts val="0"/>
              </a:spcBef>
              <a:spcAft>
                <a:spcPts val="0"/>
              </a:spcAft>
              <a:buNone/>
            </a:pPr>
            <a:r>
              <a:rPr lang="en" sz="1800">
                <a:latin typeface="Times New Roman"/>
                <a:ea typeface="Times New Roman"/>
                <a:cs typeface="Times New Roman"/>
                <a:sym typeface="Times New Roman"/>
              </a:rPr>
              <a:t>           Codex and Sky9 compete for the fifth and sixth places respectively, both with a market share of 10%, as indicated by 980 and 979 respondents respectively.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information provides valuable insights into both the brand rankings and their corresponding market shares, highlighting the dominant position of Coca-Cola and the distribution of market shares among the surveyed brands.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7" name="Shape 167"/>
        <p:cNvGrpSpPr/>
        <p:nvPr/>
      </p:nvGrpSpPr>
      <p:grpSpPr>
        <a:xfrm>
          <a:off x="0" y="0"/>
          <a:ext cx="0" cy="0"/>
          <a:chOff x="0" y="0"/>
          <a:chExt cx="0" cy="0"/>
        </a:xfrm>
      </p:grpSpPr>
      <p:sp>
        <p:nvSpPr>
          <p:cNvPr id="168" name="Google Shape;168;p23"/>
          <p:cNvSpPr txBox="1"/>
          <p:nvPr/>
        </p:nvSpPr>
        <p:spPr>
          <a:xfrm>
            <a:off x="324750" y="286425"/>
            <a:ext cx="84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7.What are the primary reasons ,consumers prefer those brands over ours ?</a:t>
            </a:r>
            <a:endParaRPr>
              <a:latin typeface="Roboto"/>
              <a:ea typeface="Roboto"/>
              <a:cs typeface="Roboto"/>
              <a:sym typeface="Roboto"/>
            </a:endParaRPr>
          </a:p>
        </p:txBody>
      </p:sp>
      <p:pic>
        <p:nvPicPr>
          <p:cNvPr id="169" name="Google Shape;169;p23"/>
          <p:cNvPicPr preferRelativeResize="0"/>
          <p:nvPr/>
        </p:nvPicPr>
        <p:blipFill>
          <a:blip r:embed="rId3">
            <a:alphaModFix/>
          </a:blip>
          <a:stretch>
            <a:fillRect/>
          </a:stretch>
        </p:blipFill>
        <p:spPr>
          <a:xfrm>
            <a:off x="341888" y="944600"/>
            <a:ext cx="8460225" cy="367454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3" name="Shape 173"/>
        <p:cNvGrpSpPr/>
        <p:nvPr/>
      </p:nvGrpSpPr>
      <p:grpSpPr>
        <a:xfrm>
          <a:off x="0" y="0"/>
          <a:ext cx="0" cy="0"/>
          <a:chOff x="0" y="0"/>
          <a:chExt cx="0" cy="0"/>
        </a:xfrm>
      </p:grpSpPr>
      <p:sp>
        <p:nvSpPr>
          <p:cNvPr id="174" name="Google Shape;174;p24"/>
          <p:cNvSpPr txBox="1"/>
          <p:nvPr/>
        </p:nvSpPr>
        <p:spPr>
          <a:xfrm>
            <a:off x="191100" y="236700"/>
            <a:ext cx="8761800" cy="467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analysis of key parameters for choosing a brand reveals the following insights: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Brand reputation: Cola-Coka ranks first with 616 respondents, followed by Bepsi with 577 respondents, and Gangster with 511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Taste/flavour preference: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remains in the first rank with 531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423 respondents, and Gangster with 357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Availability: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ranks first with 510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418 respondents, and Gangster with 339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Brand effectiveness: </a:t>
            </a:r>
            <a:r>
              <a:rPr lang="en" sz="1700">
                <a:latin typeface="Times New Roman"/>
                <a:ea typeface="Times New Roman"/>
                <a:cs typeface="Times New Roman"/>
                <a:sym typeface="Times New Roman"/>
              </a:rPr>
              <a:t>Cola-Coka </a:t>
            </a:r>
            <a:r>
              <a:rPr lang="en" sz="1700">
                <a:latin typeface="Times New Roman"/>
                <a:ea typeface="Times New Roman"/>
                <a:cs typeface="Times New Roman"/>
                <a:sym typeface="Times New Roman"/>
              </a:rPr>
              <a:t>secures the first rank with 433 respondents, followed by </a:t>
            </a:r>
            <a:r>
              <a:rPr lang="en" sz="1700">
                <a:latin typeface="Times New Roman"/>
                <a:ea typeface="Times New Roman"/>
                <a:cs typeface="Times New Roman"/>
                <a:sym typeface="Times New Roman"/>
              </a:rPr>
              <a:t>Bepsi</a:t>
            </a:r>
            <a:r>
              <a:rPr lang="en" sz="1700">
                <a:latin typeface="Times New Roman"/>
                <a:ea typeface="Times New Roman"/>
                <a:cs typeface="Times New Roman"/>
                <a:sym typeface="Times New Roman"/>
              </a:rPr>
              <a:t> with 339 respondents, and Gangster with 338 respondents.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These insights highlight the significance of brand reputation, taste/flavour preference, availability, and brand effectiveness as key factors influencing consumers' brand choices.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8" name="Shape 178"/>
        <p:cNvGrpSpPr/>
        <p:nvPr/>
      </p:nvGrpSpPr>
      <p:grpSpPr>
        <a:xfrm>
          <a:off x="0" y="0"/>
          <a:ext cx="0" cy="0"/>
          <a:chOff x="0" y="0"/>
          <a:chExt cx="0" cy="0"/>
        </a:xfrm>
      </p:grpSpPr>
      <p:sp>
        <p:nvSpPr>
          <p:cNvPr id="179" name="Google Shape;179;p25"/>
          <p:cNvSpPr txBox="1"/>
          <p:nvPr/>
        </p:nvSpPr>
        <p:spPr>
          <a:xfrm>
            <a:off x="175325" y="77825"/>
            <a:ext cx="8736000" cy="490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Based on the analysis, consumers prefer brands like Cola-Coka, Bepsi, and Gangster over Codex due to several primary reasons:</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1. Brand Reputation: </a:t>
            </a:r>
            <a:r>
              <a:rPr lang="en" sz="1491">
                <a:latin typeface="Times New Roman"/>
                <a:ea typeface="Times New Roman"/>
                <a:cs typeface="Times New Roman"/>
                <a:sym typeface="Times New Roman"/>
              </a:rPr>
              <a:t>Cola-Coka</a:t>
            </a:r>
            <a:r>
              <a:rPr lang="en" sz="1700">
                <a:latin typeface="Times New Roman"/>
                <a:ea typeface="Times New Roman"/>
                <a:cs typeface="Times New Roman"/>
                <a:sym typeface="Times New Roman"/>
              </a:rPr>
              <a:t> </a:t>
            </a:r>
            <a:r>
              <a:rPr lang="en" sz="1491">
                <a:latin typeface="Times New Roman"/>
                <a:ea typeface="Times New Roman"/>
                <a:cs typeface="Times New Roman"/>
                <a:sym typeface="Times New Roman"/>
              </a:rPr>
              <a:t>and Bepsi have higher brand reputations compared to Codex, with a larger number of respondents recognizing their strong brand image. This reputation may instill trust and confidence in consumers, leading them to choose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2. Taste/Flavour Preference: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being the top choices in terms of taste and flavour preference, attract more consumers compared to Codex. The respondents' preference for these brands' taste and flavour profiles plays a crucial role in their brand selection.</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3. Availability: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are perceived as more readily available brands compared to Codex. This wider availability makes them more accessible to consumers, increasing their preference for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4. Brand Effectiveness: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are perceived as more effective brands, according to the respondents. This effectiveness may include factors such as brand communication, marketing strategies, and overall brand impact, which resonates with consumers and influences their choice in favour of these brands over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rPr lang="en" sz="1491">
                <a:latin typeface="Times New Roman"/>
                <a:ea typeface="Times New Roman"/>
                <a:cs typeface="Times New Roman"/>
                <a:sym typeface="Times New Roman"/>
              </a:rPr>
              <a:t>These primary reasons, including brand reputation, taste/flavour preference, availability, and brand effectiveness, contribute to consumers' preference for brands like </a:t>
            </a:r>
            <a:r>
              <a:rPr lang="en" sz="1491">
                <a:latin typeface="Times New Roman"/>
                <a:ea typeface="Times New Roman"/>
                <a:cs typeface="Times New Roman"/>
                <a:sym typeface="Times New Roman"/>
              </a:rPr>
              <a:t>Cola-Coka</a:t>
            </a:r>
            <a:r>
              <a:rPr lang="en" sz="1491">
                <a:latin typeface="Times New Roman"/>
                <a:ea typeface="Times New Roman"/>
                <a:cs typeface="Times New Roman"/>
                <a:sym typeface="Times New Roman"/>
              </a:rPr>
              <a:t> and Bepsi, positioning them as more appealing options compared to Codex.</a:t>
            </a:r>
            <a:endParaRPr sz="1491">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1012">
              <a:latin typeface="Times New Roman"/>
              <a:ea typeface="Times New Roman"/>
              <a:cs typeface="Times New Roman"/>
              <a:sym typeface="Times New Roman"/>
            </a:endParaRPr>
          </a:p>
          <a:p>
            <a:pPr indent="0" lvl="0" marL="0" rtl="0" algn="l">
              <a:lnSpc>
                <a:spcPct val="90000"/>
              </a:lnSpc>
              <a:spcBef>
                <a:spcPts val="0"/>
              </a:spcBef>
              <a:spcAft>
                <a:spcPts val="0"/>
              </a:spcAft>
              <a:buSzPts val="688"/>
              <a:buNone/>
            </a:pPr>
            <a:r>
              <a:t/>
            </a:r>
            <a:endParaRPr sz="975">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3" name="Shape 183"/>
        <p:cNvGrpSpPr/>
        <p:nvPr/>
      </p:nvGrpSpPr>
      <p:grpSpPr>
        <a:xfrm>
          <a:off x="0" y="0"/>
          <a:ext cx="0" cy="0"/>
          <a:chOff x="0" y="0"/>
          <a:chExt cx="0" cy="0"/>
        </a:xfrm>
      </p:grpSpPr>
      <p:sp>
        <p:nvSpPr>
          <p:cNvPr id="184" name="Google Shape;184;p26"/>
          <p:cNvSpPr txBox="1"/>
          <p:nvPr/>
        </p:nvSpPr>
        <p:spPr>
          <a:xfrm>
            <a:off x="338850" y="113350"/>
            <a:ext cx="81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8.Which marketing channel can be used to reach more customers ?</a:t>
            </a:r>
            <a:endParaRPr>
              <a:latin typeface="Roboto"/>
              <a:ea typeface="Roboto"/>
              <a:cs typeface="Roboto"/>
              <a:sym typeface="Roboto"/>
            </a:endParaRPr>
          </a:p>
        </p:txBody>
      </p:sp>
      <p:pic>
        <p:nvPicPr>
          <p:cNvPr id="185" name="Google Shape;185;p26"/>
          <p:cNvPicPr preferRelativeResize="0"/>
          <p:nvPr/>
        </p:nvPicPr>
        <p:blipFill>
          <a:blip r:embed="rId3">
            <a:alphaModFix/>
          </a:blip>
          <a:stretch>
            <a:fillRect/>
          </a:stretch>
        </p:blipFill>
        <p:spPr>
          <a:xfrm>
            <a:off x="1054075" y="624751"/>
            <a:ext cx="6426600" cy="2221950"/>
          </a:xfrm>
          <a:prstGeom prst="rect">
            <a:avLst/>
          </a:prstGeom>
          <a:noFill/>
          <a:ln cap="flat" cmpd="sng" w="9525">
            <a:solidFill>
              <a:schemeClr val="dk2"/>
            </a:solidFill>
            <a:prstDash val="solid"/>
            <a:round/>
            <a:headEnd len="sm" w="sm" type="none"/>
            <a:tailEnd len="sm" w="sm" type="none"/>
          </a:ln>
        </p:spPr>
      </p:pic>
      <p:sp>
        <p:nvSpPr>
          <p:cNvPr id="186" name="Google Shape;186;p26"/>
          <p:cNvSpPr txBox="1"/>
          <p:nvPr/>
        </p:nvSpPr>
        <p:spPr>
          <a:xfrm>
            <a:off x="433350" y="3033500"/>
            <a:ext cx="8383200" cy="192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insightful analysis suggests that online ads are an effective marketing channel for reaching a larger customer base, as indicated by 4020 respondents becoming aware through this medium. TV commercials also play a significant role, with 2688 respondents getting aware through this channel. Outdoor billboards and other channels are also influential, as 1226 and 1225 respondents respectively reported awareness through these mediums. Print media, although still relevant, had a comparatively lower impact, with 841 respondents becoming aware through this channel.</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information highlights the potential of online ads and TV commercials as key marketing channels for reaching a broader customer audience.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0" name="Shape 190"/>
        <p:cNvGrpSpPr/>
        <p:nvPr/>
      </p:nvGrpSpPr>
      <p:grpSpPr>
        <a:xfrm>
          <a:off x="0" y="0"/>
          <a:ext cx="0" cy="0"/>
          <a:chOff x="0" y="0"/>
          <a:chExt cx="0" cy="0"/>
        </a:xfrm>
      </p:grpSpPr>
      <p:sp>
        <p:nvSpPr>
          <p:cNvPr id="191" name="Google Shape;191;p27"/>
          <p:cNvSpPr txBox="1"/>
          <p:nvPr/>
        </p:nvSpPr>
        <p:spPr>
          <a:xfrm>
            <a:off x="310950" y="105250"/>
            <a:ext cx="85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9.How effective are different marketing strategies and channels in reaching our customers ?</a:t>
            </a:r>
            <a:endParaRPr>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773750" y="579075"/>
            <a:ext cx="6896251" cy="2254575"/>
          </a:xfrm>
          <a:prstGeom prst="rect">
            <a:avLst/>
          </a:prstGeom>
          <a:noFill/>
          <a:ln cap="flat" cmpd="sng" w="9525">
            <a:solidFill>
              <a:schemeClr val="dk2"/>
            </a:solidFill>
            <a:prstDash val="solid"/>
            <a:round/>
            <a:headEnd len="sm" w="sm" type="none"/>
            <a:tailEnd len="sm" w="sm" type="none"/>
          </a:ln>
        </p:spPr>
      </p:pic>
      <p:sp>
        <p:nvSpPr>
          <p:cNvPr id="193" name="Google Shape;193;p27"/>
          <p:cNvSpPr txBox="1"/>
          <p:nvPr/>
        </p:nvSpPr>
        <p:spPr>
          <a:xfrm>
            <a:off x="310950" y="3033525"/>
            <a:ext cx="8130600" cy="1924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analysis reveals the effectiveness of different marketing strategies and channels in reaching customers. Online ads prove to be highly effective, reaching 40.20% of customers. TV commercials are also impactful, reaching 26.88% of customers. Outdoor billboards and other channels demonstrate moderate effectiveness, reaching 12.26% and 12.25% of customers respectively. Print media shows a relatively lower effectiveness, reaching 8.41% of customers.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These insights indicate that online ads and TV commercials are the most effective marketing strategies for reaching a larger customer base, while other channels have varying degrees of effectiveness.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7" name="Shape 197"/>
        <p:cNvGrpSpPr/>
        <p:nvPr/>
      </p:nvGrpSpPr>
      <p:grpSpPr>
        <a:xfrm>
          <a:off x="0" y="0"/>
          <a:ext cx="0" cy="0"/>
          <a:chOff x="0" y="0"/>
          <a:chExt cx="0" cy="0"/>
        </a:xfrm>
      </p:grpSpPr>
      <p:sp>
        <p:nvSpPr>
          <p:cNvPr id="198" name="Google Shape;198;p28"/>
          <p:cNvSpPr txBox="1"/>
          <p:nvPr/>
        </p:nvSpPr>
        <p:spPr>
          <a:xfrm>
            <a:off x="364650" y="147525"/>
            <a:ext cx="723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10.What do people think about our brand ? (Overall Rating)</a:t>
            </a:r>
            <a:endParaRPr>
              <a:latin typeface="Roboto"/>
              <a:ea typeface="Roboto"/>
              <a:cs typeface="Roboto"/>
              <a:sym typeface="Roboto"/>
            </a:endParaRPr>
          </a:p>
        </p:txBody>
      </p:sp>
      <p:pic>
        <p:nvPicPr>
          <p:cNvPr id="199" name="Google Shape;199;p28"/>
          <p:cNvPicPr preferRelativeResize="0"/>
          <p:nvPr/>
        </p:nvPicPr>
        <p:blipFill>
          <a:blip r:embed="rId3">
            <a:alphaModFix/>
          </a:blip>
          <a:stretch>
            <a:fillRect/>
          </a:stretch>
        </p:blipFill>
        <p:spPr>
          <a:xfrm>
            <a:off x="3141038" y="668575"/>
            <a:ext cx="2861925" cy="1993450"/>
          </a:xfrm>
          <a:prstGeom prst="rect">
            <a:avLst/>
          </a:prstGeom>
          <a:noFill/>
          <a:ln cap="flat" cmpd="sng" w="9525">
            <a:solidFill>
              <a:schemeClr val="dk2"/>
            </a:solidFill>
            <a:prstDash val="solid"/>
            <a:round/>
            <a:headEnd len="sm" w="sm" type="none"/>
            <a:tailEnd len="sm" w="sm" type="none"/>
          </a:ln>
        </p:spPr>
      </p:pic>
      <p:pic>
        <p:nvPicPr>
          <p:cNvPr id="200" name="Google Shape;200;p28"/>
          <p:cNvPicPr preferRelativeResize="0"/>
          <p:nvPr/>
        </p:nvPicPr>
        <p:blipFill>
          <a:blip r:embed="rId4">
            <a:alphaModFix/>
          </a:blip>
          <a:stretch>
            <a:fillRect/>
          </a:stretch>
        </p:blipFill>
        <p:spPr>
          <a:xfrm>
            <a:off x="425550" y="668575"/>
            <a:ext cx="2297075" cy="1993450"/>
          </a:xfrm>
          <a:prstGeom prst="rect">
            <a:avLst/>
          </a:prstGeom>
          <a:noFill/>
          <a:ln cap="flat" cmpd="sng" w="9525">
            <a:solidFill>
              <a:schemeClr val="dk2"/>
            </a:solidFill>
            <a:prstDash val="solid"/>
            <a:round/>
            <a:headEnd len="sm" w="sm" type="none"/>
            <a:tailEnd len="sm" w="sm" type="none"/>
          </a:ln>
        </p:spPr>
      </p:pic>
      <p:pic>
        <p:nvPicPr>
          <p:cNvPr id="201" name="Google Shape;201;p28"/>
          <p:cNvPicPr preferRelativeResize="0"/>
          <p:nvPr/>
        </p:nvPicPr>
        <p:blipFill>
          <a:blip r:embed="rId5">
            <a:alphaModFix/>
          </a:blip>
          <a:stretch>
            <a:fillRect/>
          </a:stretch>
        </p:blipFill>
        <p:spPr>
          <a:xfrm>
            <a:off x="6421400" y="668575"/>
            <a:ext cx="2417862" cy="1993450"/>
          </a:xfrm>
          <a:prstGeom prst="rect">
            <a:avLst/>
          </a:prstGeom>
          <a:noFill/>
          <a:ln cap="flat" cmpd="sng" w="9525">
            <a:solidFill>
              <a:schemeClr val="dk2"/>
            </a:solidFill>
            <a:prstDash val="solid"/>
            <a:round/>
            <a:headEnd len="sm" w="sm" type="none"/>
            <a:tailEnd len="sm" w="sm" type="none"/>
          </a:ln>
        </p:spPr>
      </p:pic>
      <p:sp>
        <p:nvSpPr>
          <p:cNvPr id="202" name="Google Shape;202;p28"/>
          <p:cNvSpPr txBox="1"/>
          <p:nvPr/>
        </p:nvSpPr>
        <p:spPr>
          <a:xfrm>
            <a:off x="425550" y="2782875"/>
            <a:ext cx="84138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data analysis reveals that among the respondents, a total of 4447 individuals, accounting for 44.5%, have heard about our brand Codex.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is important to note that not all respondents may have answered the questions sincerely, hence taking into consideration only those who have heard about Codex, the respondents were classified into two categories: "tried before" and "not tried before."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Among the 4447 respondents who have heard about Codex, 2026 individuals, representing 45.6%, have tried the product before, while 2421 individuals, accounting for 54.4%, have not tried it. This data insight suggests that further analysis and consideration of respondent sincerity are necessary to ensure accurate and meaningful conclusions from the data.</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6" name="Shape 206"/>
        <p:cNvGrpSpPr/>
        <p:nvPr/>
      </p:nvGrpSpPr>
      <p:grpSpPr>
        <a:xfrm>
          <a:off x="0" y="0"/>
          <a:ext cx="0" cy="0"/>
          <a:chOff x="0" y="0"/>
          <a:chExt cx="0" cy="0"/>
        </a:xfrm>
      </p:grpSpPr>
      <p:pic>
        <p:nvPicPr>
          <p:cNvPr id="207" name="Google Shape;207;p29"/>
          <p:cNvPicPr preferRelativeResize="0"/>
          <p:nvPr/>
        </p:nvPicPr>
        <p:blipFill>
          <a:blip r:embed="rId3">
            <a:alphaModFix/>
          </a:blip>
          <a:stretch>
            <a:fillRect/>
          </a:stretch>
        </p:blipFill>
        <p:spPr>
          <a:xfrm>
            <a:off x="422175" y="416525"/>
            <a:ext cx="5031550" cy="2038475"/>
          </a:xfrm>
          <a:prstGeom prst="rect">
            <a:avLst/>
          </a:prstGeom>
          <a:noFill/>
          <a:ln>
            <a:noFill/>
          </a:ln>
        </p:spPr>
      </p:pic>
      <p:pic>
        <p:nvPicPr>
          <p:cNvPr id="208" name="Google Shape;208;p29"/>
          <p:cNvPicPr preferRelativeResize="0"/>
          <p:nvPr/>
        </p:nvPicPr>
        <p:blipFill>
          <a:blip r:embed="rId4">
            <a:alphaModFix/>
          </a:blip>
          <a:stretch>
            <a:fillRect/>
          </a:stretch>
        </p:blipFill>
        <p:spPr>
          <a:xfrm>
            <a:off x="6696850" y="886900"/>
            <a:ext cx="1581150" cy="971550"/>
          </a:xfrm>
          <a:prstGeom prst="rect">
            <a:avLst/>
          </a:prstGeom>
          <a:noFill/>
          <a:ln cap="flat" cmpd="sng" w="9525">
            <a:solidFill>
              <a:schemeClr val="dk2"/>
            </a:solidFill>
            <a:prstDash val="solid"/>
            <a:round/>
            <a:headEnd len="sm" w="sm" type="none"/>
            <a:tailEnd len="sm" w="sm" type="none"/>
          </a:ln>
        </p:spPr>
      </p:pic>
      <p:sp>
        <p:nvSpPr>
          <p:cNvPr id="209" name="Google Shape;209;p29"/>
          <p:cNvSpPr txBox="1"/>
          <p:nvPr/>
        </p:nvSpPr>
        <p:spPr>
          <a:xfrm>
            <a:off x="296250" y="3077400"/>
            <a:ext cx="8551500" cy="16812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insightful analysis of the data highlights that out of the 2026 individuals who have tried the product, a significant proportion rated it highly. Specifically, 386 individuals (45.6%) awarded it 5 stars, 511 individuals (25.2%) gave it 4 stars, and 620 individuals (30.7%) rated it with 3 stars.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average rating of 3.27 indicates a moderately positive overall sentiment towards the product. These findings suggest that the majority of individuals who have tried the product have expressed favourable opinions, contributing to a generally positive perception.</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3" name="Shape 213"/>
        <p:cNvGrpSpPr/>
        <p:nvPr/>
      </p:nvGrpSpPr>
      <p:grpSpPr>
        <a:xfrm>
          <a:off x="0" y="0"/>
          <a:ext cx="0" cy="0"/>
          <a:chOff x="0" y="0"/>
          <a:chExt cx="0" cy="0"/>
        </a:xfrm>
      </p:grpSpPr>
      <p:sp>
        <p:nvSpPr>
          <p:cNvPr id="214" name="Google Shape;214;p30"/>
          <p:cNvSpPr txBox="1"/>
          <p:nvPr/>
        </p:nvSpPr>
        <p:spPr>
          <a:xfrm>
            <a:off x="351775" y="2423450"/>
            <a:ext cx="8467200" cy="2492700"/>
          </a:xfrm>
          <a:prstGeom prst="rect">
            <a:avLst/>
          </a:prstGeom>
          <a:noFill/>
          <a:ln>
            <a:noFill/>
          </a:ln>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Among the 2421 individuals who have not tried the product, diverse reasons contribute to their decision. The most prevalent factors include lack of interest in energy drinks, cited by 572 individuals (23.6%); concerns about health effects, expressed by 550 individuals (22.7%); unavailability of the product locally, mentioned by 541 individuals (22.3%); and unfamiliarity with the brand, reported by 516 individuals (21.4%).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insightful information highlights the various barriers preventing these individuals from trying the product, providing valuable insights for potential improvements and targeted marketing strategies.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These insights provide valuable information about the product's perceived quality based on ratings from those who have tried it. Furthermore, understanding the reasons for not trying the product helps identify potential barriers and areas for improvement in order to attract a larger customer base.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215" name="Google Shape;215;p30"/>
          <p:cNvPicPr preferRelativeResize="0"/>
          <p:nvPr/>
        </p:nvPicPr>
        <p:blipFill>
          <a:blip r:embed="rId3">
            <a:alphaModFix/>
          </a:blip>
          <a:stretch>
            <a:fillRect/>
          </a:stretch>
        </p:blipFill>
        <p:spPr>
          <a:xfrm>
            <a:off x="1467200" y="304800"/>
            <a:ext cx="5235116" cy="211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9" name="Shape 219"/>
        <p:cNvGrpSpPr/>
        <p:nvPr/>
      </p:nvGrpSpPr>
      <p:grpSpPr>
        <a:xfrm>
          <a:off x="0" y="0"/>
          <a:ext cx="0" cy="0"/>
          <a:chOff x="0" y="0"/>
          <a:chExt cx="0" cy="0"/>
        </a:xfrm>
      </p:grpSpPr>
      <p:sp>
        <p:nvSpPr>
          <p:cNvPr id="220" name="Google Shape;220;p31"/>
          <p:cNvSpPr txBox="1"/>
          <p:nvPr/>
        </p:nvSpPr>
        <p:spPr>
          <a:xfrm>
            <a:off x="310325" y="98825"/>
            <a:ext cx="79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11.Which cities do we need to focus more on ?</a:t>
            </a:r>
            <a:endParaRPr>
              <a:latin typeface="Roboto"/>
              <a:ea typeface="Roboto"/>
              <a:cs typeface="Roboto"/>
              <a:sym typeface="Roboto"/>
            </a:endParaRPr>
          </a:p>
        </p:txBody>
      </p:sp>
      <p:sp>
        <p:nvSpPr>
          <p:cNvPr id="221" name="Google Shape;221;p31"/>
          <p:cNvSpPr txBox="1"/>
          <p:nvPr/>
        </p:nvSpPr>
        <p:spPr>
          <a:xfrm>
            <a:off x="433350" y="3285950"/>
            <a:ext cx="761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To maximize marketing efforts, it is advisable to focus more on tier 1 cities due to their higher demand for energy drinks. Specifically, allocate resources to strengthen the presence of the codex brand in tier 1 cities, where it already enjoys a strong response of 762 out of 7537.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While tier 2 cities have a lower overall response, still consider targeted strategies to increase brand penetration, leveraging the existing response of 218 out of 2463 to the codex brand.</a:t>
            </a:r>
            <a:endParaRPr>
              <a:latin typeface="Times New Roman"/>
              <a:ea typeface="Times New Roman"/>
              <a:cs typeface="Times New Roman"/>
              <a:sym typeface="Times New Roman"/>
            </a:endParaRPr>
          </a:p>
        </p:txBody>
      </p:sp>
      <p:pic>
        <p:nvPicPr>
          <p:cNvPr id="222" name="Google Shape;222;p31"/>
          <p:cNvPicPr preferRelativeResize="0"/>
          <p:nvPr/>
        </p:nvPicPr>
        <p:blipFill>
          <a:blip r:embed="rId3">
            <a:alphaModFix/>
          </a:blip>
          <a:stretch>
            <a:fillRect/>
          </a:stretch>
        </p:blipFill>
        <p:spPr>
          <a:xfrm>
            <a:off x="2143125" y="651425"/>
            <a:ext cx="4195638" cy="248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p:txBody>
      </p:sp>
      <p:grpSp>
        <p:nvGrpSpPr>
          <p:cNvPr id="95" name="Google Shape;95;p14"/>
          <p:cNvGrpSpPr/>
          <p:nvPr/>
        </p:nvGrpSpPr>
        <p:grpSpPr>
          <a:xfrm>
            <a:off x="431925" y="1304875"/>
            <a:ext cx="2628925" cy="3416400"/>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9" name="Google Shape;99;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Code-X is a German beverage company that is aiming to make its mark in the Indian market.</a:t>
            </a:r>
            <a:endParaRPr sz="1900">
              <a:latin typeface="Times New Roman"/>
              <a:ea typeface="Times New Roman"/>
              <a:cs typeface="Times New Roman"/>
              <a:sym typeface="Times New Roman"/>
            </a:endParaRPr>
          </a:p>
        </p:txBody>
      </p:sp>
      <p:grpSp>
        <p:nvGrpSpPr>
          <p:cNvPr id="100" name="Google Shape;100;p14"/>
          <p:cNvGrpSpPr/>
          <p:nvPr/>
        </p:nvGrpSpPr>
        <p:grpSpPr>
          <a:xfrm>
            <a:off x="3320450" y="1304875"/>
            <a:ext cx="2632500" cy="3416400"/>
            <a:chOff x="3320450" y="1304875"/>
            <a:chExt cx="2632500" cy="3416400"/>
          </a:xfrm>
        </p:grpSpPr>
        <p:sp>
          <p:nvSpPr>
            <p:cNvPr id="101" name="Google Shape;101;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4" name="Google Shape;104;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A few months ago, they launched their energy drink in 10 cities in India.Their Marketing team is responsible for increasing brand awareness, market share, and product development.They conducted a survey in those 10 cities and received results from 10k respondents.</a:t>
            </a:r>
            <a:endParaRPr sz="1900">
              <a:latin typeface="Times New Roman"/>
              <a:ea typeface="Times New Roman"/>
              <a:cs typeface="Times New Roman"/>
              <a:sym typeface="Times New Roman"/>
            </a:endParaRPr>
          </a:p>
        </p:txBody>
      </p:sp>
      <p:grpSp>
        <p:nvGrpSpPr>
          <p:cNvPr id="105" name="Google Shape;105;p14"/>
          <p:cNvGrpSpPr/>
          <p:nvPr/>
        </p:nvGrpSpPr>
        <p:grpSpPr>
          <a:xfrm>
            <a:off x="6212550" y="1304875"/>
            <a:ext cx="2632500" cy="3416400"/>
            <a:chOff x="6212550" y="1304875"/>
            <a:chExt cx="2632500" cy="3416400"/>
          </a:xfrm>
        </p:grpSpPr>
        <p:sp>
          <p:nvSpPr>
            <p:cNvPr id="106" name="Google Shape;106;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9" name="Google Shape;109;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400">
                <a:solidFill>
                  <a:srgbClr val="231F20"/>
                </a:solidFill>
                <a:latin typeface="Times New Roman"/>
                <a:ea typeface="Times New Roman"/>
                <a:cs typeface="Times New Roman"/>
                <a:sym typeface="Times New Roman"/>
              </a:rPr>
              <a:t>convert these survey results to meaningful insights which the team can use to drive actions.</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6" name="Shape 226"/>
        <p:cNvGrpSpPr/>
        <p:nvPr/>
      </p:nvGrpSpPr>
      <p:grpSpPr>
        <a:xfrm>
          <a:off x="0" y="0"/>
          <a:ext cx="0" cy="0"/>
          <a:chOff x="0" y="0"/>
          <a:chExt cx="0" cy="0"/>
        </a:xfrm>
      </p:grpSpPr>
      <p:pic>
        <p:nvPicPr>
          <p:cNvPr id="227" name="Google Shape;227;p32"/>
          <p:cNvPicPr preferRelativeResize="0"/>
          <p:nvPr/>
        </p:nvPicPr>
        <p:blipFill>
          <a:blip r:embed="rId3">
            <a:alphaModFix/>
          </a:blip>
          <a:stretch>
            <a:fillRect/>
          </a:stretch>
        </p:blipFill>
        <p:spPr>
          <a:xfrm>
            <a:off x="152400" y="152400"/>
            <a:ext cx="4162251" cy="2423675"/>
          </a:xfrm>
          <a:prstGeom prst="rect">
            <a:avLst/>
          </a:prstGeom>
          <a:noFill/>
          <a:ln>
            <a:noFill/>
          </a:ln>
        </p:spPr>
      </p:pic>
      <p:pic>
        <p:nvPicPr>
          <p:cNvPr id="228" name="Google Shape;228;p32"/>
          <p:cNvPicPr preferRelativeResize="0"/>
          <p:nvPr/>
        </p:nvPicPr>
        <p:blipFill>
          <a:blip r:embed="rId4">
            <a:alphaModFix/>
          </a:blip>
          <a:stretch>
            <a:fillRect/>
          </a:stretch>
        </p:blipFill>
        <p:spPr>
          <a:xfrm>
            <a:off x="152400" y="2792500"/>
            <a:ext cx="4162250" cy="2185600"/>
          </a:xfrm>
          <a:prstGeom prst="rect">
            <a:avLst/>
          </a:prstGeom>
          <a:noFill/>
          <a:ln>
            <a:noFill/>
          </a:ln>
        </p:spPr>
      </p:pic>
      <p:sp>
        <p:nvSpPr>
          <p:cNvPr id="229" name="Google Shape;229;p32"/>
          <p:cNvSpPr txBox="1"/>
          <p:nvPr/>
        </p:nvSpPr>
        <p:spPr>
          <a:xfrm>
            <a:off x="4572000" y="152400"/>
            <a:ext cx="4402200" cy="4898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 tier 1 cities, Bangalore has the highest engagement with 292 respondents, followed by Hyderabad (182), Mumbai (156), Chennai (92), and Delhi (40).Therefore, the primary focus should be on Bangalore and Hyderabad in tier 1 cities due to their higher response rates.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Among tier 2 cities, Pune has the highest response with 92 respondents, followed by Kolkata (48), Ahmedabad (45), Jaipur (28), and Lucknow (5).Thus, the main focus for tier 2 cities should be on Pune and Kolkata, which exhibit greater engagement levels.</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Marketing Strategies: For tier 1 cities, tailored marketing approaches should be employed to further penetrate the markets in Mumbai, Chennai, and Delhi.</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latin typeface="Times New Roman"/>
                <a:ea typeface="Times New Roman"/>
                <a:cs typeface="Times New Roman"/>
                <a:sym typeface="Times New Roman"/>
              </a:rPr>
              <a:t>Additionally, targeted efforts should be made to increase brand awareness and penetration in Ahmedabad and Jaipur. In tier 2 cities, strategies should be intensified in Pune and Kolkata to capitalize on their higher engagement levels. Meanwhile, exploring growth opportunities in Ahmedabad, Jaipur, and Lucknow should be approached with measured strategies to maximize market potential.</a:t>
            </a:r>
            <a:endParaRPr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3" name="Shape 233"/>
        <p:cNvGrpSpPr/>
        <p:nvPr/>
      </p:nvGrpSpPr>
      <p:grpSpPr>
        <a:xfrm>
          <a:off x="0" y="0"/>
          <a:ext cx="0" cy="0"/>
          <a:chOff x="0" y="0"/>
          <a:chExt cx="0" cy="0"/>
        </a:xfrm>
      </p:grpSpPr>
      <p:sp>
        <p:nvSpPr>
          <p:cNvPr id="234" name="Google Shape;234;p33"/>
          <p:cNvSpPr txBox="1"/>
          <p:nvPr/>
        </p:nvSpPr>
        <p:spPr>
          <a:xfrm>
            <a:off x="379275" y="100250"/>
            <a:ext cx="80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12.Where do respondents prefer to purchase energy drinks ?</a:t>
            </a:r>
            <a:endParaRPr>
              <a:latin typeface="Roboto"/>
              <a:ea typeface="Roboto"/>
              <a:cs typeface="Roboto"/>
              <a:sym typeface="Roboto"/>
            </a:endParaRPr>
          </a:p>
        </p:txBody>
      </p:sp>
      <p:sp>
        <p:nvSpPr>
          <p:cNvPr id="235" name="Google Shape;235;p33"/>
          <p:cNvSpPr txBox="1"/>
          <p:nvPr/>
        </p:nvSpPr>
        <p:spPr>
          <a:xfrm>
            <a:off x="7911950" y="1508350"/>
            <a:ext cx="12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6" name="Google Shape;236;p33"/>
          <p:cNvSpPr txBox="1"/>
          <p:nvPr/>
        </p:nvSpPr>
        <p:spPr>
          <a:xfrm>
            <a:off x="392250" y="3063700"/>
            <a:ext cx="8359500" cy="1873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data indicates that supermarkets and online retailers are the primary channels of choice for a significant number of respondents, with 4494 and 2550 respondents respectively. Therefore, a key focus should be on establishing strong partnerships with supermarkets and optimizing online retail platforms to make the energy drinks easily accessible to consumers.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addition, the data shows that a considerable number of respondents, 1464, prefer purchasing energy drinks from gyms and fitness centers. This presents an opportunity to strategically collaborate with fitness establishments to offer energy drinks as part of their fitness and performance-oriented offerings.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237" name="Google Shape;237;p33"/>
          <p:cNvPicPr preferRelativeResize="0"/>
          <p:nvPr/>
        </p:nvPicPr>
        <p:blipFill>
          <a:blip r:embed="rId3">
            <a:alphaModFix/>
          </a:blip>
          <a:stretch>
            <a:fillRect/>
          </a:stretch>
        </p:blipFill>
        <p:spPr>
          <a:xfrm>
            <a:off x="2387638" y="652850"/>
            <a:ext cx="4031370" cy="2258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1" name="Shape 241"/>
        <p:cNvGrpSpPr/>
        <p:nvPr/>
      </p:nvGrpSpPr>
      <p:grpSpPr>
        <a:xfrm>
          <a:off x="0" y="0"/>
          <a:ext cx="0" cy="0"/>
          <a:chOff x="0" y="0"/>
          <a:chExt cx="0" cy="0"/>
        </a:xfrm>
      </p:grpSpPr>
      <p:sp>
        <p:nvSpPr>
          <p:cNvPr id="242" name="Google Shape;242;p34"/>
          <p:cNvSpPr txBox="1"/>
          <p:nvPr/>
        </p:nvSpPr>
        <p:spPr>
          <a:xfrm>
            <a:off x="291425" y="75600"/>
            <a:ext cx="82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13.What are the typical consumption situations for energy drinks among respondents ?</a:t>
            </a:r>
            <a:endParaRPr>
              <a:latin typeface="Roboto"/>
              <a:ea typeface="Roboto"/>
              <a:cs typeface="Roboto"/>
              <a:sym typeface="Roboto"/>
            </a:endParaRPr>
          </a:p>
        </p:txBody>
      </p:sp>
      <p:pic>
        <p:nvPicPr>
          <p:cNvPr id="243" name="Google Shape;243;p34"/>
          <p:cNvPicPr preferRelativeResize="0"/>
          <p:nvPr/>
        </p:nvPicPr>
        <p:blipFill>
          <a:blip r:embed="rId3">
            <a:alphaModFix/>
          </a:blip>
          <a:stretch>
            <a:fillRect/>
          </a:stretch>
        </p:blipFill>
        <p:spPr>
          <a:xfrm>
            <a:off x="917200" y="612575"/>
            <a:ext cx="5690474" cy="2103275"/>
          </a:xfrm>
          <a:prstGeom prst="rect">
            <a:avLst/>
          </a:prstGeom>
          <a:noFill/>
          <a:ln cap="flat" cmpd="sng" w="9525">
            <a:solidFill>
              <a:schemeClr val="dk2"/>
            </a:solidFill>
            <a:prstDash val="solid"/>
            <a:round/>
            <a:headEnd len="sm" w="sm" type="none"/>
            <a:tailEnd len="sm" w="sm" type="none"/>
          </a:ln>
        </p:spPr>
      </p:pic>
      <p:sp>
        <p:nvSpPr>
          <p:cNvPr id="244" name="Google Shape;244;p34"/>
          <p:cNvSpPr txBox="1"/>
          <p:nvPr/>
        </p:nvSpPr>
        <p:spPr>
          <a:xfrm>
            <a:off x="422825" y="2852625"/>
            <a:ext cx="8192100" cy="2137500"/>
          </a:xfrm>
          <a:prstGeom prst="rect">
            <a:avLst/>
          </a:prstGeom>
          <a:noFill/>
          <a:ln>
            <a:noFill/>
          </a:ln>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Insightful data reveals the typical consumption situations for energy drinks among respondents. The majority, 4494 respondents, consume energy drinks for sports/exercise, indicating their association with physical activity.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Additionally, 3231 respondents consume energy drinks for studying/working late, highlighting their role in enhancing focus and alertness.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Social outings/parties serve as a consumption situation for 1487 respondents, showcasing the social aspect of energy drink consumption.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Furthermore, 491 respondents consume energy drinks for other unspecified reasons, reflecting diverse individual preferences. </a:t>
            </a:r>
            <a:endParaRPr>
              <a:latin typeface="Times New Roman"/>
              <a:ea typeface="Times New Roman"/>
              <a:cs typeface="Times New Roman"/>
              <a:sym typeface="Times New Roman"/>
            </a:endParaRPr>
          </a:p>
          <a:p>
            <a:pPr indent="-317500" lvl="0" marL="457200" rtl="0" algn="l">
              <a:lnSpc>
                <a:spcPct val="80000"/>
              </a:lnSpc>
              <a:spcBef>
                <a:spcPts val="0"/>
              </a:spcBef>
              <a:spcAft>
                <a:spcPts val="0"/>
              </a:spcAft>
              <a:buSzPts val="1400"/>
              <a:buFont typeface="Times New Roman"/>
              <a:buChar char="❖"/>
            </a:pPr>
            <a:r>
              <a:rPr lang="en">
                <a:latin typeface="Times New Roman"/>
                <a:ea typeface="Times New Roman"/>
                <a:cs typeface="Times New Roman"/>
                <a:sym typeface="Times New Roman"/>
              </a:rPr>
              <a:t>Notably, 297 respondents specifically consume energy drinks for driving/commuting, suggesting their perceived role in providing alertness during these activities.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8" name="Shape 248"/>
        <p:cNvGrpSpPr/>
        <p:nvPr/>
      </p:nvGrpSpPr>
      <p:grpSpPr>
        <a:xfrm>
          <a:off x="0" y="0"/>
          <a:ext cx="0" cy="0"/>
          <a:chOff x="0" y="0"/>
          <a:chExt cx="0" cy="0"/>
        </a:xfrm>
      </p:grpSpPr>
      <p:sp>
        <p:nvSpPr>
          <p:cNvPr id="249" name="Google Shape;249;p35"/>
          <p:cNvSpPr txBox="1"/>
          <p:nvPr/>
        </p:nvSpPr>
        <p:spPr>
          <a:xfrm>
            <a:off x="127050" y="91750"/>
            <a:ext cx="88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14.What factors influence respondents purchase decisions such as price range and limited edition packaging?</a:t>
            </a:r>
            <a:endParaRPr>
              <a:latin typeface="Roboto"/>
              <a:ea typeface="Roboto"/>
              <a:cs typeface="Roboto"/>
              <a:sym typeface="Roboto"/>
            </a:endParaRPr>
          </a:p>
        </p:txBody>
      </p:sp>
      <p:pic>
        <p:nvPicPr>
          <p:cNvPr id="250" name="Google Shape;250;p35"/>
          <p:cNvPicPr preferRelativeResize="0"/>
          <p:nvPr/>
        </p:nvPicPr>
        <p:blipFill>
          <a:blip r:embed="rId3">
            <a:alphaModFix/>
          </a:blip>
          <a:stretch>
            <a:fillRect/>
          </a:stretch>
        </p:blipFill>
        <p:spPr>
          <a:xfrm>
            <a:off x="226025" y="2865050"/>
            <a:ext cx="3857225" cy="2105150"/>
          </a:xfrm>
          <a:prstGeom prst="rect">
            <a:avLst/>
          </a:prstGeom>
          <a:noFill/>
          <a:ln cap="flat" cmpd="sng" w="9525">
            <a:solidFill>
              <a:schemeClr val="dk2"/>
            </a:solidFill>
            <a:prstDash val="solid"/>
            <a:round/>
            <a:headEnd len="sm" w="sm" type="none"/>
            <a:tailEnd len="sm" w="sm" type="none"/>
          </a:ln>
        </p:spPr>
      </p:pic>
      <p:pic>
        <p:nvPicPr>
          <p:cNvPr id="251" name="Google Shape;251;p35"/>
          <p:cNvPicPr preferRelativeResize="0"/>
          <p:nvPr/>
        </p:nvPicPr>
        <p:blipFill>
          <a:blip r:embed="rId4">
            <a:alphaModFix/>
          </a:blip>
          <a:stretch>
            <a:fillRect/>
          </a:stretch>
        </p:blipFill>
        <p:spPr>
          <a:xfrm>
            <a:off x="226025" y="602125"/>
            <a:ext cx="4414700" cy="2105150"/>
          </a:xfrm>
          <a:prstGeom prst="rect">
            <a:avLst/>
          </a:prstGeom>
          <a:noFill/>
          <a:ln cap="flat" cmpd="sng" w="9525">
            <a:solidFill>
              <a:schemeClr val="dk2"/>
            </a:solidFill>
            <a:prstDash val="solid"/>
            <a:round/>
            <a:headEnd len="sm" w="sm" type="none"/>
            <a:tailEnd len="sm" w="sm" type="none"/>
          </a:ln>
        </p:spPr>
      </p:pic>
      <p:sp>
        <p:nvSpPr>
          <p:cNvPr id="252" name="Google Shape;252;p35"/>
          <p:cNvSpPr txBox="1"/>
          <p:nvPr/>
        </p:nvSpPr>
        <p:spPr>
          <a:xfrm>
            <a:off x="5029900" y="645825"/>
            <a:ext cx="3702600" cy="41862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Price range and limited edition packaging are influential factors in respondents' purchase decisions for energy drinks. With 4288 respondents preferring a price range of 50-99 and 3142 respondents opting for 100-150, competitive pricing within these ranges can be a key marketing strategy.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Additionally, while 3946 respondents desire limited edition packaging, it is important to note that 4023 respondents do not consider it a significant factor.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This insight highlights the importance of offering competitive pricing within preferred ranges and selectively incorporating limited edition packaging to cater to the target audience's preferences.</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527850" y="756300"/>
            <a:ext cx="5305425" cy="1693425"/>
          </a:xfrm>
          <a:prstGeom prst="rect">
            <a:avLst/>
          </a:prstGeom>
          <a:noFill/>
          <a:ln cap="flat" cmpd="sng" w="9525">
            <a:solidFill>
              <a:schemeClr val="dk2"/>
            </a:solidFill>
            <a:prstDash val="solid"/>
            <a:round/>
            <a:headEnd len="sm" w="sm" type="none"/>
            <a:tailEnd len="sm" w="sm" type="none"/>
          </a:ln>
        </p:spPr>
      </p:pic>
      <p:pic>
        <p:nvPicPr>
          <p:cNvPr id="258" name="Google Shape;258;p36"/>
          <p:cNvPicPr preferRelativeResize="0"/>
          <p:nvPr/>
        </p:nvPicPr>
        <p:blipFill>
          <a:blip r:embed="rId4">
            <a:alphaModFix/>
          </a:blip>
          <a:stretch>
            <a:fillRect/>
          </a:stretch>
        </p:blipFill>
        <p:spPr>
          <a:xfrm>
            <a:off x="6074225" y="756300"/>
            <a:ext cx="2638425" cy="1640850"/>
          </a:xfrm>
          <a:prstGeom prst="rect">
            <a:avLst/>
          </a:prstGeom>
          <a:noFill/>
          <a:ln cap="flat" cmpd="sng" w="9525">
            <a:solidFill>
              <a:schemeClr val="dk2"/>
            </a:solidFill>
            <a:prstDash val="solid"/>
            <a:round/>
            <a:headEnd len="sm" w="sm" type="none"/>
            <a:tailEnd len="sm" w="sm" type="none"/>
          </a:ln>
        </p:spPr>
      </p:pic>
      <p:sp>
        <p:nvSpPr>
          <p:cNvPr id="259" name="Google Shape;259;p36"/>
          <p:cNvSpPr txBox="1"/>
          <p:nvPr/>
        </p:nvSpPr>
        <p:spPr>
          <a:xfrm>
            <a:off x="233475" y="2663200"/>
            <a:ext cx="8614500" cy="2410800"/>
          </a:xfrm>
          <a:prstGeom prst="rect">
            <a:avLst/>
          </a:prstGeom>
          <a:noFill/>
          <a:ln>
            <a:noFill/>
          </a:ln>
        </p:spPr>
        <p:txBody>
          <a:bodyPr anchorCtr="0" anchor="t" bIns="91425" lIns="91425" spcFirstLastPara="1" rIns="91425" wrap="square" tIns="91425">
            <a:noAutofit/>
          </a:bodyPr>
          <a:lstStyle/>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Based on the analysis of key parameters for choosing a brand, the insights suggest that there is a need to focus more on product development in the areas of branding and taste/flavour. </a:t>
            </a:r>
            <a:endParaRPr sz="1495">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The analysis reveals that brands like Cola-Coka and Bepsi have higher rankings and preferences in terms of brand reputation, taste/flavour preference, availability, and brand effectiveness compared to Codex. This indicates that consumers are more inclined towards these brands due to their stronger brand image, taste appeal, wider availability, and perceived effectiveness.</a:t>
            </a:r>
            <a:endParaRPr sz="1495">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95">
              <a:latin typeface="Times New Roman"/>
              <a:ea typeface="Times New Roman"/>
              <a:cs typeface="Times New Roman"/>
              <a:sym typeface="Times New Roman"/>
            </a:endParaRPr>
          </a:p>
          <a:p>
            <a:pPr indent="-323532" lvl="0" marL="457200" rtl="0" algn="l">
              <a:lnSpc>
                <a:spcPct val="80000"/>
              </a:lnSpc>
              <a:spcBef>
                <a:spcPts val="0"/>
              </a:spcBef>
              <a:spcAft>
                <a:spcPts val="0"/>
              </a:spcAft>
              <a:buSzPts val="1495"/>
              <a:buFont typeface="Times New Roman"/>
              <a:buChar char="❖"/>
            </a:pPr>
            <a:r>
              <a:rPr lang="en" sz="1495">
                <a:latin typeface="Times New Roman"/>
                <a:ea typeface="Times New Roman"/>
                <a:cs typeface="Times New Roman"/>
                <a:sym typeface="Times New Roman"/>
              </a:rPr>
              <a:t>Therefore, to enhance product development, efforts should be directed towards strengthening the brand reputation and improving the taste/flavour profile of the product. Building a strong brand image, ensuring consistent quality, and offering a desirable taste experience can help attract and retain more consumers.</a:t>
            </a:r>
            <a:endParaRPr sz="14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295">
              <a:latin typeface="Roboto"/>
              <a:ea typeface="Roboto"/>
              <a:cs typeface="Roboto"/>
              <a:sym typeface="Roboto"/>
            </a:endParaRPr>
          </a:p>
        </p:txBody>
      </p:sp>
      <p:sp>
        <p:nvSpPr>
          <p:cNvPr id="260" name="Google Shape;260;p36"/>
          <p:cNvSpPr txBox="1"/>
          <p:nvPr/>
        </p:nvSpPr>
        <p:spPr>
          <a:xfrm>
            <a:off x="527850" y="109400"/>
            <a:ext cx="8393700" cy="50490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latin typeface="Roboto"/>
                <a:ea typeface="Roboto"/>
                <a:cs typeface="Roboto"/>
                <a:sym typeface="Roboto"/>
              </a:rPr>
              <a:t>15.Which area of business should we focus more on our product development ? (Branding/Taste/Availability)</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191875" y="1676625"/>
            <a:ext cx="4045200" cy="19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Secondary</a:t>
            </a:r>
            <a:endParaRPr sz="6400"/>
          </a:p>
          <a:p>
            <a:pPr indent="0" lvl="0" marL="0" rtl="0" algn="l">
              <a:spcBef>
                <a:spcPts val="0"/>
              </a:spcBef>
              <a:spcAft>
                <a:spcPts val="0"/>
              </a:spcAft>
              <a:buNone/>
            </a:pPr>
            <a:r>
              <a:rPr lang="en" sz="6400"/>
              <a:t>Insights</a:t>
            </a:r>
            <a:endParaRPr sz="6400"/>
          </a:p>
        </p:txBody>
      </p:sp>
      <p:pic>
        <p:nvPicPr>
          <p:cNvPr id="266" name="Google Shape;266;p37"/>
          <p:cNvPicPr preferRelativeResize="0"/>
          <p:nvPr/>
        </p:nvPicPr>
        <p:blipFill>
          <a:blip r:embed="rId3">
            <a:alphaModFix/>
          </a:blip>
          <a:stretch>
            <a:fillRect/>
          </a:stretch>
        </p:blipFill>
        <p:spPr>
          <a:xfrm>
            <a:off x="5041625" y="351325"/>
            <a:ext cx="3719750" cy="4544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0" name="Shape 270"/>
        <p:cNvGrpSpPr/>
        <p:nvPr/>
      </p:nvGrpSpPr>
      <p:grpSpPr>
        <a:xfrm>
          <a:off x="0" y="0"/>
          <a:ext cx="0" cy="0"/>
          <a:chOff x="0" y="0"/>
          <a:chExt cx="0" cy="0"/>
        </a:xfrm>
      </p:grpSpPr>
      <p:sp>
        <p:nvSpPr>
          <p:cNvPr id="271" name="Google Shape;271;p38"/>
          <p:cNvSpPr txBox="1"/>
          <p:nvPr/>
        </p:nvSpPr>
        <p:spPr>
          <a:xfrm>
            <a:off x="365075" y="193550"/>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1.What immediate improvements can we bring to the product ?</a:t>
            </a:r>
            <a:endParaRPr>
              <a:latin typeface="Roboto"/>
              <a:ea typeface="Roboto"/>
              <a:cs typeface="Roboto"/>
              <a:sym typeface="Roboto"/>
            </a:endParaRPr>
          </a:p>
        </p:txBody>
      </p:sp>
      <p:sp>
        <p:nvSpPr>
          <p:cNvPr id="272" name="Google Shape;272;p38"/>
          <p:cNvSpPr txBox="1"/>
          <p:nvPr/>
        </p:nvSpPr>
        <p:spPr>
          <a:xfrm>
            <a:off x="401825" y="593750"/>
            <a:ext cx="8309700" cy="438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Based on the primary insights from the data, here are some immediate improvements we can consider for our energy drink product: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1. Enhance flavor profiles based on consumer feedback to ensure a more appealing taste experience.</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2. Invest in brand reputation building activities to establish a strong and trustworthy image in the market.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3. Innovate packaging designs to create visual appeal and attract consumer attention.</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4. Optimize ingredients to align with consumer preferences, such as reducing sugar content or introducing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natural alternatives.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5. Develop health-conscious options that cater to the growing demand for healthier energy drink choices.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6. Expand availability by </a:t>
            </a:r>
            <a:r>
              <a:rPr lang="en" sz="1395">
                <a:latin typeface="Times New Roman"/>
                <a:ea typeface="Times New Roman"/>
                <a:cs typeface="Times New Roman"/>
                <a:sym typeface="Times New Roman"/>
              </a:rPr>
              <a:t>establishing strong partnerships with supermarkets and optimizing online retail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platforms to make the energy drinks easily accessible to consumers.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7. Focus on product differentiation by identifying unique features or benefits that set our energy drinks apart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    from competitors.</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rPr lang="en" sz="1395">
                <a:latin typeface="Times New Roman"/>
                <a:ea typeface="Times New Roman"/>
                <a:cs typeface="Times New Roman"/>
                <a:sym typeface="Times New Roman"/>
              </a:rPr>
              <a:t>By implementing these improvements, we can enhance consumer satisfaction, attract a wider customer base, and strengthen our position in the energy drink market.</a:t>
            </a:r>
            <a:endParaRPr sz="1395">
              <a:latin typeface="Times New Roman"/>
              <a:ea typeface="Times New Roman"/>
              <a:cs typeface="Times New Roman"/>
              <a:sym typeface="Times New Roman"/>
            </a:endParaRPr>
          </a:p>
          <a:p>
            <a:pPr indent="0" lvl="0" marL="0" rtl="0" algn="l">
              <a:lnSpc>
                <a:spcPct val="80000"/>
              </a:lnSpc>
              <a:spcBef>
                <a:spcPts val="0"/>
              </a:spcBef>
              <a:spcAft>
                <a:spcPts val="0"/>
              </a:spcAft>
              <a:buSzPts val="1018"/>
              <a:buNone/>
            </a:pPr>
            <a:r>
              <a:t/>
            </a:r>
            <a:endParaRPr sz="1395">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6" name="Shape 276"/>
        <p:cNvGrpSpPr/>
        <p:nvPr/>
      </p:nvGrpSpPr>
      <p:grpSpPr>
        <a:xfrm>
          <a:off x="0" y="0"/>
          <a:ext cx="0" cy="0"/>
          <a:chOff x="0" y="0"/>
          <a:chExt cx="0" cy="0"/>
        </a:xfrm>
      </p:grpSpPr>
      <p:sp>
        <p:nvSpPr>
          <p:cNvPr id="277" name="Google Shape;277;p39"/>
          <p:cNvSpPr txBox="1"/>
          <p:nvPr/>
        </p:nvSpPr>
        <p:spPr>
          <a:xfrm>
            <a:off x="349200" y="109375"/>
            <a:ext cx="81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2.What </a:t>
            </a:r>
            <a:r>
              <a:rPr lang="en">
                <a:latin typeface="Roboto"/>
                <a:ea typeface="Roboto"/>
                <a:cs typeface="Roboto"/>
                <a:sym typeface="Roboto"/>
              </a:rPr>
              <a:t>should</a:t>
            </a:r>
            <a:r>
              <a:rPr lang="en">
                <a:latin typeface="Roboto"/>
                <a:ea typeface="Roboto"/>
                <a:cs typeface="Roboto"/>
                <a:sym typeface="Roboto"/>
              </a:rPr>
              <a:t> be the ideal price of our product ?</a:t>
            </a:r>
            <a:endParaRPr>
              <a:latin typeface="Roboto"/>
              <a:ea typeface="Roboto"/>
              <a:cs typeface="Roboto"/>
              <a:sym typeface="Roboto"/>
            </a:endParaRPr>
          </a:p>
        </p:txBody>
      </p:sp>
      <p:sp>
        <p:nvSpPr>
          <p:cNvPr id="278" name="Google Shape;278;p39"/>
          <p:cNvSpPr txBox="1"/>
          <p:nvPr/>
        </p:nvSpPr>
        <p:spPr>
          <a:xfrm>
            <a:off x="375150" y="561700"/>
            <a:ext cx="8525400" cy="4438800"/>
          </a:xfrm>
          <a:prstGeom prst="rect">
            <a:avLst/>
          </a:prstGeom>
          <a:noFill/>
          <a:ln>
            <a:noFill/>
          </a:ln>
        </p:spPr>
        <p:txBody>
          <a:bodyPr anchorCtr="0" anchor="t" bIns="91425" lIns="91425" spcFirstLastPara="1" rIns="91425" wrap="square" tIns="91425">
            <a:noAutofit/>
          </a:bodyPr>
          <a:lstStyle/>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Based on the insights, the ideal price range for our energy drink product, Codex, should be set between Rs 50 and Rs 150. This range aligns with the preferred price ranges indicated by the respondents, with 4288 individuals preferring prices in the Rs 50-99 range and 3142 individuals opting for prices in the Rs 100-150 range.</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Setting the price within this range ensures that our product remains competitive in the market while also meeting customer expectations. It is important to conduct a thorough analysis of our production costs, including ingredients, manufacturing, packaging, and distribution expenses, to determine the specific price point within the recommended range that will allow for profitability.</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Consider conducting market research and competitive analysis to evaluate the pricing strategies of our competitors. Assess the perceived value of Codex compared to other energy drink brands in the market and position it accordingly. Emphasize the unique qualities and benefits of our product to justify its price and differentiate it from competitors.</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Incorporate our pricing strategy into our overall marketing plan. Communicate the value proposition of Codex through targeted marketing campaigns, highlighting the quality, taste, performance-enhancing benefits, and unique features of our energy drink to justify the chosen price point.</a:t>
            </a:r>
            <a:endParaRPr sz="1295">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95">
              <a:latin typeface="Times New Roman"/>
              <a:ea typeface="Times New Roman"/>
              <a:cs typeface="Times New Roman"/>
              <a:sym typeface="Times New Roman"/>
            </a:endParaRPr>
          </a:p>
          <a:p>
            <a:pPr indent="-310832" lvl="0" marL="457200" rtl="0" algn="l">
              <a:lnSpc>
                <a:spcPct val="115000"/>
              </a:lnSpc>
              <a:spcBef>
                <a:spcPts val="0"/>
              </a:spcBef>
              <a:spcAft>
                <a:spcPts val="0"/>
              </a:spcAft>
              <a:buSzPts val="1295"/>
              <a:buFont typeface="Times New Roman"/>
              <a:buChar char="❖"/>
            </a:pPr>
            <a:r>
              <a:rPr lang="en" sz="1295">
                <a:latin typeface="Times New Roman"/>
                <a:ea typeface="Times New Roman"/>
                <a:cs typeface="Times New Roman"/>
                <a:sym typeface="Times New Roman"/>
              </a:rPr>
              <a:t>Ultimately, the ideal price of Codex should strike a balance between customer affordability, perceived value, and profitability for our business.</a:t>
            </a:r>
            <a:endParaRPr sz="1295">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t/>
            </a:r>
            <a:endParaRPr sz="1295">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2" name="Shape 282"/>
        <p:cNvGrpSpPr/>
        <p:nvPr/>
      </p:nvGrpSpPr>
      <p:grpSpPr>
        <a:xfrm>
          <a:off x="0" y="0"/>
          <a:ext cx="0" cy="0"/>
          <a:chOff x="0" y="0"/>
          <a:chExt cx="0" cy="0"/>
        </a:xfrm>
      </p:grpSpPr>
      <p:sp>
        <p:nvSpPr>
          <p:cNvPr id="283" name="Google Shape;283;p40"/>
          <p:cNvSpPr txBox="1"/>
          <p:nvPr/>
        </p:nvSpPr>
        <p:spPr>
          <a:xfrm>
            <a:off x="333150" y="77850"/>
            <a:ext cx="84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3.Who should be our target audience &amp; why ?</a:t>
            </a:r>
            <a:endParaRPr>
              <a:latin typeface="Roboto"/>
              <a:ea typeface="Roboto"/>
              <a:cs typeface="Roboto"/>
              <a:sym typeface="Roboto"/>
            </a:endParaRPr>
          </a:p>
        </p:txBody>
      </p:sp>
      <p:sp>
        <p:nvSpPr>
          <p:cNvPr id="284" name="Google Shape;284;p40"/>
          <p:cNvSpPr txBox="1"/>
          <p:nvPr/>
        </p:nvSpPr>
        <p:spPr>
          <a:xfrm>
            <a:off x="333150" y="435450"/>
            <a:ext cx="8651700" cy="46155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   </a:t>
            </a:r>
            <a:r>
              <a:rPr lang="en" sz="1000">
                <a:latin typeface="Times New Roman"/>
                <a:ea typeface="Times New Roman"/>
                <a:cs typeface="Times New Roman"/>
                <a:sym typeface="Times New Roman"/>
              </a:rPr>
              <a:t> </a:t>
            </a:r>
            <a:r>
              <a:rPr lang="en" sz="2410">
                <a:latin typeface="Times New Roman"/>
                <a:ea typeface="Times New Roman"/>
                <a:cs typeface="Times New Roman"/>
                <a:sym typeface="Times New Roman"/>
              </a:rPr>
              <a:t> </a:t>
            </a:r>
            <a:r>
              <a:rPr lang="en" sz="3068">
                <a:latin typeface="Times New Roman"/>
                <a:ea typeface="Times New Roman"/>
                <a:cs typeface="Times New Roman"/>
                <a:sym typeface="Times New Roman"/>
              </a:rPr>
              <a:t> </a:t>
            </a:r>
            <a:r>
              <a:rPr lang="en" sz="3268">
                <a:latin typeface="Times New Roman"/>
                <a:ea typeface="Times New Roman"/>
                <a:cs typeface="Times New Roman"/>
                <a:sym typeface="Times New Roman"/>
              </a:rPr>
              <a:t>O</a:t>
            </a:r>
            <a:r>
              <a:rPr lang="en" sz="3368">
                <a:latin typeface="Times New Roman"/>
                <a:ea typeface="Times New Roman"/>
                <a:cs typeface="Times New Roman"/>
                <a:sym typeface="Times New Roman"/>
              </a:rPr>
              <a:t>ur target audience for Codex should primarily consist of individuals aged 19-30 who are active, health-conscious, and value the benefits of energy drinks. This age group has shown a higher preference for energy drinks and represents a significant market segment.</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Reasons for targeting this audience include:</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1. High Energy Demands: Individuals in the 19-30 age range often lead busy lifestyles that involve studying, working,  and engaging in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physical activities. They require sustained energy levels and mental focus, making them more likely to seek out energy drinks as a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solution.</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2. Active and Fitness-Oriented: This age group is often involved in sports, exercise, and fitness activities. Positioning Codex as a drink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that enhances performance and aids in recovery can resonate with their active lifestyle and fitness </a:t>
            </a:r>
            <a:r>
              <a:rPr lang="en" sz="3368">
                <a:latin typeface="Times New Roman"/>
                <a:ea typeface="Times New Roman"/>
                <a:cs typeface="Times New Roman"/>
                <a:sym typeface="Times New Roman"/>
              </a:rPr>
              <a:t>goals.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3. Trend and Lifestyle Conscious: The 19-30 age group is highly influenced by trends and seeks products that align with their lifestyle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choices. By emphasizing Codex's unique features, taste, and packaging, we can capture their attention and appeal to their desire for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innovative and stylish products.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4. Health-Conscious: Young adults prioritize health and wellness. By emphasizing the use of natural ingredients, lower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sugar content, and functional benefits in Codex, we can cater to their health-conscious preferences and differentiate our product from</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competitors.</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5. Tech-Savvy and Social Media Users: This age group is highly connected through social media platforms and online channels.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Utilizing targeted digital marketing campaigns, influencer collaborations, and engaging social media content can effectively reach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    and engage with our target audience.</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68">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3368">
                <a:latin typeface="Times New Roman"/>
                <a:ea typeface="Times New Roman"/>
                <a:cs typeface="Times New Roman"/>
                <a:sym typeface="Times New Roman"/>
              </a:rPr>
              <a:t>By focusing on this target audience, we can tailor our marketing messages, product features, and distribution channels to meet their specific needs and preferences. This targeted approach will increase the chances of capturing their attention, generating brand loyalty, and driving sales for Codex.</a:t>
            </a:r>
            <a:endParaRPr sz="3368">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8" name="Shape 288"/>
        <p:cNvGrpSpPr/>
        <p:nvPr/>
      </p:nvGrpSpPr>
      <p:grpSpPr>
        <a:xfrm>
          <a:off x="0" y="0"/>
          <a:ext cx="0" cy="0"/>
          <a:chOff x="0" y="0"/>
          <a:chExt cx="0" cy="0"/>
        </a:xfrm>
      </p:grpSpPr>
      <p:sp>
        <p:nvSpPr>
          <p:cNvPr id="289" name="Google Shape;289;p41"/>
          <p:cNvSpPr txBox="1"/>
          <p:nvPr/>
        </p:nvSpPr>
        <p:spPr>
          <a:xfrm>
            <a:off x="223000" y="109375"/>
            <a:ext cx="7678500" cy="347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Roboto"/>
                <a:ea typeface="Roboto"/>
                <a:cs typeface="Roboto"/>
                <a:sym typeface="Roboto"/>
              </a:rPr>
              <a:t>4.What kind of marketing campaigns,offers &amp; discounts ,we can run ?</a:t>
            </a:r>
            <a:endParaRPr>
              <a:latin typeface="Roboto"/>
              <a:ea typeface="Roboto"/>
              <a:cs typeface="Roboto"/>
              <a:sym typeface="Roboto"/>
            </a:endParaRPr>
          </a:p>
        </p:txBody>
      </p:sp>
      <p:sp>
        <p:nvSpPr>
          <p:cNvPr id="290" name="Google Shape;290;p41"/>
          <p:cNvSpPr txBox="1"/>
          <p:nvPr/>
        </p:nvSpPr>
        <p:spPr>
          <a:xfrm>
            <a:off x="251400" y="484500"/>
            <a:ext cx="8641200" cy="4600200"/>
          </a:xfrm>
          <a:prstGeom prst="rect">
            <a:avLst/>
          </a:prstGeom>
          <a:noFill/>
          <a:ln>
            <a:noFill/>
          </a:ln>
        </p:spPr>
        <p:txBody>
          <a:bodyPr anchorCtr="0" anchor="t" bIns="91425" lIns="91425" spcFirstLastPara="1" rIns="91425" wrap="square" tIns="91425">
            <a:noAutofit/>
          </a:bodyPr>
          <a:lstStyle/>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Fitness and Sports Campaigns: Collaborate with fitness influencers and sports clubs to promote the energy drinks as a  </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10">
                <a:latin typeface="Times New Roman"/>
                <a:ea typeface="Times New Roman"/>
                <a:cs typeface="Times New Roman"/>
                <a:sym typeface="Times New Roman"/>
              </a:rPr>
              <a:t>performance  enhancer.</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Gamers and E-Sports Promotions: Collaborate with gaming influencers and e-sports organizations to promote energy drinks as the  ideal companion for gaming sessions.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Loyalty Programs: Implement a loyalty program that rewards customers for repeat purchases or referrals.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Limited-Time Offers and Bundles: Create special promotions like buy-one-get-one-free or discounts on multiple purchases.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Seasonal and Festive Campaigns: Align marketing campaigns with seasonal events, holidays, or festivals.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Discount on Sports Accessories: Collaborate with sports equipment retailers to offer exclusive discounts for energy drink consumers.</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311785" lvl="0" marL="457200" rtl="0" algn="l">
              <a:lnSpc>
                <a:spcPct val="100000"/>
              </a:lnSpc>
              <a:spcBef>
                <a:spcPts val="0"/>
              </a:spcBef>
              <a:spcAft>
                <a:spcPts val="0"/>
              </a:spcAft>
              <a:buSzPts val="1310"/>
              <a:buFont typeface="Times New Roman"/>
              <a:buChar char="❖"/>
            </a:pPr>
            <a:r>
              <a:rPr lang="en" sz="1310">
                <a:latin typeface="Times New Roman"/>
                <a:ea typeface="Times New Roman"/>
                <a:cs typeface="Times New Roman"/>
                <a:sym typeface="Times New Roman"/>
              </a:rPr>
              <a:t>Partnership with Music Apps: Form partnerships with music streaming platforms to provide perks like free premium subscriptions or curated workout playlists.</a:t>
            </a:r>
            <a:endParaRPr sz="131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131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310">
                <a:latin typeface="Times New Roman"/>
                <a:ea typeface="Times New Roman"/>
                <a:cs typeface="Times New Roman"/>
                <a:sym typeface="Times New Roman"/>
              </a:rPr>
              <a:t>By implementing these marketing strategies, offering discounts, and running targeted campaigns, the brand can effectively engage with energy drink consumers, build brand loyalty, and attract new customers.</a:t>
            </a:r>
            <a:endParaRPr sz="131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21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91875" y="1676625"/>
            <a:ext cx="4045200" cy="197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Primary</a:t>
            </a:r>
            <a:endParaRPr sz="6400"/>
          </a:p>
          <a:p>
            <a:pPr indent="0" lvl="0" marL="0" rtl="0" algn="l">
              <a:spcBef>
                <a:spcPts val="0"/>
              </a:spcBef>
              <a:spcAft>
                <a:spcPts val="0"/>
              </a:spcAft>
              <a:buNone/>
            </a:pPr>
            <a:r>
              <a:rPr lang="en" sz="6400"/>
              <a:t>Insights</a:t>
            </a:r>
            <a:endParaRPr sz="6400"/>
          </a:p>
        </p:txBody>
      </p:sp>
      <p:pic>
        <p:nvPicPr>
          <p:cNvPr id="115" name="Google Shape;115;p15"/>
          <p:cNvPicPr preferRelativeResize="0"/>
          <p:nvPr/>
        </p:nvPicPr>
        <p:blipFill>
          <a:blip r:embed="rId3">
            <a:alphaModFix/>
          </a:blip>
          <a:stretch>
            <a:fillRect/>
          </a:stretch>
        </p:blipFill>
        <p:spPr>
          <a:xfrm>
            <a:off x="4967975" y="152400"/>
            <a:ext cx="3774471" cy="48387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4" name="Shape 294"/>
        <p:cNvGrpSpPr/>
        <p:nvPr/>
      </p:nvGrpSpPr>
      <p:grpSpPr>
        <a:xfrm>
          <a:off x="0" y="0"/>
          <a:ext cx="0" cy="0"/>
          <a:chOff x="0" y="0"/>
          <a:chExt cx="0" cy="0"/>
        </a:xfrm>
      </p:grpSpPr>
      <p:sp>
        <p:nvSpPr>
          <p:cNvPr id="295" name="Google Shape;295;p42"/>
          <p:cNvSpPr txBox="1"/>
          <p:nvPr/>
        </p:nvSpPr>
        <p:spPr>
          <a:xfrm>
            <a:off x="286100" y="140925"/>
            <a:ext cx="70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a:t>
            </a:r>
            <a:r>
              <a:rPr lang="en">
                <a:latin typeface="Roboto"/>
                <a:ea typeface="Roboto"/>
                <a:cs typeface="Roboto"/>
                <a:sym typeface="Roboto"/>
              </a:rPr>
              <a:t>.Who can be a brand ambassador &amp; why ?</a:t>
            </a:r>
            <a:endParaRPr>
              <a:latin typeface="Roboto"/>
              <a:ea typeface="Roboto"/>
              <a:cs typeface="Roboto"/>
              <a:sym typeface="Roboto"/>
            </a:endParaRPr>
          </a:p>
        </p:txBody>
      </p:sp>
      <p:sp>
        <p:nvSpPr>
          <p:cNvPr id="296" name="Google Shape;296;p42"/>
          <p:cNvSpPr txBox="1"/>
          <p:nvPr/>
        </p:nvSpPr>
        <p:spPr>
          <a:xfrm>
            <a:off x="286100" y="635300"/>
            <a:ext cx="4628100" cy="4186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        India is a diverse country where connecting all Indians is nearly impossible due to cultural, regional, and lifestyle variations. However, cricket stands out as the one thing that unites every Indian, transcending differences in region, lifestyle, food, religion, and festivals. Metaphorically, the Indian Premier League (IPL) can be considered India's grandest festival. Therefore, Codex should choose Indian cricket celebrity Mahendra Singh Dhoni as their brand ambassador. Dhoni's immense popularity, legendary status, and ability to connect with fans make him an ideal choice to represent the brand and establish a strong connection with the target audience.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pic>
        <p:nvPicPr>
          <p:cNvPr id="297" name="Google Shape;297;p42"/>
          <p:cNvPicPr preferRelativeResize="0"/>
          <p:nvPr/>
        </p:nvPicPr>
        <p:blipFill>
          <a:blip r:embed="rId3">
            <a:alphaModFix/>
          </a:blip>
          <a:stretch>
            <a:fillRect/>
          </a:stretch>
        </p:blipFill>
        <p:spPr>
          <a:xfrm>
            <a:off x="5682900" y="635300"/>
            <a:ext cx="2648700" cy="3033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1" name="Shape 301"/>
        <p:cNvGrpSpPr/>
        <p:nvPr/>
      </p:nvGrpSpPr>
      <p:grpSpPr>
        <a:xfrm>
          <a:off x="0" y="0"/>
          <a:ext cx="0" cy="0"/>
          <a:chOff x="0" y="0"/>
          <a:chExt cx="0" cy="0"/>
        </a:xfrm>
      </p:grpSpPr>
      <p:sp>
        <p:nvSpPr>
          <p:cNvPr id="302" name="Google Shape;302;p43"/>
          <p:cNvSpPr txBox="1"/>
          <p:nvPr/>
        </p:nvSpPr>
        <p:spPr>
          <a:xfrm>
            <a:off x="286100" y="161975"/>
            <a:ext cx="8520000" cy="4880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Mahendra Singh Dhoni, popularly known as MS Dhoni, could be an excellent choice as a brand ambassador for Codex Company. Here's why: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1. Strong Leadership: Dhoni is known for his exceptional leadership skills and calm demeanor, making him a perfect fit for representing Codex as a brand that exudes confidence and reliability.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Sports Icon: As one of India's most successful cricketers and former captain of the Indian cricket team, Dhoni has a massive fan following and is highly respected in the sports community. His association with Codex can attract sports enthusiasts and create a positive brand image.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Fitness Enthusiast: Dhoni has maintained his fitness throughout his career, which aligns well with Codex's emphasis on a healthy and active lifestyle. His endorsement can reinforce the energy drink's benefits for sports and fitness enthusiasts.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Trustworthy Image: Dhoni is known for his honesty, integrity, and strong work ethic. His trustworthiness can enhance Codex's brand reputation and establish a sense of reliability among consumers.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Pan-India Appeal: Dhoni enjoys immense popularity across different regions of India, making him an influential figure to reach a wide audience. His involvement can help expand Codex's reach and connect with consumers from various demographics.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Considering Dhoni's leadership qualities, sports icon status, fitness focus, trustworthiness, and pan-India appeal, he could be an impactful brand ambassador for Codex Company.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566550" y="21102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700"/>
              <a:t>Thank You</a:t>
            </a:r>
            <a:endParaRPr sz="8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9" name="Shape 119"/>
        <p:cNvGrpSpPr/>
        <p:nvPr/>
      </p:nvGrpSpPr>
      <p:grpSpPr>
        <a:xfrm>
          <a:off x="0" y="0"/>
          <a:ext cx="0" cy="0"/>
          <a:chOff x="0" y="0"/>
          <a:chExt cx="0" cy="0"/>
        </a:xfrm>
      </p:grpSpPr>
      <p:sp>
        <p:nvSpPr>
          <p:cNvPr id="120" name="Google Shape;120;p16"/>
          <p:cNvSpPr txBox="1"/>
          <p:nvPr/>
        </p:nvSpPr>
        <p:spPr>
          <a:xfrm>
            <a:off x="196700" y="125125"/>
            <a:ext cx="8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1.Who prefers energy drink more ? (M/F/NB)</a:t>
            </a:r>
            <a:endParaRPr>
              <a:latin typeface="Roboto"/>
              <a:ea typeface="Roboto"/>
              <a:cs typeface="Roboto"/>
              <a:sym typeface="Roboto"/>
            </a:endParaRPr>
          </a:p>
        </p:txBody>
      </p:sp>
      <p:sp>
        <p:nvSpPr>
          <p:cNvPr id="121" name="Google Shape;121;p16"/>
          <p:cNvSpPr txBox="1"/>
          <p:nvPr/>
        </p:nvSpPr>
        <p:spPr>
          <a:xfrm>
            <a:off x="628800" y="3682650"/>
            <a:ext cx="7451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data analysis shows that more males (6038 or 58.4%) prefer energy drinks compared to females (3455 or 33.4%) and non-binary individuals (507 or 4.9%).       This means that a larger number of male respondents enjoy energy drinks compared to the other.</a:t>
            </a:r>
            <a:endParaRPr>
              <a:latin typeface="Roboto"/>
              <a:ea typeface="Roboto"/>
              <a:cs typeface="Roboto"/>
              <a:sym typeface="Roboto"/>
            </a:endParaRPr>
          </a:p>
        </p:txBody>
      </p:sp>
      <p:pic>
        <p:nvPicPr>
          <p:cNvPr id="122" name="Google Shape;122;p16"/>
          <p:cNvPicPr preferRelativeResize="0"/>
          <p:nvPr/>
        </p:nvPicPr>
        <p:blipFill>
          <a:blip r:embed="rId3">
            <a:alphaModFix/>
          </a:blip>
          <a:stretch>
            <a:fillRect/>
          </a:stretch>
        </p:blipFill>
        <p:spPr>
          <a:xfrm>
            <a:off x="906650" y="992950"/>
            <a:ext cx="5469600" cy="1924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6" name="Shape 126"/>
        <p:cNvGrpSpPr/>
        <p:nvPr/>
      </p:nvGrpSpPr>
      <p:grpSpPr>
        <a:xfrm>
          <a:off x="0" y="0"/>
          <a:ext cx="0" cy="0"/>
          <a:chOff x="0" y="0"/>
          <a:chExt cx="0" cy="0"/>
        </a:xfrm>
      </p:grpSpPr>
      <p:sp>
        <p:nvSpPr>
          <p:cNvPr id="127" name="Google Shape;127;p17"/>
          <p:cNvSpPr txBox="1"/>
          <p:nvPr/>
        </p:nvSpPr>
        <p:spPr>
          <a:xfrm>
            <a:off x="433325" y="131475"/>
            <a:ext cx="47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2.Which age group prefers energy drink more ? </a:t>
            </a:r>
            <a:endParaRPr>
              <a:latin typeface="Roboto"/>
              <a:ea typeface="Roboto"/>
              <a:cs typeface="Roboto"/>
              <a:sym typeface="Roboto"/>
            </a:endParaRPr>
          </a:p>
        </p:txBody>
      </p:sp>
      <p:sp>
        <p:nvSpPr>
          <p:cNvPr id="128" name="Google Shape;128;p17"/>
          <p:cNvSpPr txBox="1"/>
          <p:nvPr/>
        </p:nvSpPr>
        <p:spPr>
          <a:xfrm>
            <a:off x="433325" y="2854700"/>
            <a:ext cx="8267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From above graph, it is revealed that among the surveyed age groups, the 19-30 age group comprising 5520 respondents exhibits a higher preference for energy drinks. Comparatively, the other  age group.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46-65 age group with 426 respondents, and the 65+ age group with 190 respondents demonstrate a relatively lower inclination towards consuming energy drinks.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insight suggests that energy drinks are particularly popular among the younger adult population, specifically those aged 19-30.</a:t>
            </a:r>
            <a:endParaRPr>
              <a:latin typeface="Roboto"/>
              <a:ea typeface="Roboto"/>
              <a:cs typeface="Roboto"/>
              <a:sym typeface="Roboto"/>
            </a:endParaRPr>
          </a:p>
        </p:txBody>
      </p:sp>
      <p:pic>
        <p:nvPicPr>
          <p:cNvPr id="129" name="Google Shape;129;p17"/>
          <p:cNvPicPr preferRelativeResize="0"/>
          <p:nvPr/>
        </p:nvPicPr>
        <p:blipFill>
          <a:blip r:embed="rId3">
            <a:alphaModFix/>
          </a:blip>
          <a:stretch>
            <a:fillRect/>
          </a:stretch>
        </p:blipFill>
        <p:spPr>
          <a:xfrm>
            <a:off x="2614400" y="712100"/>
            <a:ext cx="3905250" cy="196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sp>
        <p:nvSpPr>
          <p:cNvPr id="134" name="Google Shape;134;p18"/>
          <p:cNvSpPr txBox="1"/>
          <p:nvPr/>
        </p:nvSpPr>
        <p:spPr>
          <a:xfrm>
            <a:off x="161200" y="90025"/>
            <a:ext cx="813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3.Which type of marketing reaches the most youth ? (15-18 &amp; 19-30)</a:t>
            </a:r>
            <a:endParaRPr>
              <a:latin typeface="Roboto"/>
              <a:ea typeface="Roboto"/>
              <a:cs typeface="Roboto"/>
              <a:sym typeface="Roboto"/>
            </a:endParaRPr>
          </a:p>
        </p:txBody>
      </p:sp>
      <p:pic>
        <p:nvPicPr>
          <p:cNvPr id="135" name="Google Shape;135;p18"/>
          <p:cNvPicPr preferRelativeResize="0"/>
          <p:nvPr/>
        </p:nvPicPr>
        <p:blipFill>
          <a:blip r:embed="rId3">
            <a:alphaModFix/>
          </a:blip>
          <a:stretch>
            <a:fillRect/>
          </a:stretch>
        </p:blipFill>
        <p:spPr>
          <a:xfrm>
            <a:off x="212075" y="570700"/>
            <a:ext cx="8622925" cy="1938475"/>
          </a:xfrm>
          <a:prstGeom prst="rect">
            <a:avLst/>
          </a:prstGeom>
          <a:noFill/>
          <a:ln cap="flat" cmpd="sng" w="9525">
            <a:solidFill>
              <a:schemeClr val="dk2"/>
            </a:solidFill>
            <a:prstDash val="solid"/>
            <a:round/>
            <a:headEnd len="sm" w="sm" type="none"/>
            <a:tailEnd len="sm" w="sm" type="none"/>
          </a:ln>
        </p:spPr>
      </p:pic>
      <p:pic>
        <p:nvPicPr>
          <p:cNvPr id="136" name="Google Shape;136;p18"/>
          <p:cNvPicPr preferRelativeResize="0"/>
          <p:nvPr/>
        </p:nvPicPr>
        <p:blipFill>
          <a:blip r:embed="rId4">
            <a:alphaModFix/>
          </a:blip>
          <a:stretch>
            <a:fillRect/>
          </a:stretch>
        </p:blipFill>
        <p:spPr>
          <a:xfrm>
            <a:off x="212075" y="2693150"/>
            <a:ext cx="3713399" cy="2141900"/>
          </a:xfrm>
          <a:prstGeom prst="rect">
            <a:avLst/>
          </a:prstGeom>
          <a:noFill/>
          <a:ln cap="flat" cmpd="sng" w="9525">
            <a:solidFill>
              <a:schemeClr val="dk2"/>
            </a:solidFill>
            <a:prstDash val="solid"/>
            <a:round/>
            <a:headEnd len="sm" w="sm" type="none"/>
            <a:tailEnd len="sm" w="sm" type="none"/>
          </a:ln>
        </p:spPr>
      </p:pic>
      <p:sp>
        <p:nvSpPr>
          <p:cNvPr id="137" name="Google Shape;137;p18"/>
          <p:cNvSpPr txBox="1"/>
          <p:nvPr/>
        </p:nvSpPr>
        <p:spPr>
          <a:xfrm>
            <a:off x="4198950" y="2702100"/>
            <a:ext cx="4678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lang="en">
                <a:latin typeface="Roboto"/>
                <a:ea typeface="Roboto"/>
                <a:cs typeface="Roboto"/>
                <a:sym typeface="Roboto"/>
              </a:rPr>
              <a:t>data analysis reveals that a considerable number of respondents, specifically 3373 individuals, stated that they became aware of energy drinks through online ads.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insightful information indicates that online ads have been more successful in reaching and informing the younger audience, highlighting their effectiveness in capturing the attention of the youth compared to other marketing channel.</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1" name="Shape 141"/>
        <p:cNvGrpSpPr/>
        <p:nvPr/>
      </p:nvGrpSpPr>
      <p:grpSpPr>
        <a:xfrm>
          <a:off x="0" y="0"/>
          <a:ext cx="0" cy="0"/>
          <a:chOff x="0" y="0"/>
          <a:chExt cx="0" cy="0"/>
        </a:xfrm>
      </p:grpSpPr>
      <p:sp>
        <p:nvSpPr>
          <p:cNvPr id="142" name="Google Shape;142;p19"/>
          <p:cNvSpPr txBox="1"/>
          <p:nvPr/>
        </p:nvSpPr>
        <p:spPr>
          <a:xfrm>
            <a:off x="293625" y="151850"/>
            <a:ext cx="61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4.What are the prefered </a:t>
            </a:r>
            <a:r>
              <a:rPr lang="en">
                <a:latin typeface="Roboto"/>
                <a:ea typeface="Roboto"/>
                <a:cs typeface="Roboto"/>
                <a:sym typeface="Roboto"/>
              </a:rPr>
              <a:t>ingredients</a:t>
            </a:r>
            <a:r>
              <a:rPr lang="en">
                <a:latin typeface="Roboto"/>
                <a:ea typeface="Roboto"/>
                <a:cs typeface="Roboto"/>
                <a:sym typeface="Roboto"/>
              </a:rPr>
              <a:t> of energy drinks among respondents ?</a:t>
            </a:r>
            <a:endParaRPr>
              <a:latin typeface="Roboto"/>
              <a:ea typeface="Roboto"/>
              <a:cs typeface="Roboto"/>
              <a:sym typeface="Roboto"/>
            </a:endParaRPr>
          </a:p>
        </p:txBody>
      </p:sp>
      <p:sp>
        <p:nvSpPr>
          <p:cNvPr id="143" name="Google Shape;143;p19"/>
          <p:cNvSpPr txBox="1"/>
          <p:nvPr/>
        </p:nvSpPr>
        <p:spPr>
          <a:xfrm>
            <a:off x="532950" y="3266375"/>
            <a:ext cx="7515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Caffeine emerges as the most favored ingredient, preferred by 3896 individuals. Vitamins are the next popular choice, with 2534 individuals showing a preference for them. Sugar is favored by 2017 individuals, while guarana is the preferred ingredient for 1553 respondents.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These findings shed light on the most sought-after ingredients in energy drinks, ranking caffeine as the top choice, followed by vitamins, sugar, and guarana.</a:t>
            </a:r>
            <a:endParaRPr>
              <a:latin typeface="Roboto"/>
              <a:ea typeface="Roboto"/>
              <a:cs typeface="Roboto"/>
              <a:sym typeface="Roboto"/>
            </a:endParaRPr>
          </a:p>
        </p:txBody>
      </p:sp>
      <p:pic>
        <p:nvPicPr>
          <p:cNvPr id="144" name="Google Shape;144;p19"/>
          <p:cNvPicPr preferRelativeResize="0"/>
          <p:nvPr/>
        </p:nvPicPr>
        <p:blipFill>
          <a:blip r:embed="rId3">
            <a:alphaModFix/>
          </a:blip>
          <a:stretch>
            <a:fillRect/>
          </a:stretch>
        </p:blipFill>
        <p:spPr>
          <a:xfrm>
            <a:off x="2060263" y="704450"/>
            <a:ext cx="4460978" cy="240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8" name="Shape 148"/>
        <p:cNvGrpSpPr/>
        <p:nvPr/>
      </p:nvGrpSpPr>
      <p:grpSpPr>
        <a:xfrm>
          <a:off x="0" y="0"/>
          <a:ext cx="0" cy="0"/>
          <a:chOff x="0" y="0"/>
          <a:chExt cx="0" cy="0"/>
        </a:xfrm>
      </p:grpSpPr>
      <p:sp>
        <p:nvSpPr>
          <p:cNvPr id="149" name="Google Shape;149;p20"/>
          <p:cNvSpPr txBox="1"/>
          <p:nvPr/>
        </p:nvSpPr>
        <p:spPr>
          <a:xfrm>
            <a:off x="344925" y="316675"/>
            <a:ext cx="84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5.What packaging preferences do respondents have for energy drinks ?</a:t>
            </a:r>
            <a:endParaRPr>
              <a:latin typeface="Roboto"/>
              <a:ea typeface="Roboto"/>
              <a:cs typeface="Roboto"/>
              <a:sym typeface="Roboto"/>
            </a:endParaRPr>
          </a:p>
        </p:txBody>
      </p:sp>
      <p:sp>
        <p:nvSpPr>
          <p:cNvPr id="150" name="Google Shape;150;p20"/>
          <p:cNvSpPr txBox="1"/>
          <p:nvPr/>
        </p:nvSpPr>
        <p:spPr>
          <a:xfrm>
            <a:off x="612175" y="2955850"/>
            <a:ext cx="7604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Through data analysis, it has been determined that among the respondents, a significant majority of 3984 individuals expressed a preference for compact and portable cans as the preferred packaging for energy drinks. Following closely, 3047 respondents favored innovative bottle designs.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analytical insight provides valuable information on the packaging preferences among the surveyed population, with compact and portable cans being the most favored option, followed by innovative bottle designs, collectable packaging, and eco-friendly designs.</a:t>
            </a:r>
            <a:endParaRPr>
              <a:latin typeface="Roboto"/>
              <a:ea typeface="Roboto"/>
              <a:cs typeface="Roboto"/>
              <a:sym typeface="Roboto"/>
            </a:endParaRPr>
          </a:p>
        </p:txBody>
      </p:sp>
      <p:pic>
        <p:nvPicPr>
          <p:cNvPr id="151" name="Google Shape;151;p20"/>
          <p:cNvPicPr preferRelativeResize="0"/>
          <p:nvPr/>
        </p:nvPicPr>
        <p:blipFill>
          <a:blip r:embed="rId3">
            <a:alphaModFix/>
          </a:blip>
          <a:stretch>
            <a:fillRect/>
          </a:stretch>
        </p:blipFill>
        <p:spPr>
          <a:xfrm>
            <a:off x="2377138" y="869275"/>
            <a:ext cx="4389737" cy="193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5" name="Shape 155"/>
        <p:cNvGrpSpPr/>
        <p:nvPr/>
      </p:nvGrpSpPr>
      <p:grpSpPr>
        <a:xfrm>
          <a:off x="0" y="0"/>
          <a:ext cx="0" cy="0"/>
          <a:chOff x="0" y="0"/>
          <a:chExt cx="0" cy="0"/>
        </a:xfrm>
      </p:grpSpPr>
      <p:sp>
        <p:nvSpPr>
          <p:cNvPr id="156" name="Google Shape;156;p21"/>
          <p:cNvSpPr txBox="1"/>
          <p:nvPr/>
        </p:nvSpPr>
        <p:spPr>
          <a:xfrm>
            <a:off x="315075" y="161325"/>
            <a:ext cx="83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6.Who are the current market leaders ?</a:t>
            </a:r>
            <a:endParaRPr>
              <a:latin typeface="Roboto"/>
              <a:ea typeface="Roboto"/>
              <a:cs typeface="Roboto"/>
              <a:sym typeface="Roboto"/>
            </a:endParaRPr>
          </a:p>
        </p:txBody>
      </p:sp>
      <p:pic>
        <p:nvPicPr>
          <p:cNvPr id="157" name="Google Shape;157;p21"/>
          <p:cNvPicPr preferRelativeResize="0"/>
          <p:nvPr/>
        </p:nvPicPr>
        <p:blipFill>
          <a:blip r:embed="rId3">
            <a:alphaModFix/>
          </a:blip>
          <a:stretch>
            <a:fillRect/>
          </a:stretch>
        </p:blipFill>
        <p:spPr>
          <a:xfrm>
            <a:off x="251775" y="1119175"/>
            <a:ext cx="4320225" cy="2511300"/>
          </a:xfrm>
          <a:prstGeom prst="rect">
            <a:avLst/>
          </a:prstGeom>
          <a:noFill/>
          <a:ln cap="flat" cmpd="sng" w="9525">
            <a:solidFill>
              <a:schemeClr val="dk2"/>
            </a:solidFill>
            <a:prstDash val="solid"/>
            <a:round/>
            <a:headEnd len="sm" w="sm" type="none"/>
            <a:tailEnd len="sm" w="sm" type="none"/>
          </a:ln>
        </p:spPr>
      </p:pic>
      <p:pic>
        <p:nvPicPr>
          <p:cNvPr id="158" name="Google Shape;158;p21"/>
          <p:cNvPicPr preferRelativeResize="0"/>
          <p:nvPr/>
        </p:nvPicPr>
        <p:blipFill>
          <a:blip r:embed="rId4">
            <a:alphaModFix/>
          </a:blip>
          <a:stretch>
            <a:fillRect/>
          </a:stretch>
        </p:blipFill>
        <p:spPr>
          <a:xfrm>
            <a:off x="5063700" y="1119175"/>
            <a:ext cx="3879075" cy="251130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