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77" r:id="rId7"/>
    <p:sldId id="278" r:id="rId8"/>
    <p:sldId id="260" r:id="rId9"/>
    <p:sldId id="261" r:id="rId10"/>
    <p:sldId id="262" r:id="rId11"/>
    <p:sldId id="264" r:id="rId12"/>
    <p:sldId id="268" r:id="rId13"/>
    <p:sldId id="269" r:id="rId14"/>
    <p:sldId id="270" r:id="rId15"/>
    <p:sldId id="271" r:id="rId16"/>
    <p:sldId id="272" r:id="rId17"/>
    <p:sldId id="273" r:id="rId18"/>
    <p:sldId id="275" r:id="rId19"/>
    <p:sldId id="276" r:id="rId20"/>
    <p:sldId id="265"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F2801-3C1F-4D0E-8226-15ED2CB4C71A}"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F2801-3C1F-4D0E-8226-15ED2CB4C71A}"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F2801-3C1F-4D0E-8226-15ED2CB4C71A}"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F2801-3C1F-4D0E-8226-15ED2CB4C71A}"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F2801-3C1F-4D0E-8226-15ED2CB4C71A}"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F2801-3C1F-4D0E-8226-15ED2CB4C71A}"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F2801-3C1F-4D0E-8226-15ED2CB4C71A}"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F2801-3C1F-4D0E-8226-15ED2CB4C71A}"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F2801-3C1F-4D0E-8226-15ED2CB4C71A}"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F2801-3C1F-4D0E-8226-15ED2CB4C71A}"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F2801-3C1F-4D0E-8226-15ED2CB4C71A}"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98D61-0EEA-4780-9F01-75257FAF1F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F2801-3C1F-4D0E-8226-15ED2CB4C71A}" type="datetimeFigureOut">
              <a:rPr lang="en-US" smtClean="0"/>
              <a:pPr/>
              <a:t>3/6/2024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98D61-0EEA-4780-9F01-75257FAF1F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aperswithcode.com/paper/real-world-anomaly-detection-in-surveillance/https:/paperswithcode.com/paper/real-world-anomaly-detection-in-surveillan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643182"/>
            <a:ext cx="7772400" cy="1470025"/>
          </a:xfrm>
        </p:spPr>
        <p:txBody>
          <a:bodyPr>
            <a:normAutofit fontScale="90000"/>
          </a:bodyPr>
          <a:lstStyle/>
          <a:p>
            <a:pPr>
              <a:lnSpc>
                <a:spcPct val="150000"/>
              </a:lnSpc>
            </a:pPr>
            <a:r>
              <a:rPr lang="en-US" b="1" dirty="0" smtClean="0">
                <a:latin typeface="Lucida Fax" pitchFamily="18" charset="0"/>
              </a:rPr>
              <a:t>ANOMALY DETECTION USING COMPUTER VISION</a:t>
            </a:r>
            <a:endParaRPr lang="en-US" b="1" dirty="0">
              <a:latin typeface="Lucida Fax"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9001156" cy="6715148"/>
          </a:xfrm>
        </p:spPr>
        <p:txBody>
          <a:bodyPr>
            <a:normAutofit fontScale="92500" lnSpcReduction="10000"/>
          </a:bodyPr>
          <a:lstStyle/>
          <a:p>
            <a:r>
              <a:rPr lang="en-US" sz="2400" dirty="0" smtClean="0">
                <a:latin typeface="Times New Roman" pitchFamily="18" charset="0"/>
                <a:cs typeface="Times New Roman" pitchFamily="18" charset="0"/>
              </a:rPr>
              <a:t>To solve the above-mentioned problem, deep learning techniques are used which would create phenomenal results in the detection of the activities and their categorization. </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Here, two Different Neural Networks: CNN and RNN  have been used. CNN is the basic neural network that is being used primarily for extracting advanced feature maps from the available recordings.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output of this system is used to perform real-time surveillance on the CCTV cameras of different </a:t>
            </a:r>
            <a:r>
              <a:rPr lang="en-US" sz="2400" dirty="0" err="1" smtClean="0">
                <a:latin typeface="Times New Roman" pitchFamily="18" charset="0"/>
                <a:cs typeface="Times New Roman" pitchFamily="18" charset="0"/>
              </a:rPr>
              <a:t>organisations</a:t>
            </a:r>
            <a:r>
              <a:rPr lang="en-US" sz="2400" dirty="0" smtClean="0">
                <a:latin typeface="Times New Roman" pitchFamily="18" charset="0"/>
                <a:cs typeface="Times New Roman" pitchFamily="18" charset="0"/>
              </a:rPr>
              <a:t> to avoid and detect any suspicious activity.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Hence, the time complexity is reduced to a great extent.</a:t>
            </a:r>
          </a:p>
          <a:p>
            <a:endParaRPr lang="en-US" sz="2400" dirty="0">
              <a:latin typeface="Times New Roman" pitchFamily="18" charset="0"/>
              <a:cs typeface="Times New Roman" pitchFamily="18" charset="0"/>
            </a:endParaRPr>
          </a:p>
        </p:txBody>
      </p:sp>
      <p:pic>
        <p:nvPicPr>
          <p:cNvPr id="4" name="Picture 3" descr="CNN-RNN.jpg"/>
          <p:cNvPicPr>
            <a:picLocks noChangeAspect="1"/>
          </p:cNvPicPr>
          <p:nvPr/>
        </p:nvPicPr>
        <p:blipFill>
          <a:blip r:embed="rId2"/>
          <a:stretch>
            <a:fillRect/>
          </a:stretch>
        </p:blipFill>
        <p:spPr>
          <a:xfrm>
            <a:off x="714348" y="1357298"/>
            <a:ext cx="7216862" cy="235745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Copperplate Gothic Light" pitchFamily="34" charset="0"/>
              </a:rPr>
              <a:t>Existing Solution</a:t>
            </a:r>
            <a:endParaRPr lang="en-US" sz="5400" b="1" dirty="0">
              <a:latin typeface="Copperplate Gothic Light" pitchFamily="34" charset="0"/>
            </a:endParaRPr>
          </a:p>
        </p:txBody>
      </p:sp>
      <p:sp>
        <p:nvSpPr>
          <p:cNvPr id="3" name="Content Placeholder 2"/>
          <p:cNvSpPr>
            <a:spLocks noGrp="1"/>
          </p:cNvSpPr>
          <p:nvPr>
            <p:ph idx="1"/>
          </p:nvPr>
        </p:nvSpPr>
        <p:spPr>
          <a:xfrm>
            <a:off x="142844" y="1600200"/>
            <a:ext cx="8858312" cy="5043510"/>
          </a:xfrm>
        </p:spPr>
        <p:txBody>
          <a:bodyPr>
            <a:normAutofit lnSpcReduction="10000"/>
          </a:bodyPr>
          <a:lstStyle/>
          <a:p>
            <a:r>
              <a:rPr lang="en-US" sz="2200" dirty="0" smtClean="0">
                <a:latin typeface="Times New Roman" pitchFamily="18" charset="0"/>
                <a:cs typeface="Times New Roman" pitchFamily="18" charset="0"/>
              </a:rPr>
              <a:t>The existing approach (summarized in the following Figure) begins with dividing surveillance videos into a fixed number of segments during training. These segments make instances in a bag. Using both positive (anomalous) and negative (normal) bags, we train the anomaly detection model using the proposed deep MIL ranking loss.</a:t>
            </a:r>
          </a:p>
          <a:p>
            <a:endParaRPr lang="en-US" sz="2200" dirty="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Reference :-</a:t>
            </a:r>
            <a:r>
              <a:rPr lang="en-US" sz="2200" dirty="0" smtClean="0">
                <a:latin typeface="Times New Roman" pitchFamily="18" charset="0"/>
                <a:cs typeface="Times New Roman" pitchFamily="18" charset="0"/>
                <a:hlinkClick r:id="rId2"/>
              </a:rPr>
              <a:t>https://paperswithcode.com/paper/real-world-anomaly-detection-in-surveillance/</a:t>
            </a:r>
            <a:endParaRPr lang="en-US" sz="2200" dirty="0">
              <a:latin typeface="Times New Roman" pitchFamily="18" charset="0"/>
              <a:cs typeface="Times New Roman" pitchFamily="18" charset="0"/>
            </a:endParaRPr>
          </a:p>
        </p:txBody>
      </p:sp>
      <p:pic>
        <p:nvPicPr>
          <p:cNvPr id="4" name="Picture 3" descr="Existing_Solution.png"/>
          <p:cNvPicPr>
            <a:picLocks noChangeAspect="1"/>
          </p:cNvPicPr>
          <p:nvPr/>
        </p:nvPicPr>
        <p:blipFill>
          <a:blip r:embed="rId3"/>
          <a:srcRect l="6250" t="19445" r="14062" b="30555"/>
          <a:stretch>
            <a:fillRect/>
          </a:stretch>
        </p:blipFill>
        <p:spPr>
          <a:xfrm>
            <a:off x="571472" y="3214686"/>
            <a:ext cx="7929618" cy="235745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Copperplate Gothic Light" pitchFamily="34" charset="0"/>
              </a:rPr>
              <a:t>Proposed Work</a:t>
            </a:r>
            <a:endParaRPr lang="en-US" sz="5400" b="1" dirty="0">
              <a:latin typeface="Copperplate Gothic Light" pitchFamily="34" charset="0"/>
            </a:endParaRPr>
          </a:p>
        </p:txBody>
      </p:sp>
      <p:sp>
        <p:nvSpPr>
          <p:cNvPr id="3" name="Content Placeholder 2"/>
          <p:cNvSpPr>
            <a:spLocks noGrp="1"/>
          </p:cNvSpPr>
          <p:nvPr>
            <p:ph idx="1"/>
          </p:nvPr>
        </p:nvSpPr>
        <p:spPr>
          <a:xfrm>
            <a:off x="214282" y="1428736"/>
            <a:ext cx="8786874" cy="5214974"/>
          </a:xfrm>
        </p:spPr>
        <p:txBody>
          <a:bodyPr/>
          <a:lstStyle/>
          <a:p>
            <a:r>
              <a:rPr lang="en-US" sz="2400" dirty="0" smtClean="0">
                <a:latin typeface="Times New Roman" pitchFamily="18" charset="0"/>
                <a:cs typeface="Times New Roman" pitchFamily="18" charset="0"/>
              </a:rPr>
              <a:t>A web application which can be accessed from anywhere and on any device.</a:t>
            </a:r>
          </a:p>
          <a:p>
            <a:r>
              <a:rPr lang="en-US" sz="2400" dirty="0" smtClean="0">
                <a:latin typeface="Times New Roman" pitchFamily="18" charset="0"/>
                <a:cs typeface="Times New Roman" pitchFamily="18" charset="0"/>
              </a:rPr>
              <a:t>No need to install any heavy ML model or utilities on the system as the entire AI/ML utilities will be cloud based on a remote location.</a:t>
            </a:r>
          </a:p>
          <a:p>
            <a:r>
              <a:rPr lang="en-US" sz="2400" dirty="0" smtClean="0">
                <a:latin typeface="Times New Roman" pitchFamily="18" charset="0"/>
                <a:cs typeface="Times New Roman" pitchFamily="18" charset="0"/>
              </a:rPr>
              <a:t>It will use an API of the Machine Learning model to detect any anomaly.</a:t>
            </a:r>
          </a:p>
          <a:p>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a:p>
        </p:txBody>
      </p:sp>
      <p:pic>
        <p:nvPicPr>
          <p:cNvPr id="18" name="Picture 17" descr="Proposed-Workflow-img-1.png"/>
          <p:cNvPicPr>
            <a:picLocks noChangeAspect="1"/>
          </p:cNvPicPr>
          <p:nvPr/>
        </p:nvPicPr>
        <p:blipFill>
          <a:blip r:embed="rId2"/>
          <a:srcRect r="26562" b="50000"/>
          <a:stretch>
            <a:fillRect/>
          </a:stretch>
        </p:blipFill>
        <p:spPr>
          <a:xfrm>
            <a:off x="785786" y="3857628"/>
            <a:ext cx="7286676" cy="257176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572560" cy="5929354"/>
          </a:xfrm>
        </p:spPr>
        <p:txBody>
          <a:bodyPr>
            <a:normAutofit/>
          </a:bodyPr>
          <a:lstStyle/>
          <a:p>
            <a:r>
              <a:rPr lang="en-US" b="1" dirty="0" smtClean="0">
                <a:latin typeface="Times New Roman" pitchFamily="18" charset="0"/>
                <a:cs typeface="Times New Roman" pitchFamily="18" charset="0"/>
              </a:rPr>
              <a:t>System Workflow:- </a:t>
            </a: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8C8FDB94-B6DB-403D-8F14-92F57A93E68F}"/>
              </a:ext>
            </a:extLst>
          </p:cNvPr>
          <p:cNvPicPr>
            <a:picLocks noChangeAspect="1"/>
          </p:cNvPicPr>
          <p:nvPr/>
        </p:nvPicPr>
        <p:blipFill>
          <a:blip r:embed="rId2" cstate="print"/>
          <a:stretch>
            <a:fillRect/>
          </a:stretch>
        </p:blipFill>
        <p:spPr>
          <a:xfrm>
            <a:off x="642910" y="1071546"/>
            <a:ext cx="7786742" cy="52951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143668"/>
          </a:xfrm>
        </p:spPr>
        <p:txBody>
          <a:bodyPr>
            <a:normAutofit fontScale="92500" lnSpcReduction="10000"/>
          </a:bodyPr>
          <a:lstStyle/>
          <a:p>
            <a:r>
              <a:rPr lang="en-US" b="1" dirty="0" smtClean="0">
                <a:latin typeface="Times New Roman" pitchFamily="18" charset="0"/>
                <a:cs typeface="Times New Roman" pitchFamily="18" charset="0"/>
              </a:rPr>
              <a:t>Workflow of AI Model:-</a:t>
            </a:r>
            <a:r>
              <a:rPr lang="en-US" dirty="0" smtClean="0"/>
              <a:t> </a:t>
            </a:r>
          </a:p>
          <a:p>
            <a:endParaRPr lang="en-US" dirty="0" smtClean="0"/>
          </a:p>
          <a:p>
            <a:endParaRPr lang="en-US" dirty="0" smtClean="0"/>
          </a:p>
          <a:p>
            <a:endParaRPr lang="en-US" dirty="0" smtClean="0"/>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are utilizing a </a:t>
            </a:r>
            <a:r>
              <a:rPr lang="en-US" sz="2400" dirty="0" smtClean="0">
                <a:latin typeface="Times New Roman" pitchFamily="18" charset="0"/>
                <a:cs typeface="Times New Roman" pitchFamily="18" charset="0"/>
              </a:rPr>
              <a:t>Convolution (C3D)and LSTM to replace the traditional two stream-model. This </a:t>
            </a:r>
            <a:r>
              <a:rPr lang="en-US" sz="2400" dirty="0" smtClean="0">
                <a:latin typeface="Times New Roman" pitchFamily="18" charset="0"/>
                <a:cs typeface="Times New Roman" pitchFamily="18" charset="0"/>
              </a:rPr>
              <a:t>model applies transfer learning as a widely used object identification models.</a:t>
            </a:r>
          </a:p>
          <a:p>
            <a:endParaRPr lang="en-US" sz="2400" dirty="0" smtClean="0">
              <a:latin typeface="Times New Roman" pitchFamily="18" charset="0"/>
              <a:cs typeface="Times New Roman" pitchFamily="18" charset="0"/>
            </a:endParaRPr>
          </a:p>
          <a:p>
            <a:pPr marL="457200" indent="-457200">
              <a:buFont typeface="+mj-lt"/>
              <a:buAutoNum type="arabicPeriod"/>
            </a:pPr>
            <a:r>
              <a:rPr lang="en-US" sz="2400" b="1" dirty="0" smtClean="0">
                <a:latin typeface="Times New Roman" pitchFamily="18" charset="0"/>
                <a:cs typeface="Times New Roman" pitchFamily="18" charset="0"/>
              </a:rPr>
              <a:t>Video to Frame Conversion</a:t>
            </a:r>
            <a:r>
              <a:rPr lang="en-US" sz="2400" dirty="0" smtClean="0">
                <a:latin typeface="Times New Roman" pitchFamily="18" charset="0"/>
                <a:cs typeface="Times New Roman" pitchFamily="18" charset="0"/>
              </a:rPr>
              <a:t>: Extracting frames from the captured </a:t>
            </a:r>
            <a:r>
              <a:rPr lang="en-US" sz="2400" b="1" dirty="0" smtClean="0">
                <a:latin typeface="Times New Roman" pitchFamily="18" charset="0"/>
                <a:cs typeface="Times New Roman" pitchFamily="18" charset="0"/>
              </a:rPr>
              <a:t>CCTV/webcam/video</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recordings is the first step of this approach. The work extracts the frame after a fixed and small interval of time (say 1 sec). This extracted frame is then resized to the dimension 299x299 pixels which are the standard input </a:t>
            </a:r>
            <a:r>
              <a:rPr lang="en-US" sz="2400" dirty="0" smtClean="0">
                <a:latin typeface="Times New Roman" pitchFamily="18" charset="0"/>
                <a:cs typeface="Times New Roman" pitchFamily="18" charset="0"/>
              </a:rPr>
              <a:t>dimensions.</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descr="Proposed-Model-Workflow.png"/>
          <p:cNvPicPr>
            <a:picLocks noChangeAspect="1"/>
          </p:cNvPicPr>
          <p:nvPr/>
        </p:nvPicPr>
        <p:blipFill>
          <a:blip r:embed="rId2"/>
          <a:srcRect l="7031" t="22222" r="28906" b="50000"/>
          <a:stretch>
            <a:fillRect/>
          </a:stretch>
        </p:blipFill>
        <p:spPr>
          <a:xfrm>
            <a:off x="500034" y="1071546"/>
            <a:ext cx="7858180" cy="200026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lstStyle/>
          <a:p>
            <a:pPr marL="514350" indent="-514350">
              <a:buAutoNum type="arabicPeriod" startAt="2"/>
            </a:pPr>
            <a:r>
              <a:rPr lang="en-US" sz="2200" b="1" dirty="0" smtClean="0">
                <a:latin typeface="Times New Roman" pitchFamily="18" charset="0"/>
                <a:cs typeface="Times New Roman" pitchFamily="18" charset="0"/>
              </a:rPr>
              <a:t>Convolution </a:t>
            </a:r>
            <a:r>
              <a:rPr lang="en-US" sz="2200" b="1" dirty="0" smtClean="0">
                <a:latin typeface="Times New Roman" pitchFamily="18" charset="0"/>
                <a:cs typeface="Times New Roman" pitchFamily="18" charset="0"/>
              </a:rPr>
              <a:t>Neural </a:t>
            </a:r>
            <a:r>
              <a:rPr lang="en-US" sz="2200" b="1" dirty="0" smtClean="0">
                <a:latin typeface="Times New Roman" pitchFamily="18" charset="0"/>
                <a:cs typeface="Times New Roman" pitchFamily="18" charset="0"/>
              </a:rPr>
              <a:t>Network:</a:t>
            </a:r>
          </a:p>
          <a:p>
            <a:pPr marL="0" indent="0">
              <a:buNone/>
            </a:pP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W</a:t>
            </a:r>
            <a:r>
              <a:rPr lang="en-US" sz="2200" dirty="0" smtClean="0">
                <a:latin typeface="Times New Roman" pitchFamily="18" charset="0"/>
                <a:cs typeface="Times New Roman" pitchFamily="18" charset="0"/>
              </a:rPr>
              <a:t>e </a:t>
            </a:r>
            <a:r>
              <a:rPr lang="en-US" sz="2200" dirty="0" smtClean="0">
                <a:latin typeface="Times New Roman" pitchFamily="18" charset="0"/>
                <a:cs typeface="Times New Roman" pitchFamily="18" charset="0"/>
              </a:rPr>
              <a:t>employ the feature extraction </a:t>
            </a:r>
            <a:r>
              <a:rPr lang="en-US" sz="2200" dirty="0" smtClean="0">
                <a:latin typeface="Times New Roman" pitchFamily="18" charset="0"/>
                <a:cs typeface="Times New Roman" pitchFamily="18" charset="0"/>
              </a:rPr>
              <a:t>part </a:t>
            </a:r>
            <a:r>
              <a:rPr lang="en-US" sz="2200" dirty="0" smtClean="0">
                <a:latin typeface="Times New Roman" pitchFamily="18" charset="0"/>
                <a:cs typeface="Times New Roman" pitchFamily="18" charset="0"/>
              </a:rPr>
              <a:t>to the new model and </a:t>
            </a:r>
            <a:r>
              <a:rPr lang="en-US" sz="2200" dirty="0" smtClean="0">
                <a:latin typeface="Times New Roman" pitchFamily="18" charset="0"/>
                <a:cs typeface="Times New Roman" pitchFamily="18" charset="0"/>
              </a:rPr>
              <a:t>re-  	train </a:t>
            </a:r>
            <a:r>
              <a:rPr lang="en-US" sz="2200" dirty="0" smtClean="0">
                <a:latin typeface="Times New Roman" pitchFamily="18" charset="0"/>
                <a:cs typeface="Times New Roman" pitchFamily="18" charset="0"/>
              </a:rPr>
              <a:t>the classification part with </a:t>
            </a:r>
            <a:r>
              <a:rPr lang="en-US" sz="2200" dirty="0" smtClean="0">
                <a:latin typeface="Times New Roman" pitchFamily="18" charset="0"/>
                <a:cs typeface="Times New Roman" pitchFamily="18" charset="0"/>
              </a:rPr>
              <a:t>our </a:t>
            </a:r>
            <a:r>
              <a:rPr lang="en-US" sz="2200" dirty="0" smtClean="0">
                <a:latin typeface="Times New Roman" pitchFamily="18" charset="0"/>
                <a:cs typeface="Times New Roman" pitchFamily="18" charset="0"/>
              </a:rPr>
              <a:t>original dataset</a:t>
            </a:r>
            <a:r>
              <a:rPr lang="en-US" sz="2200" dirty="0" smtClean="0">
                <a:latin typeface="Times New Roman" pitchFamily="18" charset="0"/>
                <a:cs typeface="Times New Roman" pitchFamily="18" charset="0"/>
              </a:rPr>
              <a:t>.</a:t>
            </a:r>
          </a:p>
          <a:p>
            <a:pPr marL="514350" indent="-514350">
              <a:buNone/>
            </a:pPr>
            <a:endParaRPr lang="en-US" sz="2200" dirty="0">
              <a:latin typeface="Times New Roman" pitchFamily="18" charset="0"/>
              <a:cs typeface="Times New Roman" pitchFamily="18" charset="0"/>
            </a:endParaRPr>
          </a:p>
          <a:p>
            <a:pPr marL="514350" indent="-514350">
              <a:buNone/>
            </a:pPr>
            <a:endParaRPr lang="en-US" sz="2200" dirty="0" smtClean="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3.      Grouping </a:t>
            </a:r>
            <a:r>
              <a:rPr lang="en-US" sz="2200" b="1" dirty="0" smtClean="0">
                <a:latin typeface="Times New Roman" pitchFamily="18" charset="0"/>
                <a:cs typeface="Times New Roman" pitchFamily="18" charset="0"/>
              </a:rPr>
              <a:t>of feature maps into a single pattern:</a:t>
            </a:r>
          </a:p>
          <a:p>
            <a:pPr marL="914400" lvl="1" indent="-514350">
              <a:buNone/>
            </a:pPr>
            <a:r>
              <a:rPr lang="en-US" sz="18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To give the framework a sense of the sequence, multiple   prepossessed frames are considered. Low-level features have been          considered to generate a high-level feature map. These features are used for finding shapes and objects in computer images. </a:t>
            </a:r>
          </a:p>
          <a:p>
            <a:pPr marL="514350" indent="-514350">
              <a:buAutoNum type="arabicPeriod" startAt="2"/>
            </a:pPr>
            <a:endParaRPr lang="en-US" sz="2200" dirty="0" smtClean="0">
              <a:latin typeface="Times New Roman" pitchFamily="18" charset="0"/>
              <a:cs typeface="Times New Roman" pitchFamily="18" charset="0"/>
            </a:endParaRPr>
          </a:p>
          <a:p>
            <a:pPr marL="514350" indent="-514350">
              <a:buAutoNum type="arabicPeriod" startAt="2"/>
            </a:pP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marL="457200" indent="-457200">
              <a:buAutoNum type="arabicPeriod" startAt="5"/>
            </a:pPr>
            <a:r>
              <a:rPr lang="en-US" sz="2200" b="1" dirty="0" smtClean="0">
                <a:latin typeface="Times New Roman" pitchFamily="18" charset="0"/>
                <a:cs typeface="Times New Roman" pitchFamily="18" charset="0"/>
              </a:rPr>
              <a:t>Recurrent Neural Network:</a:t>
            </a:r>
          </a:p>
          <a:p>
            <a:pPr marL="857250" lvl="1" indent="-457200">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actual probabilistic classification (Threat or No-Threat) of the framework is produced using this neural network.</a:t>
            </a:r>
          </a:p>
          <a:p>
            <a:pPr marL="457200" indent="-457200"/>
            <a:endParaRPr lang="en-US" sz="2200" b="1" dirty="0" smtClean="0">
              <a:latin typeface="Times New Roman" pitchFamily="18" charset="0"/>
              <a:cs typeface="Times New Roman" pitchFamily="18" charset="0"/>
            </a:endParaRPr>
          </a:p>
          <a:p>
            <a:pPr marL="457200" indent="-457200"/>
            <a:endParaRPr lang="en-US" sz="2200" b="1" dirty="0" smtClean="0">
              <a:latin typeface="Times New Roman" pitchFamily="18" charset="0"/>
              <a:cs typeface="Times New Roman" pitchFamily="18" charset="0"/>
            </a:endParaRPr>
          </a:p>
          <a:p>
            <a:pPr marL="457200" indent="-457200"/>
            <a:r>
              <a:rPr lang="en-US" sz="2800" b="1" dirty="0" smtClean="0">
                <a:latin typeface="Times New Roman" pitchFamily="18" charset="0"/>
                <a:cs typeface="Times New Roman" pitchFamily="18" charset="0"/>
              </a:rPr>
              <a:t>Dataset:</a:t>
            </a:r>
          </a:p>
          <a:p>
            <a:pPr marL="857250" lvl="1" indent="-457200"/>
            <a:r>
              <a:rPr lang="en-US" sz="1800" b="1" dirty="0" smtClean="0">
                <a:latin typeface="Times New Roman" pitchFamily="18" charset="0"/>
                <a:cs typeface="Times New Roman" pitchFamily="18" charset="0"/>
              </a:rPr>
              <a:t>UCF-Crime Dataset: </a:t>
            </a:r>
            <a:r>
              <a:rPr lang="en-US" sz="1800" dirty="0" smtClean="0">
                <a:latin typeface="Times New Roman" pitchFamily="18" charset="0"/>
                <a:cs typeface="Times New Roman" pitchFamily="18" charset="0"/>
              </a:rPr>
              <a:t>Recordings that are manually altered, hoax recordings, news collected, the non-CCTV camera captured, or captured by a portable recording camera and containing aggregation are expelled from the dataset. Unnecessary footage like advertisements, </a:t>
            </a:r>
            <a:r>
              <a:rPr lang="en-US" sz="1800" dirty="0" err="1" smtClean="0">
                <a:latin typeface="Times New Roman" pitchFamily="18" charset="0"/>
                <a:cs typeface="Times New Roman" pitchFamily="18" charset="0"/>
              </a:rPr>
              <a:t>inactivities</a:t>
            </a:r>
            <a:r>
              <a:rPr lang="en-US" sz="1800" dirty="0" smtClean="0">
                <a:latin typeface="Times New Roman" pitchFamily="18" charset="0"/>
                <a:cs typeface="Times New Roman" pitchFamily="18" charset="0"/>
              </a:rPr>
              <a:t> and looped frames have been manually trimmed off from each video to reduce the size of the dataset and hence increasing the processing speed. It contains 12 real world anomalies  viz. Abuse, Burglar, Explosion, Shooting, Fighting, Shoplifting, Road Accidents, Arson, Robbery, Stealing, Assault, Vandalism, Normal</a:t>
            </a:r>
          </a:p>
          <a:p>
            <a:pPr marL="857250" lvl="1" indent="-457200">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pperplate Gothic Light" pitchFamily="34" charset="0"/>
              </a:rPr>
              <a:t>Project Glimpse</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Website-Index:</a:t>
            </a:r>
          </a:p>
          <a:p>
            <a:pPr lvl="2"/>
            <a:endParaRPr lang="en-US" dirty="0" smtClean="0"/>
          </a:p>
          <a:p>
            <a:pPr lvl="2"/>
            <a:endParaRPr lang="en-US" dirty="0" smtClean="0"/>
          </a:p>
          <a:p>
            <a:pPr lvl="2"/>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204864"/>
            <a:ext cx="8928992" cy="473868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pperplate Gothic Light" pitchFamily="34" charset="0"/>
              </a:rPr>
              <a:t>Project Glimpse</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Website-Services:</a:t>
            </a:r>
          </a:p>
          <a:p>
            <a:pPr lvl="2"/>
            <a:endParaRPr lang="en-US" dirty="0" smtClean="0"/>
          </a:p>
          <a:p>
            <a:pPr lvl="2"/>
            <a:endParaRPr lang="en-US" dirty="0" smtClean="0"/>
          </a:p>
          <a:p>
            <a:pPr lvl="2"/>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56" y="2276872"/>
            <a:ext cx="8964488" cy="446449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pperplate Gothic Light" pitchFamily="34" charset="0"/>
              </a:rPr>
              <a:t>Project Glimpse</a:t>
            </a:r>
            <a:endParaRPr lang="en-US" dirty="0"/>
          </a:p>
        </p:txBody>
      </p:sp>
      <p:sp>
        <p:nvSpPr>
          <p:cNvPr id="3" name="Content Placeholder 2"/>
          <p:cNvSpPr>
            <a:spLocks noGrp="1"/>
          </p:cNvSpPr>
          <p:nvPr>
            <p:ph idx="1"/>
          </p:nvPr>
        </p:nvSpPr>
        <p:spPr>
          <a:xfrm>
            <a:off x="251520" y="1417638"/>
            <a:ext cx="8435280" cy="4708525"/>
          </a:xfrm>
        </p:spPr>
        <p:txBody>
          <a:bodyPr/>
          <a:lstStyle/>
          <a:p>
            <a:r>
              <a:rPr lang="en-US" b="1" dirty="0" smtClean="0">
                <a:latin typeface="Times New Roman" pitchFamily="18" charset="0"/>
                <a:cs typeface="Times New Roman" pitchFamily="18" charset="0"/>
              </a:rPr>
              <a:t>Event-Detection:</a:t>
            </a:r>
          </a:p>
          <a:p>
            <a:pPr lvl="2"/>
            <a:endParaRPr lang="en-US" dirty="0" smtClean="0"/>
          </a:p>
          <a:p>
            <a:pPr lvl="2"/>
            <a:endParaRPr lang="en-US" dirty="0" smtClean="0"/>
          </a:p>
          <a:p>
            <a:pPr lvl="2"/>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132856"/>
            <a:ext cx="9036496" cy="460851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Light" pitchFamily="34" charset="0"/>
              </a:rPr>
              <a:t>Team Details</a:t>
            </a:r>
            <a:endParaRPr lang="en-US" dirty="0">
              <a:latin typeface="Copperplate Gothic Light" pitchFamily="34" charset="0"/>
            </a:endParaRPr>
          </a:p>
        </p:txBody>
      </p:sp>
      <p:sp>
        <p:nvSpPr>
          <p:cNvPr id="3" name="Content Placeholder 2"/>
          <p:cNvSpPr>
            <a:spLocks noGrp="1"/>
          </p:cNvSpPr>
          <p:nvPr>
            <p:ph idx="1"/>
          </p:nvPr>
        </p:nvSpPr>
        <p:spPr>
          <a:xfrm>
            <a:off x="357158" y="1600200"/>
            <a:ext cx="8329642" cy="5043510"/>
          </a:xfrm>
        </p:spPr>
        <p:txBody>
          <a:bodyPr>
            <a:normAutofit fontScale="92500" lnSpcReduction="10000"/>
          </a:bodyPr>
          <a:lstStyle/>
          <a:p>
            <a:r>
              <a:rPr lang="en-US" b="1" dirty="0" smtClean="0"/>
              <a:t>Guide Name 	      :</a:t>
            </a:r>
            <a:r>
              <a:rPr lang="en-US" dirty="0" smtClean="0"/>
              <a:t>  Prof. </a:t>
            </a:r>
            <a:r>
              <a:rPr lang="en-US" dirty="0" err="1" smtClean="0"/>
              <a:t>Shivani</a:t>
            </a:r>
            <a:r>
              <a:rPr lang="en-US" dirty="0" smtClean="0"/>
              <a:t> </a:t>
            </a:r>
            <a:r>
              <a:rPr lang="en-US" dirty="0" err="1" smtClean="0"/>
              <a:t>Sompura</a:t>
            </a:r>
            <a:endParaRPr lang="en-US" dirty="0" smtClean="0"/>
          </a:p>
          <a:p>
            <a:r>
              <a:rPr lang="en-US" b="1" dirty="0" smtClean="0"/>
              <a:t>Student Names    :</a:t>
            </a:r>
          </a:p>
          <a:p>
            <a:endParaRPr lang="en-US" b="1" dirty="0" smtClean="0"/>
          </a:p>
          <a:p>
            <a:pPr marL="514350" indent="-514350">
              <a:buNone/>
            </a:pPr>
            <a:endParaRPr lang="en-US" dirty="0" smtClean="0"/>
          </a:p>
          <a:p>
            <a:pPr>
              <a:buNone/>
            </a:pPr>
            <a:r>
              <a:rPr lang="en-US" dirty="0" smtClean="0"/>
              <a:t> </a:t>
            </a:r>
          </a:p>
          <a:p>
            <a:pPr>
              <a:buNone/>
            </a:pPr>
            <a:endParaRPr lang="en-US" dirty="0"/>
          </a:p>
          <a:p>
            <a:pPr>
              <a:buNone/>
            </a:pPr>
            <a:endParaRPr lang="en-US" dirty="0" smtClean="0"/>
          </a:p>
          <a:p>
            <a:pPr>
              <a:buNone/>
            </a:pPr>
            <a:endParaRPr lang="en-US" b="1" dirty="0" smtClean="0"/>
          </a:p>
          <a:p>
            <a:pPr>
              <a:buNone/>
            </a:pPr>
            <a:r>
              <a:rPr lang="en-US" b="1" dirty="0" smtClean="0"/>
              <a:t>Institute Name	     : </a:t>
            </a:r>
            <a:r>
              <a:rPr lang="en-US" dirty="0" smtClean="0"/>
              <a:t> </a:t>
            </a:r>
            <a:r>
              <a:rPr lang="en-US" dirty="0" err="1" smtClean="0"/>
              <a:t>Aditya</a:t>
            </a:r>
            <a:r>
              <a:rPr lang="en-US" dirty="0" smtClean="0"/>
              <a:t> Silver Oak Institute 			        Of Technology</a:t>
            </a:r>
            <a:endParaRPr lang="en-US" b="1" dirty="0"/>
          </a:p>
        </p:txBody>
      </p:sp>
      <p:graphicFrame>
        <p:nvGraphicFramePr>
          <p:cNvPr id="7" name="Table 6"/>
          <p:cNvGraphicFramePr>
            <a:graphicFrameLocks noGrp="1"/>
          </p:cNvGraphicFramePr>
          <p:nvPr/>
        </p:nvGraphicFramePr>
        <p:xfrm>
          <a:off x="714348" y="2786056"/>
          <a:ext cx="7643866" cy="2582232"/>
        </p:xfrm>
        <a:graphic>
          <a:graphicData uri="http://schemas.openxmlformats.org/drawingml/2006/table">
            <a:tbl>
              <a:tblPr firstRow="1" bandRow="1">
                <a:tableStyleId>{5C22544A-7EE6-4342-B048-85BDC9FD1C3A}</a:tableStyleId>
              </a:tblPr>
              <a:tblGrid>
                <a:gridCol w="3821933"/>
                <a:gridCol w="3821933"/>
              </a:tblGrid>
              <a:tr h="619427">
                <a:tc>
                  <a:txBody>
                    <a:bodyPr/>
                    <a:lstStyle/>
                    <a:p>
                      <a:pPr algn="ctr"/>
                      <a:r>
                        <a:rPr lang="en-US" sz="2800" dirty="0" smtClean="0"/>
                        <a:t>Name</a:t>
                      </a:r>
                      <a:endParaRPr lang="en-US" sz="2800" dirty="0"/>
                    </a:p>
                  </a:txBody>
                  <a:tcPr/>
                </a:tc>
                <a:tc>
                  <a:txBody>
                    <a:bodyPr/>
                    <a:lstStyle/>
                    <a:p>
                      <a:pPr algn="ctr"/>
                      <a:r>
                        <a:rPr lang="en-US" sz="2800" dirty="0" smtClean="0"/>
                        <a:t>Enrollment No.</a:t>
                      </a:r>
                      <a:endParaRPr lang="en-US" sz="2800" dirty="0"/>
                    </a:p>
                  </a:txBody>
                  <a:tcPr/>
                </a:tc>
              </a:tr>
              <a:tr h="392561">
                <a:tc>
                  <a:txBody>
                    <a:bodyPr/>
                    <a:lstStyle/>
                    <a:p>
                      <a:r>
                        <a:rPr lang="en-US" dirty="0" smtClean="0"/>
                        <a:t>1.  MUTHE</a:t>
                      </a:r>
                      <a:r>
                        <a:rPr lang="en-US" baseline="0" dirty="0" smtClean="0"/>
                        <a:t> VISHWAJEET SANTOSH</a:t>
                      </a:r>
                      <a:endParaRPr lang="en-US" dirty="0"/>
                    </a:p>
                  </a:txBody>
                  <a:tcPr/>
                </a:tc>
                <a:tc>
                  <a:txBody>
                    <a:bodyPr/>
                    <a:lstStyle/>
                    <a:p>
                      <a:r>
                        <a:rPr lang="en-US" dirty="0" smtClean="0"/>
                        <a:t>2102030400186</a:t>
                      </a:r>
                      <a:endParaRPr lang="en-US" dirty="0"/>
                    </a:p>
                  </a:txBody>
                  <a:tcPr/>
                </a:tc>
              </a:tr>
              <a:tr h="392561">
                <a:tc>
                  <a:txBody>
                    <a:bodyPr/>
                    <a:lstStyle/>
                    <a:p>
                      <a:r>
                        <a:rPr lang="en-US" dirty="0" smtClean="0"/>
                        <a:t>2.  MEHTA VANSH SIDDHARTHBHAI</a:t>
                      </a:r>
                      <a:endParaRPr lang="en-US" dirty="0"/>
                    </a:p>
                  </a:txBody>
                  <a:tcPr/>
                </a:tc>
                <a:tc>
                  <a:txBody>
                    <a:bodyPr/>
                    <a:lstStyle/>
                    <a:p>
                      <a:r>
                        <a:rPr lang="en-US" dirty="0" smtClean="0"/>
                        <a:t>2102030400167</a:t>
                      </a:r>
                      <a:endParaRPr lang="en-US" dirty="0"/>
                    </a:p>
                  </a:txBody>
                  <a:tcPr/>
                </a:tc>
              </a:tr>
              <a:tr h="392561">
                <a:tc>
                  <a:txBody>
                    <a:bodyPr/>
                    <a:lstStyle/>
                    <a:p>
                      <a:r>
                        <a:rPr lang="en-US" dirty="0" smtClean="0"/>
                        <a:t>3.  MODI</a:t>
                      </a:r>
                      <a:r>
                        <a:rPr lang="en-US" baseline="0" dirty="0" smtClean="0"/>
                        <a:t> </a:t>
                      </a:r>
                      <a:r>
                        <a:rPr lang="en-US" dirty="0" smtClean="0"/>
                        <a:t>KRISHAL</a:t>
                      </a:r>
                      <a:r>
                        <a:rPr lang="en-US" baseline="0" dirty="0" smtClean="0"/>
                        <a:t> RAJENBHAI </a:t>
                      </a:r>
                      <a:endParaRPr lang="en-US" dirty="0"/>
                    </a:p>
                  </a:txBody>
                  <a:tcPr/>
                </a:tc>
                <a:tc>
                  <a:txBody>
                    <a:bodyPr/>
                    <a:lstStyle/>
                    <a:p>
                      <a:r>
                        <a:rPr lang="en-US" dirty="0" smtClean="0"/>
                        <a:t>2102030400171</a:t>
                      </a:r>
                      <a:endParaRPr lang="en-US" dirty="0"/>
                    </a:p>
                  </a:txBody>
                  <a:tcPr/>
                </a:tc>
              </a:tr>
              <a:tr h="392561">
                <a:tc>
                  <a:txBody>
                    <a:bodyPr/>
                    <a:lstStyle/>
                    <a:p>
                      <a:r>
                        <a:rPr lang="en-US" dirty="0" smtClean="0"/>
                        <a:t>4.</a:t>
                      </a:r>
                      <a:r>
                        <a:rPr lang="en-US" baseline="0" dirty="0" smtClean="0"/>
                        <a:t> MUKTAWAT AYUSH SUNIL</a:t>
                      </a:r>
                      <a:endParaRPr lang="en-US" dirty="0"/>
                    </a:p>
                  </a:txBody>
                  <a:tcPr/>
                </a:tc>
                <a:tc>
                  <a:txBody>
                    <a:bodyPr/>
                    <a:lstStyle/>
                    <a:p>
                      <a:r>
                        <a:rPr lang="en-US" dirty="0" smtClean="0"/>
                        <a:t>2102030400181</a:t>
                      </a:r>
                      <a:endParaRPr lang="en-US" dirty="0"/>
                    </a:p>
                  </a:txBody>
                  <a:tcPr/>
                </a:tc>
              </a:tr>
              <a:tr h="392561">
                <a:tc>
                  <a:txBody>
                    <a:bodyPr/>
                    <a:lstStyle/>
                    <a:p>
                      <a:r>
                        <a:rPr lang="en-US" dirty="0" smtClean="0"/>
                        <a:t>5. MODI ROMIL MAHESHBHAI</a:t>
                      </a:r>
                      <a:endParaRPr lang="en-US" dirty="0"/>
                    </a:p>
                  </a:txBody>
                  <a:tcPr/>
                </a:tc>
                <a:tc>
                  <a:txBody>
                    <a:bodyPr/>
                    <a:lstStyle/>
                    <a:p>
                      <a:r>
                        <a:rPr lang="en-US" dirty="0" smtClean="0"/>
                        <a:t>2102030400172</a:t>
                      </a:r>
                      <a:endParaRPr lang="en-US"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Copperplate Gothic Light" pitchFamily="34" charset="0"/>
              </a:rPr>
              <a:t>Conclusion</a:t>
            </a:r>
            <a:endParaRPr lang="en-US" sz="5400" b="1" dirty="0">
              <a:latin typeface="Copperplate Gothic Light" pitchFamily="34" charset="0"/>
            </a:endParaRPr>
          </a:p>
        </p:txBody>
      </p:sp>
      <p:sp>
        <p:nvSpPr>
          <p:cNvPr id="3" name="Content Placeholder 2"/>
          <p:cNvSpPr>
            <a:spLocks noGrp="1"/>
          </p:cNvSpPr>
          <p:nvPr>
            <p:ph idx="1"/>
          </p:nvPr>
        </p:nvSpPr>
        <p:spPr>
          <a:xfrm>
            <a:off x="428596" y="1428736"/>
            <a:ext cx="8543956" cy="5043510"/>
          </a:xfrm>
        </p:spPr>
        <p:txBody>
          <a:bodyPr>
            <a:normAutofit/>
          </a:bodyPr>
          <a:lstStyle/>
          <a:p>
            <a:r>
              <a:rPr lang="en-US" sz="2400" dirty="0" smtClean="0">
                <a:latin typeface="Times New Roman" pitchFamily="18" charset="0"/>
                <a:cs typeface="Times New Roman" pitchFamily="18" charset="0"/>
              </a:rPr>
              <a:t>This work suggests an approach to spot variation from the norm in real-world CCTV recordings. The normal data alone may not be effective to distinguish abnormalities in these recordings.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Therefore, to handle the complexity of these realistic anomalies, both normal and anomalous videos have been considered and hence, maximized the accuracy of the model.</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Furthermore, to prevent the efforts-requiring temporal annotations of abnormal sections in training recordings, a general model of anomaly detection has been learned utilizing two distinct neural networks with a poorly </a:t>
            </a:r>
            <a:r>
              <a:rPr lang="en-US" sz="2400" dirty="0" err="1" smtClean="0">
                <a:latin typeface="Times New Roman" pitchFamily="18" charset="0"/>
                <a:cs typeface="Times New Roman" pitchFamily="18" charset="0"/>
              </a:rPr>
              <a:t>labelled</a:t>
            </a:r>
            <a:r>
              <a:rPr lang="en-US" sz="2400" dirty="0" smtClean="0">
                <a:latin typeface="Times New Roman" pitchFamily="18" charset="0"/>
                <a:cs typeface="Times New Roman" pitchFamily="18" charset="0"/>
              </a:rPr>
              <a:t> dataset.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571744"/>
            <a:ext cx="8229600" cy="1643074"/>
          </a:xfrm>
        </p:spPr>
        <p:txBody>
          <a:bodyPr>
            <a:normAutofit/>
          </a:bodyPr>
          <a:lstStyle/>
          <a:p>
            <a:r>
              <a:rPr lang="en-US" sz="9600" b="1" i="1" dirty="0" smtClean="0">
                <a:latin typeface="Copperplate Gothic Light" pitchFamily="34" charset="0"/>
              </a:rPr>
              <a:t>Thank You</a:t>
            </a:r>
            <a:endParaRPr lang="en-US" sz="9600" b="1" i="1" dirty="0">
              <a:latin typeface="Copperplate Gothic Ligh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Copperplate Gothic Light" pitchFamily="34" charset="0"/>
              </a:rPr>
              <a:t>Problem</a:t>
            </a:r>
            <a:r>
              <a:rPr lang="en-US" b="1" dirty="0" smtClean="0">
                <a:latin typeface="Copperplate Gothic Light" pitchFamily="34" charset="0"/>
              </a:rPr>
              <a:t>  Statement</a:t>
            </a:r>
            <a:endParaRPr lang="en-US" b="1" dirty="0">
              <a:latin typeface="Copperplate Gothic Light" pitchFamily="34"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i="1" dirty="0" smtClean="0">
                <a:latin typeface="Bahnschrift" pitchFamily="34" charset="0"/>
                <a:cs typeface="Times New Roman" pitchFamily="18" charset="0"/>
              </a:rPr>
              <a:t>Design and develop a technological solution based on live CCTV feeds, that can automatically detect incidents related to street crime, violence, burglary, theft, infiltration, unauthorized access etc. and generate alerts to the nearest Police Station. The solution should also be able to generate a report and maintain a database that includes the nature of incident/crime, location, time, level of alert (i.e., low, medium, high risk alert) etc.</a:t>
            </a:r>
            <a:endParaRPr lang="en-US" sz="2400" i="1" dirty="0">
              <a:latin typeface="Bahnschrift"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Copperplate Gothic Light" pitchFamily="34" charset="0"/>
              </a:rPr>
              <a:t>Outline </a:t>
            </a:r>
            <a:endParaRPr lang="en-US" sz="5400" b="1" dirty="0">
              <a:latin typeface="Copperplate Gothic Light" pitchFamily="34" charset="0"/>
            </a:endParaRPr>
          </a:p>
        </p:txBody>
      </p:sp>
      <p:sp>
        <p:nvSpPr>
          <p:cNvPr id="3" name="Content Placeholder 2"/>
          <p:cNvSpPr>
            <a:spLocks noGrp="1"/>
          </p:cNvSpPr>
          <p:nvPr>
            <p:ph idx="1"/>
          </p:nvPr>
        </p:nvSpPr>
        <p:spPr>
          <a:xfrm>
            <a:off x="428596" y="1428736"/>
            <a:ext cx="8401080" cy="4972072"/>
          </a:xfrm>
        </p:spPr>
        <p:txBody>
          <a:bodyPr>
            <a:normAutofit fontScale="92500" lnSpcReduction="10000"/>
          </a:bodyPr>
          <a:lstStyle/>
          <a:p>
            <a:r>
              <a:rPr lang="en-US" sz="2000" b="1" dirty="0" smtClean="0"/>
              <a:t>Objectives :-</a:t>
            </a:r>
          </a:p>
          <a:p>
            <a:pPr lvl="1">
              <a:lnSpc>
                <a:spcPct val="160000"/>
              </a:lnSpc>
              <a:buFont typeface="Wingdings" pitchFamily="2" charset="2"/>
              <a:buChar char="Ø"/>
            </a:pPr>
            <a:r>
              <a:rPr lang="en-US" sz="1600" dirty="0" smtClean="0"/>
              <a:t> This project is aimed at improving the surveillance capabilities of our police forces.</a:t>
            </a:r>
          </a:p>
          <a:p>
            <a:pPr marL="800100" lvl="1" indent="-342900">
              <a:lnSpc>
                <a:spcPct val="160000"/>
              </a:lnSpc>
              <a:buFont typeface="Wingdings" pitchFamily="2" charset="2"/>
              <a:buChar char="Ø"/>
            </a:pPr>
            <a:r>
              <a:rPr lang="en-US" sz="1600" dirty="0" smtClean="0"/>
              <a:t> This project uses advanced AI-ML techniques to identify the anomalies.</a:t>
            </a:r>
          </a:p>
          <a:p>
            <a:pPr marL="800100" lvl="1" indent="-342900">
              <a:buNone/>
            </a:pPr>
            <a:endParaRPr lang="en-US" sz="1600" dirty="0" smtClean="0"/>
          </a:p>
          <a:p>
            <a:r>
              <a:rPr lang="en-US" sz="2000" b="1" dirty="0" smtClean="0"/>
              <a:t>Project Requirements:- </a:t>
            </a:r>
          </a:p>
          <a:p>
            <a:pPr marL="800100" lvl="1" indent="-342900">
              <a:lnSpc>
                <a:spcPct val="150000"/>
              </a:lnSpc>
              <a:buFont typeface="Wingdings" pitchFamily="2" charset="2"/>
              <a:buChar char="Ø"/>
            </a:pPr>
            <a:r>
              <a:rPr lang="en-US" sz="1600" dirty="0" smtClean="0"/>
              <a:t>High Quality cameras.</a:t>
            </a:r>
          </a:p>
          <a:p>
            <a:pPr marL="1200150" lvl="2" indent="-342900">
              <a:lnSpc>
                <a:spcPct val="150000"/>
              </a:lnSpc>
              <a:buFont typeface="Wingdings" pitchFamily="2" charset="2"/>
              <a:buChar char="Ø"/>
            </a:pPr>
            <a:r>
              <a:rPr lang="en-US" sz="1200" dirty="0" smtClean="0"/>
              <a:t>To capture clear and detailed images and videos.</a:t>
            </a:r>
          </a:p>
          <a:p>
            <a:pPr marL="800100" lvl="1" indent="-342900">
              <a:lnSpc>
                <a:spcPct val="150000"/>
              </a:lnSpc>
              <a:buFont typeface="Wingdings" pitchFamily="2" charset="2"/>
              <a:buChar char="Ø"/>
            </a:pPr>
            <a:r>
              <a:rPr lang="en-US" sz="1600" dirty="0" smtClean="0"/>
              <a:t>Sufficient Data Storage.</a:t>
            </a:r>
          </a:p>
          <a:p>
            <a:pPr marL="800100" lvl="1" indent="-342900">
              <a:lnSpc>
                <a:spcPct val="150000"/>
              </a:lnSpc>
              <a:buFont typeface="Wingdings" pitchFamily="2" charset="2"/>
              <a:buChar char="Ø"/>
            </a:pPr>
            <a:r>
              <a:rPr lang="en-US" sz="1600" dirty="0" smtClean="0"/>
              <a:t>Diverse And </a:t>
            </a:r>
            <a:r>
              <a:rPr lang="en-US" sz="1600" dirty="0" err="1" smtClean="0"/>
              <a:t>Annoted</a:t>
            </a:r>
            <a:r>
              <a:rPr lang="en-US" sz="1600" dirty="0" smtClean="0"/>
              <a:t> Dataset.</a:t>
            </a:r>
          </a:p>
          <a:p>
            <a:pPr marL="800100" lvl="1" indent="-342900">
              <a:lnSpc>
                <a:spcPct val="150000"/>
              </a:lnSpc>
              <a:buFont typeface="Wingdings" pitchFamily="2" charset="2"/>
              <a:buChar char="Ø"/>
            </a:pPr>
            <a:r>
              <a:rPr lang="en-US" sz="1600" dirty="0" smtClean="0"/>
              <a:t>Machine Learning Models.</a:t>
            </a:r>
          </a:p>
          <a:p>
            <a:pPr marL="800100" lvl="1" indent="-342900">
              <a:lnSpc>
                <a:spcPct val="150000"/>
              </a:lnSpc>
              <a:buFont typeface="Wingdings" pitchFamily="2" charset="2"/>
              <a:buChar char="Ø"/>
            </a:pPr>
            <a:r>
              <a:rPr lang="en-US" sz="1600" dirty="0" smtClean="0"/>
              <a:t>Alerting and Notification.</a:t>
            </a:r>
          </a:p>
          <a:p>
            <a:pPr marL="800100" lvl="1" indent="-342900">
              <a:lnSpc>
                <a:spcPct val="150000"/>
              </a:lnSpc>
              <a:buFont typeface="Wingdings" pitchFamily="2" charset="2"/>
              <a:buChar char="Ø"/>
            </a:pPr>
            <a:r>
              <a:rPr lang="en-US" sz="1600" dirty="0" smtClean="0"/>
              <a:t>False Positive Reduction.</a:t>
            </a:r>
          </a:p>
          <a:p>
            <a:pPr marL="800100" lvl="1" indent="-342900">
              <a:lnSpc>
                <a:spcPct val="150000"/>
              </a:lnSpc>
              <a:buFont typeface="Wingdings" pitchFamily="2" charset="2"/>
              <a:buChar char="Ø"/>
            </a:pPr>
            <a:r>
              <a:rPr lang="en-US" sz="1600" dirty="0" err="1" smtClean="0"/>
              <a:t>Scalibility</a:t>
            </a:r>
            <a:r>
              <a:rPr lang="en-US" sz="1600" dirty="0" smtClean="0"/>
              <a:t>.</a:t>
            </a:r>
          </a:p>
          <a:p>
            <a:pPr marL="800100" lvl="1" indent="-342900">
              <a:lnSpc>
                <a:spcPct val="150000"/>
              </a:lnSpc>
              <a:buFont typeface="Wingdings" pitchFamily="2" charset="2"/>
              <a:buChar char="Ø"/>
            </a:pPr>
            <a:r>
              <a:rPr lang="en-US" sz="1600" dirty="0" smtClean="0"/>
              <a:t>User-Friendly Interface.</a:t>
            </a:r>
          </a:p>
          <a:p>
            <a:pPr marL="800100" lvl="1" indent="-342900">
              <a:lnSpc>
                <a:spcPct val="150000"/>
              </a:lnSpc>
              <a:buNone/>
            </a:pPr>
            <a:endParaRPr lang="en-US" sz="1600" dirty="0" smtClean="0"/>
          </a:p>
          <a:p>
            <a:pPr marL="800100" lvl="1" indent="-342900">
              <a:buFont typeface="Wingdings" pitchFamily="2" charset="2"/>
              <a:buChar char="Ø"/>
            </a:pPr>
            <a:endParaRPr lang="en-US"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71522"/>
            <a:ext cx="9144000" cy="5786478"/>
          </a:xfrm>
        </p:spPr>
        <p:txBody>
          <a:bodyPr/>
          <a:lstStyle/>
          <a:p>
            <a:pPr>
              <a:lnSpc>
                <a:spcPct val="150000"/>
              </a:lnSpc>
            </a:pPr>
            <a:r>
              <a:rPr lang="en-US" sz="2000" b="1" dirty="0" smtClean="0"/>
              <a:t>Project scope:- </a:t>
            </a:r>
          </a:p>
          <a:p>
            <a:pPr lvl="1">
              <a:lnSpc>
                <a:spcPct val="150000"/>
              </a:lnSpc>
              <a:buFont typeface="Wingdings" pitchFamily="2" charset="2"/>
              <a:buChar char="Ø"/>
            </a:pPr>
            <a:r>
              <a:rPr lang="en-US" sz="1800" dirty="0" smtClean="0"/>
              <a:t> The software provides convenience to access it’s services from any where and on any device as it is completely web based.</a:t>
            </a:r>
          </a:p>
          <a:p>
            <a:pPr marL="800100" lvl="1" indent="-342900">
              <a:lnSpc>
                <a:spcPct val="150000"/>
              </a:lnSpc>
              <a:buFont typeface="Wingdings" pitchFamily="2" charset="2"/>
              <a:buChar char="Ø"/>
            </a:pPr>
            <a:r>
              <a:rPr lang="en-US" sz="1800" dirty="0" smtClean="0"/>
              <a:t>The purpose of this project is to improve the surveillance capabilities of the various law enforcement bodies by automating the monitoring of surveillance feed.</a:t>
            </a:r>
          </a:p>
          <a:p>
            <a:pPr marL="800100" lvl="1" indent="-342900">
              <a:lnSpc>
                <a:spcPct val="150000"/>
              </a:lnSpc>
              <a:buFont typeface="Wingdings" pitchFamily="2" charset="2"/>
              <a:buChar char="Ø"/>
            </a:pPr>
            <a:r>
              <a:rPr lang="en-US" sz="1800" dirty="0" smtClean="0"/>
              <a:t>This project targets only the law enforcement agencies and not will not be available publically</a:t>
            </a:r>
            <a:r>
              <a:rPr lang="en-US" sz="1600" dirty="0" smtClean="0"/>
              <a:t>.</a:t>
            </a:r>
          </a:p>
          <a:p>
            <a:pPr marL="800100" lvl="1" indent="-342900">
              <a:lnSpc>
                <a:spcPct val="150000"/>
              </a:lnSpc>
              <a:buFont typeface="Wingdings" pitchFamily="2" charset="2"/>
              <a:buChar char="Ø"/>
            </a:pPr>
            <a:endParaRPr lang="en-US" sz="1600" dirty="0" smtClean="0"/>
          </a:p>
          <a:p>
            <a:pPr>
              <a:lnSpc>
                <a:spcPct val="150000"/>
              </a:lnSpc>
            </a:pPr>
            <a:r>
              <a:rPr lang="en-US" sz="2000" b="1" dirty="0" smtClean="0"/>
              <a:t>Deliverables:- </a:t>
            </a:r>
          </a:p>
          <a:p>
            <a:pPr lvl="1">
              <a:lnSpc>
                <a:spcPct val="150000"/>
              </a:lnSpc>
              <a:buFont typeface="Wingdings" pitchFamily="2" charset="2"/>
              <a:buChar char="Ø"/>
            </a:pPr>
            <a:r>
              <a:rPr lang="en-US" sz="1800" dirty="0" smtClean="0">
                <a:latin typeface="Times New Roman" pitchFamily="18" charset="0"/>
                <a:cs typeface="Times New Roman" pitchFamily="18" charset="0"/>
              </a:rPr>
              <a:t> In this project, the model will take Input from the </a:t>
            </a:r>
            <a:r>
              <a:rPr lang="en-US" sz="1800" dirty="0" err="1" smtClean="0">
                <a:latin typeface="Times New Roman" pitchFamily="18" charset="0"/>
                <a:cs typeface="Times New Roman" pitchFamily="18" charset="0"/>
              </a:rPr>
              <a:t>cctv</a:t>
            </a:r>
            <a:r>
              <a:rPr lang="en-US" sz="1800" dirty="0" smtClean="0">
                <a:latin typeface="Times New Roman" pitchFamily="18" charset="0"/>
                <a:cs typeface="Times New Roman" pitchFamily="18" charset="0"/>
              </a:rPr>
              <a:t> installed by the concerned agencies.</a:t>
            </a:r>
          </a:p>
          <a:p>
            <a:pPr lvl="1">
              <a:lnSpc>
                <a:spcPct val="150000"/>
              </a:lnSpc>
              <a:buFont typeface="Wingdings" pitchFamily="2" charset="2"/>
              <a:buChar char="Ø"/>
            </a:pPr>
            <a:r>
              <a:rPr lang="en-US" sz="1800" dirty="0" smtClean="0">
                <a:latin typeface="Times New Roman" pitchFamily="18" charset="0"/>
                <a:cs typeface="Times New Roman" pitchFamily="18" charset="0"/>
              </a:rPr>
              <a:t>After processing the input it will alert (If anomaly detected) the concerned agencies.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Dutch801 Rm BT" panose="02020603060505020304" pitchFamily="18" charset="0"/>
              </a:rPr>
              <a:t>Project Under </a:t>
            </a:r>
            <a:r>
              <a:rPr lang="en-US" dirty="0" smtClean="0"/>
              <a:t>“</a:t>
            </a:r>
            <a:r>
              <a:rPr lang="en-US" b="1" i="1" dirty="0" smtClean="0">
                <a:latin typeface="Copperplate Gothic Light" panose="020E0507020206020404" pitchFamily="34" charset="0"/>
              </a:rPr>
              <a:t>VIKSIT BHARAT </a:t>
            </a:r>
            <a:r>
              <a:rPr lang="en-US" dirty="0" smtClean="0"/>
              <a: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600200"/>
            <a:ext cx="7704856" cy="4781128"/>
          </a:xfrm>
        </p:spPr>
      </p:pic>
    </p:spTree>
    <p:extLst>
      <p:ext uri="{BB962C8B-B14F-4D97-AF65-F5344CB8AC3E}">
        <p14:creationId xmlns:p14="http://schemas.microsoft.com/office/powerpoint/2010/main" val="3395261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Dutch801 Rm BT" panose="02020603060505020304" pitchFamily="18" charset="0"/>
              </a:rPr>
              <a:t>Project Under </a:t>
            </a:r>
            <a:r>
              <a:rPr lang="en-US" dirty="0"/>
              <a:t>“</a:t>
            </a:r>
            <a:r>
              <a:rPr lang="en-US" b="1" i="1" dirty="0">
                <a:latin typeface="Copperplate Gothic Light" panose="020E0507020206020404" pitchFamily="34" charset="0"/>
              </a:rPr>
              <a:t>VIKSIT BHARAT </a:t>
            </a:r>
            <a:r>
              <a:rPr lang="en-US" dirty="0"/>
              <a:t>”</a:t>
            </a:r>
            <a:endParaRPr lang="en-IN" dirty="0"/>
          </a:p>
        </p:txBody>
      </p:sp>
      <p:sp>
        <p:nvSpPr>
          <p:cNvPr id="3" name="Content Placeholder 2"/>
          <p:cNvSpPr>
            <a:spLocks noGrp="1"/>
          </p:cNvSpPr>
          <p:nvPr>
            <p:ph idx="1"/>
          </p:nvPr>
        </p:nvSpPr>
        <p:spPr/>
        <p:txBody>
          <a:bodyPr>
            <a:normAutofit/>
          </a:bodyPr>
          <a:lstStyle/>
          <a:p>
            <a:r>
              <a:rPr lang="en-US" sz="2600" b="1" dirty="0" smtClean="0"/>
              <a:t>Applications:</a:t>
            </a:r>
          </a:p>
          <a:p>
            <a:pPr lvl="1">
              <a:buFont typeface="Wingdings" panose="05000000000000000000" pitchFamily="2" charset="2"/>
              <a:buChar char="Ø"/>
            </a:pPr>
            <a:endParaRPr lang="en-US" sz="2000" b="1" dirty="0" smtClean="0"/>
          </a:p>
          <a:p>
            <a:pPr lvl="1">
              <a:buFont typeface="Wingdings" panose="05000000000000000000" pitchFamily="2" charset="2"/>
              <a:buChar char="Ø"/>
            </a:pPr>
            <a:r>
              <a:rPr lang="en-US" sz="2000" b="1" dirty="0" smtClean="0"/>
              <a:t>Public Safety:</a:t>
            </a:r>
          </a:p>
          <a:p>
            <a:pPr lvl="2">
              <a:buFont typeface="Wingdings" panose="05000000000000000000" pitchFamily="2" charset="2"/>
              <a:buChar char="§"/>
            </a:pPr>
            <a:r>
              <a:rPr lang="en-US" sz="1800" dirty="0"/>
              <a:t>Computer vision can be used to monitor public spaces for unusual activity, potentially identifying threats or dangerous situations before they escalate.</a:t>
            </a:r>
            <a:endParaRPr lang="en-US" sz="1800" b="1" dirty="0" smtClean="0"/>
          </a:p>
          <a:p>
            <a:pPr marL="457200" lvl="1" indent="0">
              <a:buNone/>
            </a:pPr>
            <a:r>
              <a:rPr lang="en-US" sz="2000" b="1" dirty="0"/>
              <a:t>	</a:t>
            </a:r>
            <a:r>
              <a:rPr lang="en-US" sz="2000" b="1" dirty="0" smtClean="0"/>
              <a:t>   	</a:t>
            </a:r>
            <a:endParaRPr lang="en-US" sz="2000" b="1" dirty="0"/>
          </a:p>
          <a:p>
            <a:pPr lvl="1">
              <a:buFont typeface="Wingdings" panose="05000000000000000000" pitchFamily="2" charset="2"/>
              <a:buChar char="Ø"/>
            </a:pPr>
            <a:r>
              <a:rPr lang="en-US" sz="2000" b="1" dirty="0" smtClean="0"/>
              <a:t>Traffic Management:</a:t>
            </a:r>
            <a:endParaRPr lang="en-US" sz="2000" b="1" dirty="0"/>
          </a:p>
          <a:p>
            <a:pPr lvl="2">
              <a:buFont typeface="Wingdings" panose="05000000000000000000" pitchFamily="2" charset="2"/>
              <a:buChar char="§"/>
            </a:pPr>
            <a:r>
              <a:rPr lang="en-US" sz="1800" dirty="0"/>
              <a:t>Anomaly detection in traffic can help identify unusual patterns or incidents, such as traffic congestion or accidents, enabling authorities to manage traffic more effectively</a:t>
            </a:r>
            <a:r>
              <a:rPr lang="en-US" sz="1800" dirty="0" smtClean="0"/>
              <a:t>.</a:t>
            </a:r>
          </a:p>
          <a:p>
            <a:pPr lvl="2">
              <a:buFont typeface="Wingdings" panose="05000000000000000000" pitchFamily="2" charset="2"/>
              <a:buChar char="§"/>
            </a:pPr>
            <a:endParaRPr lang="en-US" sz="1800" b="1" dirty="0"/>
          </a:p>
          <a:p>
            <a:pPr lvl="2">
              <a:buFont typeface="Wingdings" panose="05000000000000000000" pitchFamily="2" charset="2"/>
              <a:buChar char="§"/>
            </a:pPr>
            <a:r>
              <a:rPr lang="en-US" sz="1800" b="1" dirty="0" smtClean="0"/>
              <a:t>And </a:t>
            </a:r>
            <a:r>
              <a:rPr lang="en-US" sz="1800" b="1" smtClean="0"/>
              <a:t>much more….</a:t>
            </a:r>
            <a:endParaRPr lang="en-US" sz="1800" b="1" dirty="0"/>
          </a:p>
          <a:p>
            <a:pPr lvl="1">
              <a:buFont typeface="Wingdings" panose="05000000000000000000" pitchFamily="2" charset="2"/>
              <a:buChar char="Ø"/>
            </a:pPr>
            <a:endParaRPr lang="en-US" sz="1600" dirty="0" smtClean="0"/>
          </a:p>
          <a:p>
            <a:endParaRPr lang="en-IN" sz="2000" b="1" dirty="0"/>
          </a:p>
        </p:txBody>
      </p:sp>
    </p:spTree>
    <p:extLst>
      <p:ext uri="{BB962C8B-B14F-4D97-AF65-F5344CB8AC3E}">
        <p14:creationId xmlns:p14="http://schemas.microsoft.com/office/powerpoint/2010/main" val="78240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Copperplate Gothic Light" pitchFamily="34" charset="0"/>
              </a:rPr>
              <a:t>Introduction</a:t>
            </a:r>
            <a:endParaRPr lang="en-US" sz="5400" b="1" dirty="0">
              <a:latin typeface="Copperplate Gothic Light" pitchFamily="34" charset="0"/>
            </a:endParaRPr>
          </a:p>
        </p:txBody>
      </p:sp>
      <p:sp>
        <p:nvSpPr>
          <p:cNvPr id="3" name="Content Placeholder 2"/>
          <p:cNvSpPr>
            <a:spLocks noGrp="1"/>
          </p:cNvSpPr>
          <p:nvPr>
            <p:ph idx="1"/>
          </p:nvPr>
        </p:nvSpPr>
        <p:spPr>
          <a:xfrm>
            <a:off x="457200" y="1600200"/>
            <a:ext cx="8229600" cy="5043510"/>
          </a:xfrm>
        </p:spPr>
        <p:txBody>
          <a:bodyPr>
            <a:normAutofit/>
          </a:bodyPr>
          <a:lstStyle/>
          <a:p>
            <a:r>
              <a:rPr lang="en-US" sz="2400" dirty="0" smtClean="0">
                <a:latin typeface="Times New Roman" pitchFamily="18" charset="0"/>
                <a:cs typeface="Times New Roman" pitchFamily="18" charset="0"/>
              </a:rPr>
              <a:t>Presently, there has been an increase in the number of offensive or disruptive activities that have been taking place these days. Due to this, security has been given uttermost importance lately.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4" name="Picture 3" descr="Intro-Photo-1.jpeg"/>
          <p:cNvPicPr>
            <a:picLocks noChangeAspect="1"/>
          </p:cNvPicPr>
          <p:nvPr/>
        </p:nvPicPr>
        <p:blipFill>
          <a:blip r:embed="rId2"/>
          <a:stretch>
            <a:fillRect/>
          </a:stretch>
        </p:blipFill>
        <p:spPr>
          <a:xfrm>
            <a:off x="1785918" y="3714752"/>
            <a:ext cx="5500726" cy="271722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9144000" cy="6643710"/>
          </a:xfrm>
        </p:spPr>
        <p:txBody>
          <a:bodyPr>
            <a:normAutofit/>
          </a:bodyPr>
          <a:lstStyle/>
          <a:p>
            <a:r>
              <a:rPr lang="en-US" sz="2400" dirty="0" smtClean="0">
                <a:latin typeface="Times New Roman" pitchFamily="18" charset="0"/>
                <a:cs typeface="Times New Roman" pitchFamily="18" charset="0"/>
              </a:rPr>
              <a:t>Installation of CCTVs for constant monitoring of people and their interactions is a very common practice in most of the organizations and fields. </a:t>
            </a:r>
          </a:p>
          <a:p>
            <a:r>
              <a:rPr lang="en-US" sz="2400" dirty="0" smtClean="0">
                <a:latin typeface="Times New Roman" pitchFamily="18" charset="0"/>
                <a:cs typeface="Times New Roman" pitchFamily="18" charset="0"/>
              </a:rPr>
              <a:t>For a developed country with a population of millions, every person is captured by a camera many times a day. A lot of videos are generated and stored for a certain time duration. Since constant monitoring of these surveillance videos by the authorities to judge if the events are suspicious or not is nearly an impossible task as it requires a workforce and their constant attention.</a:t>
            </a:r>
            <a:endParaRPr lang="en-US" sz="2400" dirty="0">
              <a:latin typeface="Times New Roman" pitchFamily="18" charset="0"/>
              <a:cs typeface="Times New Roman" pitchFamily="18" charset="0"/>
            </a:endParaRPr>
          </a:p>
        </p:txBody>
      </p:sp>
      <p:pic>
        <p:nvPicPr>
          <p:cNvPr id="4" name="Picture 3" descr="Into-Photo-2.jpg"/>
          <p:cNvPicPr>
            <a:picLocks noChangeAspect="1"/>
          </p:cNvPicPr>
          <p:nvPr/>
        </p:nvPicPr>
        <p:blipFill>
          <a:blip r:embed="rId2"/>
          <a:stretch>
            <a:fillRect/>
          </a:stretch>
        </p:blipFill>
        <p:spPr>
          <a:xfrm>
            <a:off x="1071538" y="3857628"/>
            <a:ext cx="7215238" cy="28575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909</Words>
  <Application>Microsoft Office PowerPoint</Application>
  <PresentationFormat>On-screen Show (4:3)</PresentationFormat>
  <Paragraphs>135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Bahnschrift</vt:lpstr>
      <vt:lpstr>Calibri</vt:lpstr>
      <vt:lpstr>Copperplate Gothic Light</vt:lpstr>
      <vt:lpstr>Dutch801 Rm BT</vt:lpstr>
      <vt:lpstr>Lucida Fax</vt:lpstr>
      <vt:lpstr>Times New Roman</vt:lpstr>
      <vt:lpstr>Wingdings</vt:lpstr>
      <vt:lpstr>Office Theme</vt:lpstr>
      <vt:lpstr>ANOMALY DETECTION USING COMPUTER VISION</vt:lpstr>
      <vt:lpstr>Team Details</vt:lpstr>
      <vt:lpstr>Problem  Statement</vt:lpstr>
      <vt:lpstr>Outline </vt:lpstr>
      <vt:lpstr>PowerPoint Presentation</vt:lpstr>
      <vt:lpstr>Project Under “VIKSIT BHARAT ”</vt:lpstr>
      <vt:lpstr>Project Under “VIKSIT BHARAT ”</vt:lpstr>
      <vt:lpstr>Introduction</vt:lpstr>
      <vt:lpstr>PowerPoint Presentation</vt:lpstr>
      <vt:lpstr>PowerPoint Presentation</vt:lpstr>
      <vt:lpstr>Existing Solution</vt:lpstr>
      <vt:lpstr>Proposed Work</vt:lpstr>
      <vt:lpstr>PowerPoint Presentation</vt:lpstr>
      <vt:lpstr>PowerPoint Presentation</vt:lpstr>
      <vt:lpstr>PowerPoint Presentation</vt:lpstr>
      <vt:lpstr>PowerPoint Presentation</vt:lpstr>
      <vt:lpstr>Project Glimpse</vt:lpstr>
      <vt:lpstr>Project Glimpse</vt:lpstr>
      <vt:lpstr>Project Glimpse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YANTRA</dc:creator>
  <cp:lastModifiedBy>Microsoft account</cp:lastModifiedBy>
  <cp:revision>145</cp:revision>
  <dcterms:created xsi:type="dcterms:W3CDTF">2023-09-15T04:55:22Z</dcterms:created>
  <dcterms:modified xsi:type="dcterms:W3CDTF">2024-03-06T12:39:05Z</dcterms:modified>
</cp:coreProperties>
</file>