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39" r:id="rId35"/>
    <p:sldId id="340" r:id="rId36"/>
    <p:sldId id="341" r:id="rId37"/>
    <p:sldId id="342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43" r:id="rId51"/>
    <p:sldId id="344" r:id="rId52"/>
    <p:sldId id="345" r:id="rId53"/>
    <p:sldId id="346" r:id="rId54"/>
    <p:sldId id="347" r:id="rId55"/>
    <p:sldId id="348" r:id="rId56"/>
    <p:sldId id="332" r:id="rId57"/>
    <p:sldId id="334" r:id="rId58"/>
    <p:sldId id="349" r:id="rId59"/>
    <p:sldId id="333" r:id="rId60"/>
    <p:sldId id="350" r:id="rId61"/>
    <p:sldId id="335" r:id="rId62"/>
    <p:sldId id="336" r:id="rId63"/>
    <p:sldId id="337" r:id="rId64"/>
    <p:sldId id="33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stances.vantage.sh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36E9-3AB4-272B-A250-8E7A513A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2800" dirty="0"/>
              <a:t>EC2 Instance Types – Memory Optimized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latin typeface="+mj-lt"/>
              </a:rPr>
              <a:t> Fast performance for workloads that process large data sets in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 Use cases: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High performance, relational/non-relational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Distributed web scale cache stores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In-memory databases optimized for BI (business intelligence)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Applications performing real-time processing of big unstructured data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6979-0545-7964-B155-867DBBB7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48" y="4081180"/>
            <a:ext cx="9529671" cy="17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AD76-BD7F-FB39-27D6-9721B65C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2800" dirty="0"/>
              <a:t>EC2 Instance Types – Storage Optimized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 Great for storage-intensive tasks that require high, sequential read and write access to large data sets on local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 Use cases: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High frequency online transaction processing (OLTP) 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Relational &amp; NoSQL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Cache for in-memory databases (for example, Redis)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Data warehousing applications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Distributed file systems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9B030-8DE6-AE10-EB64-47C87FB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46" y="4177904"/>
            <a:ext cx="8755866" cy="19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3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2D7C-2D54-8994-9FD0-4A367976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2800" dirty="0"/>
              <a:t>EC2 Instance Types: example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(t2.micro is part of the AWS free tier (up to 750 hours per month))</a:t>
            </a:r>
            <a:endParaRPr lang="en-IN" b="1" dirty="0">
              <a:solidFill>
                <a:srgbClr val="00B050"/>
              </a:solidFill>
            </a:endParaRPr>
          </a:p>
          <a:p>
            <a:pPr algn="r"/>
            <a:r>
              <a:rPr lang="en-US" sz="1800" b="1" dirty="0"/>
              <a:t>Great website</a:t>
            </a:r>
            <a:r>
              <a:rPr lang="en-US" sz="1800" b="1" dirty="0">
                <a:hlinkClick r:id="rId2"/>
              </a:rPr>
              <a:t>: https://instances.vantage.sh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732B-9D3A-D2BF-92F7-95EB96A4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88906"/>
            <a:ext cx="10140991" cy="35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3EA2-C26A-0026-93C3-27D85943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2800" b="1" dirty="0"/>
              <a:t>Introduction to Security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Security Groups are the fundamental of network security in AWS</a:t>
            </a:r>
          </a:p>
          <a:p>
            <a:r>
              <a:rPr lang="en-US" dirty="0"/>
              <a:t>• They control how traffic is allowed into or out of our EC2 Instances.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Security groups only contain </a:t>
            </a:r>
            <a:r>
              <a:rPr lang="en-US" dirty="0">
                <a:solidFill>
                  <a:srgbClr val="00B050"/>
                </a:solidFill>
              </a:rPr>
              <a:t>allow</a:t>
            </a:r>
            <a:r>
              <a:rPr lang="en-US" dirty="0"/>
              <a:t> rules</a:t>
            </a:r>
          </a:p>
          <a:p>
            <a:r>
              <a:rPr lang="en-US" dirty="0"/>
              <a:t>• Security groups rules can reference by IP or by security group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3B876-D993-CA6D-EAC0-81275E28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4" y="2859635"/>
            <a:ext cx="816934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0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8820-886F-541B-D731-A73DF10F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2800" b="1" dirty="0"/>
              <a:t>Security Groups Deeper Dive  </a:t>
            </a:r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Security groups are acting as a “firewall” on EC2 instances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They regulate: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Access to Ports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Authorised</a:t>
            </a:r>
            <a:r>
              <a:rPr lang="en-US" sz="1600" dirty="0">
                <a:latin typeface="+mj-lt"/>
              </a:rPr>
              <a:t> IP ranges – IPv4 and IPv6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Control of inbound network (from other to the instance)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Control of outbound network (from the instance to other)</a:t>
            </a:r>
            <a:endParaRPr lang="en-IN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22A38-B586-566B-806E-5B089EC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2" y="3806117"/>
            <a:ext cx="1042109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3C46-1195-CD89-7AE0-22242ACB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/>
          </a:bodyPr>
          <a:lstStyle/>
          <a:p>
            <a:r>
              <a:rPr lang="en-IN" sz="2800" b="1" dirty="0"/>
              <a:t>Security Groups Diagram 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9DB84-04A2-AAEB-011C-D6E6F55B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8" y="1155004"/>
            <a:ext cx="9358171" cy="42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D710-EF3B-6D33-080E-BAC76036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US" sz="2400" b="1" dirty="0"/>
              <a:t>Security Groups Good to know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Can be attached to multiple instances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Locked down to a region / VPC combination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Does live “outside” the EC2 – if traffic is blocked the EC2 instance won’t see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It’s good to maintain one separate security group for SSH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If your application is not accessible (time out), then it’s a security group issue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If your application gives a “connection refused“ error, then it’s an application error or it’s not launched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All inbound traffic is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blocked</a:t>
            </a:r>
            <a:r>
              <a:rPr lang="en-US" dirty="0">
                <a:latin typeface="+mj-lt"/>
              </a:rPr>
              <a:t> by 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All outbound traffic is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authorised</a:t>
            </a:r>
            <a:r>
              <a:rPr lang="en-US" dirty="0">
                <a:latin typeface="+mj-lt"/>
              </a:rPr>
              <a:t> by default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79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3D49-D780-79A0-7D11-3C4ACA49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800"/>
            <a:ext cx="10058400" cy="5564294"/>
          </a:xfrm>
        </p:spPr>
        <p:txBody>
          <a:bodyPr>
            <a:normAutofit/>
          </a:bodyPr>
          <a:lstStyle/>
          <a:p>
            <a:r>
              <a:rPr lang="en-US" sz="2800" dirty="0"/>
              <a:t>Referencing other security groups Diagram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BAF8D-E3C6-59BE-1610-818B95D1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43865"/>
            <a:ext cx="10291171" cy="42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8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692-9879-1B84-A1CA-192FA1EC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IN" sz="2800" dirty="0"/>
              <a:t>Classic Ports to know</a:t>
            </a:r>
          </a:p>
          <a:p>
            <a:endParaRPr lang="en-IN" sz="2800" dirty="0"/>
          </a:p>
          <a:p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22 = SSH (Secure Shell) - log into a Linux instance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21 = FTP (File Transfer Protocol) – upload files into a file share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22 = SFTP (Secure File Transfer Protocol) – upload files using SSH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80 = HTTP – access unsecured websites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443 = HTTPS – access secured websites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3389 = RDP (Remote Desktop Protocol) – log into a Windows instance</a:t>
            </a:r>
          </a:p>
        </p:txBody>
      </p:sp>
    </p:spTree>
    <p:extLst>
      <p:ext uri="{BB962C8B-B14F-4D97-AF65-F5344CB8AC3E}">
        <p14:creationId xmlns:p14="http://schemas.microsoft.com/office/powerpoint/2010/main" val="45626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B844-801D-D2D9-91F0-29CD338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/>
          </a:bodyPr>
          <a:lstStyle/>
          <a:p>
            <a:r>
              <a:rPr lang="en-IN" sz="2800" dirty="0"/>
              <a:t>SSH Summary Table 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C7AB8-AFE7-24FE-CB5E-96EEFD4D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75" y="1119114"/>
            <a:ext cx="8590747" cy="43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D41-AA13-905E-A6F8-CB8F68A0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400" b="1" dirty="0"/>
              <a:t>Amazon EC2 – Basics</a:t>
            </a:r>
          </a:p>
        </p:txBody>
      </p:sp>
    </p:spTree>
    <p:extLst>
      <p:ext uri="{BB962C8B-B14F-4D97-AF65-F5344CB8AC3E}">
        <p14:creationId xmlns:p14="http://schemas.microsoft.com/office/powerpoint/2010/main" val="2090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E976-7A60-3C0F-91C7-5576695B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2800" dirty="0"/>
              <a:t>How to SSH into your EC2 Instance </a:t>
            </a:r>
            <a:br>
              <a:rPr lang="en-US" sz="2800" dirty="0"/>
            </a:br>
            <a:r>
              <a:rPr lang="en-US" sz="2800" dirty="0">
                <a:solidFill>
                  <a:srgbClr val="00B0F0"/>
                </a:solidFill>
              </a:rPr>
              <a:t>Linux / Mac OS X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We’ll learn how to SSH into your EC2 instance using Linux / Mac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SSH is one of the most important function. It allows you to control a remote machine, all using the command line.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 will see how we can configure OpenSSH ~/.ssh/config to facilitate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the SSH into our EC2 instances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BB44-E2B0-FE69-40E2-3ECF2F15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00" y="2844287"/>
            <a:ext cx="4694327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3A9E-A54B-E324-CE24-ED7A458A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US" sz="2800" dirty="0"/>
              <a:t>How to SSH into your EC2 Instance</a:t>
            </a:r>
          </a:p>
          <a:p>
            <a:r>
              <a:rPr lang="en-US" sz="2800" dirty="0">
                <a:solidFill>
                  <a:srgbClr val="00B0F0"/>
                </a:solidFill>
              </a:rPr>
              <a:t>Windows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We’ll learn how to SSH into your EC2 instance using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Windows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SSH is one of the most important function. It allows you to control a remote machine, all using the command line.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 will configure all the required parameters necessary for doing SSH on Windows using the free tool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Putty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CA5D-7A42-BFE8-86ED-B1C0FA5C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77" y="3111527"/>
            <a:ext cx="481625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CE27-FFA3-0A63-A471-AF3F14CD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19"/>
            <a:ext cx="10058400" cy="5741275"/>
          </a:xfrm>
        </p:spPr>
        <p:txBody>
          <a:bodyPr/>
          <a:lstStyle/>
          <a:p>
            <a:r>
              <a:rPr lang="en-US" sz="2800" b="1" dirty="0"/>
              <a:t>EC2 Instance Connect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Connect to your EC2 instance within your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No need to use your key file that was downloaded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The “magic” is that a temporary key is uploaded onto EC2 by AWS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u="sng" dirty="0">
                <a:latin typeface="+mj-lt"/>
              </a:rPr>
              <a:t>Works only out-of-the-box with Amazon Linux 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Need to make sure the port 22 is still opened!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75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9A53-F783-4B86-5369-E5A72F6D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2800" b="1" dirty="0"/>
              <a:t>EC2 Instances Purchasing Options </a:t>
            </a:r>
          </a:p>
          <a:p>
            <a:r>
              <a:rPr lang="en-US" dirty="0"/>
              <a:t> </a:t>
            </a:r>
          </a:p>
          <a:p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On-Demand Instances </a:t>
            </a:r>
            <a:r>
              <a:rPr lang="en-US" dirty="0">
                <a:latin typeface="+mj-lt"/>
              </a:rPr>
              <a:t>– short workload, predictable pricing, pay by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Reserved</a:t>
            </a:r>
            <a:r>
              <a:rPr lang="en-US" dirty="0">
                <a:latin typeface="+mj-lt"/>
              </a:rPr>
              <a:t> (1 &amp; 3 years)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Reserved Instances </a:t>
            </a:r>
            <a:r>
              <a:rPr lang="en-US" sz="2000" dirty="0">
                <a:latin typeface="+mj-lt"/>
              </a:rPr>
              <a:t>– long workloads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Convertible Reserved Instances </a:t>
            </a:r>
            <a:r>
              <a:rPr lang="en-US" sz="2000" dirty="0">
                <a:latin typeface="+mj-lt"/>
              </a:rPr>
              <a:t>– long workloads with flexible instances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Savings Plans </a:t>
            </a:r>
            <a:r>
              <a:rPr lang="en-US" dirty="0">
                <a:latin typeface="+mj-lt"/>
              </a:rPr>
              <a:t>(1 &amp; 3 years) –commitment to an amount of usage, long workload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Spot Instances </a:t>
            </a:r>
            <a:r>
              <a:rPr lang="en-US" dirty="0">
                <a:latin typeface="+mj-lt"/>
              </a:rPr>
              <a:t>– short workloads, cheap, can lose instances (less reliable)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Dedicated Hosts </a:t>
            </a:r>
            <a:r>
              <a:rPr lang="en-US" dirty="0">
                <a:latin typeface="+mj-lt"/>
              </a:rPr>
              <a:t>– book an entire physical server, control instance 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Dedicated Instances </a:t>
            </a:r>
            <a:r>
              <a:rPr lang="en-US" dirty="0">
                <a:latin typeface="+mj-lt"/>
              </a:rPr>
              <a:t>– no other customers will share your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Capacity Reservations </a:t>
            </a:r>
            <a:r>
              <a:rPr lang="en-US" dirty="0">
                <a:latin typeface="+mj-lt"/>
              </a:rPr>
              <a:t>– reserve capacity in a specific AZ for any duration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78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3B91-4BF5-FA13-1AF3-F4B1097C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2800" b="1" dirty="0"/>
              <a:t>EC2 On Demand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Pay for what you 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Linux or Windows - billing per second, after the first minute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All other operating systems - billing per hour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Has the highest cost but no upfront payment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No long-term commitment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Recommended for </a:t>
            </a:r>
            <a:r>
              <a:rPr lang="en-US" b="1" dirty="0">
                <a:latin typeface="+mj-lt"/>
              </a:rPr>
              <a:t>short-term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un-interrupted workloads</a:t>
            </a:r>
            <a:r>
              <a:rPr lang="en-US" dirty="0">
                <a:latin typeface="+mj-lt"/>
              </a:rPr>
              <a:t>, where you can't predict how the application will behave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9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5003-13E6-2AB1-10FB-8BDAD2DB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EC2 Reserved Instances </a:t>
            </a:r>
          </a:p>
          <a:p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Up to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72% </a:t>
            </a:r>
            <a:r>
              <a:rPr lang="en-US" dirty="0">
                <a:latin typeface="+mj-lt"/>
              </a:rPr>
              <a:t>discount compared to On-demand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You reserve a specific instance attributes (</a:t>
            </a:r>
            <a:r>
              <a:rPr lang="en-US" b="1" dirty="0">
                <a:latin typeface="+mj-lt"/>
              </a:rPr>
              <a:t>Instance Type, Region, Tenancy, OS</a:t>
            </a:r>
            <a:r>
              <a:rPr lang="en-US" dirty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Reservation Period – 1 year </a:t>
            </a:r>
            <a:r>
              <a:rPr lang="en-US" dirty="0">
                <a:latin typeface="+mj-lt"/>
              </a:rPr>
              <a:t>(+discount) or </a:t>
            </a:r>
            <a:r>
              <a:rPr lang="en-US" b="1" dirty="0">
                <a:latin typeface="+mj-lt"/>
              </a:rPr>
              <a:t>3 years </a:t>
            </a:r>
            <a:r>
              <a:rPr lang="en-US" dirty="0">
                <a:latin typeface="+mj-lt"/>
              </a:rPr>
              <a:t>(+++discount)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Payment Options </a:t>
            </a:r>
            <a:r>
              <a:rPr lang="en-US" dirty="0">
                <a:latin typeface="+mj-lt"/>
              </a:rPr>
              <a:t>– </a:t>
            </a:r>
            <a:r>
              <a:rPr lang="en-US" b="1" dirty="0">
                <a:latin typeface="+mj-lt"/>
              </a:rPr>
              <a:t>No Upfront </a:t>
            </a:r>
            <a:r>
              <a:rPr lang="en-US" dirty="0">
                <a:latin typeface="+mj-lt"/>
              </a:rPr>
              <a:t>(+), </a:t>
            </a:r>
            <a:r>
              <a:rPr lang="en-US" b="1" dirty="0">
                <a:latin typeface="+mj-lt"/>
              </a:rPr>
              <a:t>Partial Upfront </a:t>
            </a:r>
            <a:r>
              <a:rPr lang="en-US" dirty="0">
                <a:latin typeface="+mj-lt"/>
              </a:rPr>
              <a:t>(++), </a:t>
            </a:r>
            <a:r>
              <a:rPr lang="en-US" b="1" dirty="0">
                <a:latin typeface="+mj-lt"/>
              </a:rPr>
              <a:t>All Upfront </a:t>
            </a:r>
            <a:r>
              <a:rPr lang="en-US" dirty="0">
                <a:latin typeface="+mj-lt"/>
              </a:rPr>
              <a:t>(+++)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Reserved Instance’s Scope </a:t>
            </a:r>
            <a:r>
              <a:rPr lang="en-US" dirty="0">
                <a:latin typeface="+mj-lt"/>
              </a:rPr>
              <a:t>– </a:t>
            </a:r>
            <a:r>
              <a:rPr lang="en-US" b="1" dirty="0">
                <a:latin typeface="+mj-lt"/>
              </a:rPr>
              <a:t>Regional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Zonal</a:t>
            </a:r>
            <a:r>
              <a:rPr lang="en-US" dirty="0">
                <a:latin typeface="+mj-lt"/>
              </a:rPr>
              <a:t> (reserve capacity in an AZ)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Recommended for steady-state usage applications (think database)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You can buy and sell in the Reserved Instance Marketplace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Convertible Reserved Instance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Can change the EC2 instance type, instance family, OS, scope and tenancy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Up to 66% discount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791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3038-F6E8-3369-21FC-B2C5E2E2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2800" b="1" dirty="0"/>
              <a:t>EC2 Savings Plans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Get a discount based on long-term usage (up to 72% - same as RIs)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Commit to a certain type of usage ($10/hour for 1 or 3 years)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Usage beyond EC2 Savings Plans is billed at the On-Demand price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Locked to a specific instance family &amp; AWS region (e.g., M5 in us-east-1)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Flexible across: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Instance Size (e.g., m5.xlarge, m5.2xlarge)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OS (e.g., Linux, Windows)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Tenancy (Host, Dedicated, Default)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82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58B0-45B7-0733-094C-DB83A19E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>
            <a:normAutofit/>
          </a:bodyPr>
          <a:lstStyle/>
          <a:p>
            <a:r>
              <a:rPr lang="en-US" sz="2800" b="1" dirty="0"/>
              <a:t>EC2 Spot Instances </a:t>
            </a:r>
            <a:br>
              <a:rPr lang="en-US" sz="2800" b="1" dirty="0"/>
            </a:b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Can get a </a:t>
            </a:r>
            <a:r>
              <a:rPr lang="en-US" sz="1800" b="1" dirty="0">
                <a:latin typeface="+mj-lt"/>
              </a:rPr>
              <a:t>discount of up to 90% </a:t>
            </a:r>
            <a:r>
              <a:rPr lang="en-US" sz="1800" dirty="0">
                <a:latin typeface="+mj-lt"/>
              </a:rPr>
              <a:t>compared to On-demand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Instances that you can “lose” at any point of time if your max price is less than the current spot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The </a:t>
            </a:r>
            <a:r>
              <a:rPr lang="en-US" sz="1800" b="1" dirty="0">
                <a:latin typeface="+mj-lt"/>
              </a:rPr>
              <a:t>MOST cost-efficient </a:t>
            </a:r>
            <a:r>
              <a:rPr lang="en-US" sz="1800" dirty="0">
                <a:latin typeface="+mj-lt"/>
              </a:rPr>
              <a:t>instances in AWS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Useful for workloads that are resilient to failure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Batch jobs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Data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Image processing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Any </a:t>
            </a:r>
            <a:r>
              <a:rPr lang="en-US" sz="1600" b="1" dirty="0">
                <a:latin typeface="+mj-lt"/>
              </a:rPr>
              <a:t>distributed</a:t>
            </a:r>
            <a:r>
              <a:rPr lang="en-US" sz="1600" dirty="0">
                <a:latin typeface="+mj-lt"/>
              </a:rPr>
              <a:t> workloads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Workloads with a flexible start and end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Not suitable for critical jobs or databases</a:t>
            </a:r>
            <a:endParaRPr lang="en-IN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77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C23B-FA5B-6A6A-30E4-9578E53D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19"/>
            <a:ext cx="10058400" cy="5741275"/>
          </a:xfrm>
        </p:spPr>
        <p:txBody>
          <a:bodyPr/>
          <a:lstStyle/>
          <a:p>
            <a:r>
              <a:rPr lang="en-US" sz="2800" b="1" dirty="0"/>
              <a:t>EC2 Dedicated Hosts</a:t>
            </a:r>
          </a:p>
          <a:p>
            <a:r>
              <a:rPr lang="en-US" dirty="0"/>
              <a:t> 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 physical server with EC2 instance capacity fully dedicated to your use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Allows you address </a:t>
            </a:r>
            <a:r>
              <a:rPr lang="en-US" sz="1800" b="1" dirty="0">
                <a:latin typeface="+mj-lt"/>
              </a:rPr>
              <a:t>compliance requirements </a:t>
            </a:r>
            <a:r>
              <a:rPr lang="en-US" sz="1800" dirty="0">
                <a:latin typeface="+mj-lt"/>
              </a:rPr>
              <a:t>and </a:t>
            </a:r>
            <a:r>
              <a:rPr lang="en-US" sz="1800" b="1" dirty="0">
                <a:latin typeface="+mj-lt"/>
              </a:rPr>
              <a:t>use your existing server- bound software licenses</a:t>
            </a:r>
            <a:r>
              <a:rPr lang="en-US" sz="1800" dirty="0">
                <a:latin typeface="+mj-lt"/>
              </a:rPr>
              <a:t> (per-socket, per-core, pe—VM software licenses)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Purchasing Options: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On-demand – pay per second for active Dedicated Host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Reserved - 1 or 3 years (No Upfront, Partial Upfront, All Upfront)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The most expensive option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Useful for software that have complicated licensing model (BYOL – Bring Your Own License)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Or for companies that have strong regulatory or compliance needs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62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4A19-E7AB-E913-C27F-C8F50D82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/>
          <a:lstStyle/>
          <a:p>
            <a:r>
              <a:rPr lang="en-US" sz="2800" b="1" dirty="0"/>
              <a:t>EC2 Dedicated Instances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dirty="0">
                <a:latin typeface="+mj-lt"/>
              </a:rPr>
              <a:t>• Instances run on hardware that’s dedicated to you</a:t>
            </a:r>
          </a:p>
          <a:p>
            <a:r>
              <a:rPr lang="en-US" dirty="0">
                <a:latin typeface="+mj-lt"/>
              </a:rPr>
              <a:t>• May share hardware with other instances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in same account</a:t>
            </a:r>
          </a:p>
          <a:p>
            <a:r>
              <a:rPr lang="en-US" dirty="0">
                <a:latin typeface="+mj-lt"/>
              </a:rPr>
              <a:t>• No control over instance placement</a:t>
            </a:r>
          </a:p>
          <a:p>
            <a:r>
              <a:rPr lang="en-US" dirty="0">
                <a:latin typeface="+mj-lt"/>
              </a:rPr>
              <a:t>(can move hardware after Stop / Start)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9441-CF02-1703-43F0-BA89FDF4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874" y="541393"/>
            <a:ext cx="4561500" cy="53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0F46-C651-ACDE-47C7-32262314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5471"/>
            <a:ext cx="10058400" cy="5603623"/>
          </a:xfrm>
        </p:spPr>
        <p:txBody>
          <a:bodyPr/>
          <a:lstStyle/>
          <a:p>
            <a:r>
              <a:rPr lang="en-US" sz="2800" dirty="0"/>
              <a:t>Amazon EC2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+mj-lt"/>
              </a:rPr>
              <a:t>• EC2 is one of the most popular of AWS offering</a:t>
            </a:r>
          </a:p>
          <a:p>
            <a:r>
              <a:rPr lang="en-US" dirty="0">
                <a:latin typeface="+mj-lt"/>
              </a:rPr>
              <a:t>• EC2 = Elastic Compute Cloud = Infrastructure as a Service</a:t>
            </a:r>
          </a:p>
          <a:p>
            <a:r>
              <a:rPr lang="en-US" dirty="0">
                <a:latin typeface="+mj-lt"/>
              </a:rPr>
              <a:t>• It mainly consists in the capability of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Renting virtual machines (EC2)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Storing data on virtual drives (EBS)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Distributing load across machines (ELB)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Scaling the services using an auto-scaling group (ASG)</a:t>
            </a:r>
          </a:p>
          <a:p>
            <a:r>
              <a:rPr lang="en-US" dirty="0">
                <a:latin typeface="+mj-lt"/>
              </a:rPr>
              <a:t>• Knowing EC2 is fundamental to understand how the Cloud works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7BD95-4338-17C0-23ED-64B759B4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40" y="189376"/>
            <a:ext cx="1334440" cy="1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3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B10E-4359-66B4-0A19-AC2E102B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>
            <a:normAutofit/>
          </a:bodyPr>
          <a:lstStyle/>
          <a:p>
            <a:r>
              <a:rPr lang="en-US" sz="2800" b="1" dirty="0"/>
              <a:t>EC2 Capacity Reservations</a:t>
            </a:r>
          </a:p>
          <a:p>
            <a:pPr marL="0" indent="0">
              <a:buNone/>
            </a:pPr>
            <a:endParaRPr lang="en-US" sz="1100" b="1" dirty="0"/>
          </a:p>
          <a:p>
            <a:r>
              <a:rPr lang="en-US" dirty="0">
                <a:latin typeface="+mj-lt"/>
              </a:rPr>
              <a:t>• Reserve </a:t>
            </a:r>
            <a:r>
              <a:rPr lang="en-US" b="1" dirty="0">
                <a:latin typeface="+mj-lt"/>
              </a:rPr>
              <a:t>On-Demand</a:t>
            </a:r>
            <a:r>
              <a:rPr lang="en-US" dirty="0">
                <a:latin typeface="+mj-lt"/>
              </a:rPr>
              <a:t> instances capacity in a specific AZ for any duration</a:t>
            </a:r>
          </a:p>
          <a:p>
            <a:r>
              <a:rPr lang="en-US" dirty="0">
                <a:latin typeface="+mj-lt"/>
              </a:rPr>
              <a:t>• You always have access to EC2 capacity when you need it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No time commitment </a:t>
            </a:r>
            <a:r>
              <a:rPr lang="en-US" dirty="0">
                <a:latin typeface="+mj-lt"/>
              </a:rPr>
              <a:t>(create/cancel anytime), </a:t>
            </a:r>
            <a:r>
              <a:rPr lang="en-US" b="1" dirty="0">
                <a:latin typeface="+mj-lt"/>
              </a:rPr>
              <a:t>no billing discounts</a:t>
            </a:r>
          </a:p>
          <a:p>
            <a:r>
              <a:rPr lang="en-US" dirty="0">
                <a:latin typeface="+mj-lt"/>
              </a:rPr>
              <a:t>• Combine with Regional Reserved Instances and Savings Plans to benefit</a:t>
            </a:r>
          </a:p>
          <a:p>
            <a:r>
              <a:rPr lang="en-US" dirty="0">
                <a:latin typeface="+mj-lt"/>
              </a:rPr>
              <a:t>from billing discounts</a:t>
            </a:r>
          </a:p>
          <a:p>
            <a:r>
              <a:rPr lang="en-US" dirty="0">
                <a:latin typeface="+mj-lt"/>
              </a:rPr>
              <a:t>• You’re charged at On-Demand rate whether you run instances or not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Suitable for short-term, uninterrupted workloads that needs to be in a specific AZ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04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3BA4-972E-8FBB-1D44-146CFD21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/>
          </a:bodyPr>
          <a:lstStyle/>
          <a:p>
            <a:r>
              <a:rPr lang="en-US" sz="2800" dirty="0"/>
              <a:t>Which purchasing option is right for me?</a:t>
            </a:r>
          </a:p>
          <a:p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On demand: </a:t>
            </a:r>
            <a:r>
              <a:rPr lang="en-US" sz="1800" dirty="0">
                <a:latin typeface="+mj-lt"/>
              </a:rPr>
              <a:t>coming and staying in resort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whenever we like, we pay the full price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Reserved</a:t>
            </a:r>
            <a:r>
              <a:rPr lang="en-US" sz="1800" dirty="0">
                <a:latin typeface="+mj-lt"/>
              </a:rPr>
              <a:t>: like planning ahead and if we plan to stay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for a long time, we may get a good discount.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Savings Plans: </a:t>
            </a:r>
            <a:r>
              <a:rPr lang="en-US" sz="1800" dirty="0">
                <a:latin typeface="+mj-lt"/>
              </a:rPr>
              <a:t>pay a certain amount per hour for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certain period and stay in any room type (e.g.,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King, Suite, Sea View, …)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Spot instances: </a:t>
            </a:r>
            <a:r>
              <a:rPr lang="en-US" sz="1800" dirty="0">
                <a:latin typeface="+mj-lt"/>
              </a:rPr>
              <a:t>the hotel allows people to bid for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the empty rooms and the highest bidder keeps the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rooms. You can get kicked out at any time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Dedicated Hosts: </a:t>
            </a:r>
            <a:r>
              <a:rPr lang="en-US" sz="1800" dirty="0">
                <a:latin typeface="+mj-lt"/>
              </a:rPr>
              <a:t>We book an entire building of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the resort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Capacity Reservations: </a:t>
            </a:r>
            <a:r>
              <a:rPr lang="en-US" sz="1800" dirty="0">
                <a:latin typeface="+mj-lt"/>
              </a:rPr>
              <a:t>you book a room for a period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with full price even you don’t stay in it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DCFA8-272B-A45F-ED3C-EED880A4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08" y="1092254"/>
            <a:ext cx="5011547" cy="38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7EE7-2AA0-7C52-C184-4088E5C5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US" sz="2800" b="1" dirty="0"/>
              <a:t>Price Comparison </a:t>
            </a:r>
            <a:br>
              <a:rPr lang="en-US" sz="2800" b="1" dirty="0"/>
            </a:br>
            <a:r>
              <a:rPr lang="en-US" sz="2800" b="1" dirty="0"/>
              <a:t>Example – m4.large – us-east-1 </a:t>
            </a:r>
          </a:p>
          <a:p>
            <a:endParaRPr lang="en-US" sz="2800" b="1" dirty="0"/>
          </a:p>
          <a:p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872C3-F08A-B619-C954-BC7349F6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592925"/>
            <a:ext cx="10302697" cy="39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21EB-40E5-17EF-FC46-8DE2753F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/>
          </a:bodyPr>
          <a:lstStyle/>
          <a:p>
            <a:r>
              <a:rPr lang="en-US" sz="3300" dirty="0"/>
              <a:t>AWS charges for IPv4 addresses 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Starting February 1st 2024,  there’s a charge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   for all Public  IPv4 created in your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$0.005 per hour of Public IPv4 (~ $3.6 per month)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For new accounts in AWS, you have a free tier for 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the </a:t>
            </a:r>
            <a:r>
              <a:rPr lang="en-US" sz="2100" b="1" dirty="0">
                <a:latin typeface="+mj-lt"/>
              </a:rPr>
              <a:t>EC2 service</a:t>
            </a:r>
            <a:r>
              <a:rPr lang="en-US" sz="2100" dirty="0">
                <a:latin typeface="+mj-lt"/>
              </a:rPr>
              <a:t>: 750 hours of Public IPv4 per 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 month for the first 12 months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For all other services there is</a:t>
            </a:r>
          </a:p>
          <a:p>
            <a:pPr marL="0" indent="0">
              <a:buNone/>
            </a:pPr>
            <a:r>
              <a:rPr lang="en-US" sz="2100" b="1" dirty="0">
                <a:latin typeface="+mj-lt"/>
              </a:rPr>
              <a:t>no free tier</a:t>
            </a:r>
            <a:endParaRPr lang="en-IN" sz="21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B0699-522D-795A-4CEE-AD8CB17A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71" y="622198"/>
            <a:ext cx="4425884" cy="48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8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CE64-BE83-AE92-0CAC-DE71F45B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2800" dirty="0"/>
              <a:t>Private vs Public IP (IPv4)</a:t>
            </a:r>
          </a:p>
          <a:p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Networking has two sorts of IPs. IPv4 and IPv6: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IPv4: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1.160.10.240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IPv6: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3ffe:1900:4545:3:200:f8ff:fe21:67cf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 will only be using IPv4.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IPv4 is still the most common format used online.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IPv6 is newer and solves problems for the Internet of Things (IoT).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IPv4 allows for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3.7 billion </a:t>
            </a:r>
            <a:r>
              <a:rPr lang="en-US" dirty="0">
                <a:latin typeface="+mj-lt"/>
              </a:rPr>
              <a:t>different addresses in the public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IPv4: [0-255].[0-255].[0-255].[0-255]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36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7007-1C56-9948-DD02-F6590D16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>
            <a:normAutofit/>
          </a:bodyPr>
          <a:lstStyle/>
          <a:p>
            <a:r>
              <a:rPr lang="en-US" sz="3200" dirty="0"/>
              <a:t>Private vs Public IP (IPv4) Example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4F08A-D2C6-CC8B-D017-FE5F48ED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21" y="1193314"/>
            <a:ext cx="9272619" cy="4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8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659B-F6CA-8ECF-A3DE-C0B0A185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/>
          </a:bodyPr>
          <a:lstStyle/>
          <a:p>
            <a:r>
              <a:rPr lang="en-US" sz="3200" dirty="0"/>
              <a:t>Private vs Public IP (IPv4)</a:t>
            </a:r>
          </a:p>
          <a:p>
            <a:r>
              <a:rPr lang="en-US" sz="3200" dirty="0"/>
              <a:t>Fundamental Differences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Public IP: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Public IP means the machine can be identified on the internet (WWW)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Must be unique across the whole web (not two machines can have the same public IP).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Can be geo-located easily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Private IP: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Private IP means the machine can only be identified on a private network only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The IP must be unique across the private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BUT two different private networks (two companies) can have the same IPs.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Machines connect to WWW using a NAT + internet gateway (a proxy)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Only a specified range of IPs can be used as private IP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190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E9D1-6B9A-13AE-7AD8-EF03C84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/>
          <a:lstStyle/>
          <a:p>
            <a:r>
              <a:rPr lang="en-US" sz="3200" dirty="0"/>
              <a:t>Elastic Ips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When you stop and then start an EC2 instance, it can change its public IP.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need to have a fixed public IP for your instance, you need an Elastic IP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An Elastic IP is a public IPv4 IP you own as long as you don’t delete 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You can attach it to one instance at a 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You can only have 5 Elastic IP in your account (you can ask AWS to increase that).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771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DA62-B79C-055B-D4E6-0616D49A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/>
          <a:lstStyle/>
          <a:p>
            <a:r>
              <a:rPr lang="en-US" sz="2800" b="1" dirty="0"/>
              <a:t>EC2 Section – Summary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EC2 Instance: </a:t>
            </a:r>
            <a:r>
              <a:rPr lang="en-US" dirty="0">
                <a:latin typeface="+mj-lt"/>
              </a:rPr>
              <a:t>AMI (OS) + Instance Size (CPU + RAM) + Storage +</a:t>
            </a:r>
          </a:p>
          <a:p>
            <a:r>
              <a:rPr lang="en-US" dirty="0">
                <a:latin typeface="+mj-lt"/>
              </a:rPr>
              <a:t>security groups + EC2 User Data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Security Groups: </a:t>
            </a:r>
            <a:r>
              <a:rPr lang="en-US" dirty="0">
                <a:latin typeface="+mj-lt"/>
              </a:rPr>
              <a:t>Firewall attached to the EC2 instance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EC2 User Data: </a:t>
            </a:r>
            <a:r>
              <a:rPr lang="en-US" dirty="0">
                <a:latin typeface="+mj-lt"/>
              </a:rPr>
              <a:t>Script launched at the first start of an instance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SSH</a:t>
            </a:r>
            <a:r>
              <a:rPr lang="en-US" dirty="0">
                <a:latin typeface="+mj-lt"/>
              </a:rPr>
              <a:t>: start a terminal into our EC2 Instances (port 22)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EC2 Instance Role: </a:t>
            </a:r>
            <a:r>
              <a:rPr lang="en-US" dirty="0">
                <a:latin typeface="+mj-lt"/>
              </a:rPr>
              <a:t>link to IAM roles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Purchasing Options: </a:t>
            </a:r>
            <a:r>
              <a:rPr lang="en-US" dirty="0">
                <a:latin typeface="+mj-lt"/>
              </a:rPr>
              <a:t>On-Demand, Spot, Reserved (Standard +</a:t>
            </a:r>
          </a:p>
          <a:p>
            <a:r>
              <a:rPr lang="en-US" dirty="0">
                <a:latin typeface="+mj-lt"/>
              </a:rPr>
              <a:t>Convertible), Dedicated Host, Dedicated Instance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212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C27A-51E0-4384-C57A-A9A34130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39"/>
            <a:ext cx="10058400" cy="56134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600" b="1" dirty="0"/>
              <a:t>EC2 Instance Storage Section</a:t>
            </a:r>
          </a:p>
        </p:txBody>
      </p:sp>
    </p:spTree>
    <p:extLst>
      <p:ext uri="{BB962C8B-B14F-4D97-AF65-F5344CB8AC3E}">
        <p14:creationId xmlns:p14="http://schemas.microsoft.com/office/powerpoint/2010/main" val="344763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D15F-4C65-6C0D-DAF7-E36B0A03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2800" dirty="0"/>
              <a:t>EC2 sizing &amp; configuration options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Operating System (</a:t>
            </a:r>
            <a:r>
              <a:rPr lang="en-US" b="1" dirty="0">
                <a:latin typeface="+mj-lt"/>
              </a:rPr>
              <a:t>OS</a:t>
            </a:r>
            <a:r>
              <a:rPr lang="en-US" dirty="0">
                <a:latin typeface="+mj-lt"/>
              </a:rPr>
              <a:t>): Linux, Windows or Mac 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How much compute power &amp; cores (</a:t>
            </a:r>
            <a:r>
              <a:rPr lang="en-US" b="1" dirty="0">
                <a:latin typeface="+mj-lt"/>
              </a:rPr>
              <a:t>CPU</a:t>
            </a:r>
            <a:r>
              <a:rPr lang="en-US" dirty="0">
                <a:latin typeface="+mj-lt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How much random-access memory (</a:t>
            </a:r>
            <a:r>
              <a:rPr lang="en-US" b="1" dirty="0">
                <a:latin typeface="+mj-lt"/>
              </a:rPr>
              <a:t>RAM</a:t>
            </a:r>
            <a:r>
              <a:rPr lang="en-US" dirty="0">
                <a:latin typeface="+mj-lt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How much storage space: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Network-attached (</a:t>
            </a:r>
            <a:r>
              <a:rPr lang="en-US" sz="1800" b="1" dirty="0">
                <a:latin typeface="+mj-lt"/>
              </a:rPr>
              <a:t>EBS &amp; EFS</a:t>
            </a:r>
            <a:r>
              <a:rPr lang="en-US" sz="1800" dirty="0">
                <a:latin typeface="+mj-lt"/>
              </a:rPr>
              <a:t>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hardware (</a:t>
            </a:r>
            <a:r>
              <a:rPr lang="en-US" sz="1800" b="1" dirty="0">
                <a:latin typeface="+mj-lt"/>
              </a:rPr>
              <a:t>EC2 Instance Store</a:t>
            </a:r>
            <a:r>
              <a:rPr lang="en-US" sz="1800" dirty="0">
                <a:latin typeface="+mj-lt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Network card: speed of the card, Public IP address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Firewall rules: </a:t>
            </a:r>
            <a:r>
              <a:rPr lang="en-US" b="1" dirty="0">
                <a:latin typeface="+mj-lt"/>
              </a:rPr>
              <a:t>security group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Bootstrap script (configure at first launch): EC2 User Data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18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C5DB-34C6-2AA7-061B-35FA62FC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US" sz="2800" b="1" dirty="0"/>
              <a:t>What’s an EBS Volume?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latin typeface="+mj-lt"/>
              </a:rPr>
              <a:t>• An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EBS (Elastic Block Store) Volume </a:t>
            </a:r>
            <a:r>
              <a:rPr lang="en-US" sz="1800" dirty="0">
                <a:latin typeface="+mj-lt"/>
              </a:rPr>
              <a:t>is a </a:t>
            </a:r>
            <a:r>
              <a:rPr lang="en-US" sz="1800" b="1" dirty="0">
                <a:latin typeface="+mj-lt"/>
              </a:rPr>
              <a:t>network</a:t>
            </a:r>
            <a:r>
              <a:rPr lang="en-US" sz="1800" dirty="0">
                <a:latin typeface="+mj-lt"/>
              </a:rPr>
              <a:t> drive you can attach  to your instances while they run</a:t>
            </a:r>
          </a:p>
          <a:p>
            <a:r>
              <a:rPr lang="en-US" sz="1800" dirty="0">
                <a:latin typeface="+mj-lt"/>
              </a:rPr>
              <a:t>• It allows your instances to persist data, even after their termination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They can only be mounted to one instance at a time </a:t>
            </a:r>
          </a:p>
          <a:p>
            <a:r>
              <a:rPr lang="en-US" sz="1800" dirty="0">
                <a:latin typeface="+mj-lt"/>
              </a:rPr>
              <a:t>• They are bound to a </a:t>
            </a:r>
            <a:r>
              <a:rPr lang="en-US" sz="1800" b="1" dirty="0">
                <a:latin typeface="+mj-lt"/>
              </a:rPr>
              <a:t>specific availability zone 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Free tier: 30 GB of free EBS storage of type General Purpose (SSD) or Magnetic per month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5080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7D9D-8264-38A2-94EF-0D3C4B66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EBS Volume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It’s a network drive (i.e. not a physical drive)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It uses the network to communicate the instance, which means there might be a bit of latency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It can be detached from an EC2 instance and attached to another one quickly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It’s locked to an Availability Zone (AZ)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An EBS Volume in us-east-1a cannot be attached to us-east-1b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To move a volume across, you first need to snapshot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j-lt"/>
              </a:rPr>
              <a:t> Have a provisioned capacity (size in GBs, and IOPS)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You get billed for all the provisioned capacity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You can increase the capacity of the drive over time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3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7390-7A4F-26BC-582A-28D5691C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>
            <a:normAutofit/>
          </a:bodyPr>
          <a:lstStyle/>
          <a:p>
            <a:r>
              <a:rPr lang="en-IN" sz="2800" dirty="0"/>
              <a:t>EBS Volume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9AC5B-14FC-182C-04C3-39C314D7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47" y="1160025"/>
            <a:ext cx="9294306" cy="42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C672-AE30-4F4A-9B0B-1C5C38B0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>
            <a:normAutofit/>
          </a:bodyPr>
          <a:lstStyle/>
          <a:p>
            <a:r>
              <a:rPr lang="en-IN" sz="2800" dirty="0"/>
              <a:t>EBS – Delete on Termination attribute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Controls the EBS behavior when an EC2 instance terminates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</a:t>
            </a:r>
            <a:r>
              <a:rPr lang="en-US" dirty="0">
                <a:latin typeface="+mj-lt"/>
              </a:rPr>
              <a:t>By default, the root EBS volume is deleted (attribute enabled)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By default, any other attached EBS volume is not deleted (attribute disabled)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This can be controlled by the AWS console / AWS 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Use case: preserve root volume when instance is terminated</a:t>
            </a:r>
            <a:endParaRPr lang="en-IN" sz="18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EA5B4-7971-BD9B-C159-8FB74476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32409"/>
            <a:ext cx="10165569" cy="16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9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6676-6CF9-1733-6D52-0BEADCF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>
            <a:normAutofit/>
          </a:bodyPr>
          <a:lstStyle/>
          <a:p>
            <a:r>
              <a:rPr lang="en-IN" sz="2800" dirty="0"/>
              <a:t>EBS Snapshots</a:t>
            </a:r>
            <a:br>
              <a:rPr lang="en-IN" sz="2800" dirty="0"/>
            </a:b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US" dirty="0">
                <a:latin typeface="+mj-lt"/>
              </a:rPr>
              <a:t>• Make a backup (snapshot) of your EBS volume at a point in time</a:t>
            </a:r>
          </a:p>
          <a:p>
            <a:r>
              <a:rPr lang="en-US" dirty="0">
                <a:latin typeface="+mj-lt"/>
              </a:rPr>
              <a:t>• Not necessary to detach volume to do snapshot, but recommended</a:t>
            </a:r>
          </a:p>
          <a:p>
            <a:r>
              <a:rPr lang="en-US" dirty="0">
                <a:latin typeface="+mj-lt"/>
              </a:rPr>
              <a:t>• Can copy snapshots across AZ or Region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C945C-0746-9B64-4DB3-574A9901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78" y="3550319"/>
            <a:ext cx="726248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56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EE27-8201-D3C7-B6E3-F43B5688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800"/>
            <a:ext cx="10058400" cy="5564294"/>
          </a:xfrm>
        </p:spPr>
        <p:txBody>
          <a:bodyPr/>
          <a:lstStyle/>
          <a:p>
            <a:r>
              <a:rPr lang="en-US" sz="2800" dirty="0"/>
              <a:t>EBS Snapshots Features </a:t>
            </a:r>
          </a:p>
          <a:p>
            <a:endParaRPr lang="en-US" sz="1600" dirty="0"/>
          </a:p>
          <a:p>
            <a:endParaRPr lang="en-US" sz="2800" dirty="0"/>
          </a:p>
          <a:p>
            <a:r>
              <a:rPr lang="en-US" sz="1800" b="1" dirty="0">
                <a:latin typeface="+mj-lt"/>
              </a:rPr>
              <a:t>• EBS Snapshot Archive</a:t>
            </a:r>
          </a:p>
          <a:p>
            <a:r>
              <a:rPr lang="en-US" sz="1800" dirty="0">
                <a:latin typeface="+mj-lt"/>
              </a:rPr>
              <a:t>• Move a Snapshot to an ”archive tier” that is 75% cheaper</a:t>
            </a:r>
          </a:p>
          <a:p>
            <a:r>
              <a:rPr lang="en-US" sz="1800" dirty="0">
                <a:latin typeface="+mj-lt"/>
              </a:rPr>
              <a:t>• Takes within 24 to 72 hours for restoring the archive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• Recycle Bin for EBS Snapshots</a:t>
            </a:r>
          </a:p>
          <a:p>
            <a:r>
              <a:rPr lang="en-US" sz="1800" dirty="0">
                <a:latin typeface="+mj-lt"/>
              </a:rPr>
              <a:t>• Setup rules to retain deleted snapshots so you can recover </a:t>
            </a:r>
          </a:p>
          <a:p>
            <a:r>
              <a:rPr lang="en-US" sz="1800" dirty="0">
                <a:latin typeface="+mj-lt"/>
              </a:rPr>
              <a:t>   them after an accidental deletion</a:t>
            </a:r>
          </a:p>
          <a:p>
            <a:r>
              <a:rPr lang="en-US" sz="1800" dirty="0">
                <a:latin typeface="+mj-lt"/>
              </a:rPr>
              <a:t>• Specify retention (from 1 day to 1 year)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D4686-B963-7B1E-69F7-1AB44D59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09" y="988906"/>
            <a:ext cx="3563256" cy="4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6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FB86-402F-6D3C-AB93-0C7DC59F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/>
          <a:lstStyle/>
          <a:p>
            <a:r>
              <a:rPr lang="en-US" sz="2800" b="1" dirty="0"/>
              <a:t>AMI Overview</a:t>
            </a:r>
            <a:br>
              <a:rPr lang="en-US" sz="2800" b="1" dirty="0"/>
            </a:br>
            <a:endParaRPr lang="en-US" sz="2800" b="1" dirty="0"/>
          </a:p>
          <a:p>
            <a:endParaRPr lang="en-US" sz="2800" b="1" dirty="0"/>
          </a:p>
          <a:p>
            <a:r>
              <a:rPr lang="en-US" sz="1800" dirty="0">
                <a:latin typeface="+mj-lt"/>
              </a:rPr>
              <a:t>• AMI = Amazon Machine Image</a:t>
            </a:r>
          </a:p>
          <a:p>
            <a:r>
              <a:rPr lang="en-US" sz="1800" dirty="0">
                <a:latin typeface="+mj-lt"/>
              </a:rPr>
              <a:t>• AMI are a </a:t>
            </a:r>
            <a:r>
              <a:rPr lang="en-US" sz="1800" b="1" dirty="0">
                <a:latin typeface="+mj-lt"/>
              </a:rPr>
              <a:t>customization</a:t>
            </a:r>
            <a:r>
              <a:rPr lang="en-US" sz="1800" dirty="0">
                <a:latin typeface="+mj-lt"/>
              </a:rPr>
              <a:t> of an EC2 instance</a:t>
            </a:r>
          </a:p>
          <a:p>
            <a:pPr lvl="1"/>
            <a:r>
              <a:rPr lang="en-US" dirty="0">
                <a:latin typeface="+mj-lt"/>
              </a:rPr>
              <a:t>You add your own software, configuration, operating system, monitoring…</a:t>
            </a:r>
          </a:p>
          <a:p>
            <a:pPr lvl="1"/>
            <a:r>
              <a:rPr lang="en-US" dirty="0">
                <a:latin typeface="+mj-lt"/>
              </a:rPr>
              <a:t>Faster boot / configuration time because all your software is pre-packaged</a:t>
            </a:r>
          </a:p>
          <a:p>
            <a:r>
              <a:rPr lang="en-US" sz="1800" dirty="0">
                <a:latin typeface="+mj-lt"/>
              </a:rPr>
              <a:t>• AMI are built for a </a:t>
            </a:r>
            <a:r>
              <a:rPr lang="en-US" sz="1800" b="1" dirty="0">
                <a:latin typeface="+mj-lt"/>
              </a:rPr>
              <a:t>specific region </a:t>
            </a:r>
            <a:r>
              <a:rPr lang="en-US" sz="1800" dirty="0">
                <a:latin typeface="+mj-lt"/>
              </a:rPr>
              <a:t>(and can be copied across regions)</a:t>
            </a:r>
          </a:p>
          <a:p>
            <a:r>
              <a:rPr lang="en-US" sz="1800" dirty="0">
                <a:latin typeface="+mj-lt"/>
              </a:rPr>
              <a:t>• You can launch EC2 instances from:</a:t>
            </a:r>
          </a:p>
          <a:p>
            <a:pPr lvl="1"/>
            <a:r>
              <a:rPr lang="en-US" sz="2000" dirty="0">
                <a:latin typeface="+mj-lt"/>
              </a:rPr>
              <a:t>A Public AMI: AWS provided</a:t>
            </a:r>
          </a:p>
          <a:p>
            <a:pPr lvl="1"/>
            <a:r>
              <a:rPr lang="en-US" sz="2000" dirty="0">
                <a:latin typeface="+mj-lt"/>
              </a:rPr>
              <a:t>Your own AMI: you make and maintain them yourself</a:t>
            </a:r>
          </a:p>
          <a:p>
            <a:pPr lvl="1"/>
            <a:r>
              <a:rPr lang="en-US" sz="2000" dirty="0">
                <a:latin typeface="+mj-lt"/>
              </a:rPr>
              <a:t>An AWS Marketplace AMI: an AMI someone else made (and potentially sells)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764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9861-8B35-8917-9A54-A909DF47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US" sz="2800" b="1" dirty="0"/>
              <a:t>AMI Process (from an EC2 instance)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Start an EC2 instance and customize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Stop the instance (for data integrity)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Build an AMI – this will also create EBS snapshots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Launch instances from other AMIs</a:t>
            </a:r>
          </a:p>
          <a:p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92213-763A-B17C-5C68-57FA8D5F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04" y="3839886"/>
            <a:ext cx="7561005" cy="20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4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F143-5E3E-DCBB-4805-C0338FE5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50606"/>
            <a:ext cx="10058400" cy="5318488"/>
          </a:xfrm>
        </p:spPr>
        <p:txBody>
          <a:bodyPr/>
          <a:lstStyle/>
          <a:p>
            <a:r>
              <a:rPr lang="en-US" sz="2800" b="1" dirty="0"/>
              <a:t>EC2 Image Builder 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1800" dirty="0">
                <a:latin typeface="+mj-lt"/>
              </a:rPr>
              <a:t>• Used to automate the creation of Virtual Machines or container images</a:t>
            </a:r>
          </a:p>
          <a:p>
            <a:r>
              <a:rPr lang="en-US" sz="1800" dirty="0">
                <a:latin typeface="+mj-lt"/>
              </a:rPr>
              <a:t>• =&gt; Automate the creation, maintain, validate and test EC2 AMIs</a:t>
            </a:r>
          </a:p>
          <a:p>
            <a:r>
              <a:rPr lang="en-US" sz="1800" dirty="0">
                <a:latin typeface="+mj-lt"/>
              </a:rPr>
              <a:t>• Can be run on a schedule (weekly, whenever packages are updated, </a:t>
            </a:r>
            <a:r>
              <a:rPr lang="en-US" sz="1800" dirty="0" err="1">
                <a:latin typeface="+mj-lt"/>
              </a:rPr>
              <a:t>etc</a:t>
            </a:r>
            <a:r>
              <a:rPr lang="en-US" sz="1800" dirty="0">
                <a:latin typeface="+mj-lt"/>
              </a:rPr>
              <a:t>…)</a:t>
            </a:r>
          </a:p>
          <a:p>
            <a:r>
              <a:rPr lang="en-US" sz="1800" dirty="0">
                <a:latin typeface="+mj-lt"/>
              </a:rPr>
              <a:t>• Free service (only pay for the underlying resources)</a:t>
            </a:r>
          </a:p>
          <a:p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15989-711E-C427-E630-A3B61438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75" y="3694259"/>
            <a:ext cx="935055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9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5344-5F5C-F90E-D937-BF702CBD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/>
          <a:lstStyle/>
          <a:p>
            <a:r>
              <a:rPr lang="en-US" sz="2800" b="1" dirty="0"/>
              <a:t>EC2 Instance Store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EBS volumes are </a:t>
            </a:r>
            <a:r>
              <a:rPr lang="en-US" sz="1800" b="1" dirty="0">
                <a:latin typeface="+mj-lt"/>
              </a:rPr>
              <a:t>network drives </a:t>
            </a:r>
            <a:r>
              <a:rPr lang="en-US" sz="1800" dirty="0">
                <a:latin typeface="+mj-lt"/>
              </a:rPr>
              <a:t>with good but “limited”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u="sng" dirty="0">
                <a:latin typeface="+mj-lt"/>
              </a:rPr>
              <a:t>If you need a high-performance hardware disk, use EC2 Instance Store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u="sng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Better I/O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EC2 Instance Store lose their storage if they’re stopped (ephemeral)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Good for buffer / cache / temporary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Risk of data loss if hardware fails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Backups and Replication are your responsibility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9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11BD-7E07-E7B1-5333-483AABD4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r>
              <a:rPr lang="en-US" sz="2800" dirty="0"/>
              <a:t>EC2 User Data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It is possible to bootstrap our instances using an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EC2 User data </a:t>
            </a:r>
            <a:r>
              <a:rPr lang="en-US" dirty="0">
                <a:latin typeface="+mj-lt"/>
              </a:rPr>
              <a:t>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bootstrapping</a:t>
            </a:r>
            <a:r>
              <a:rPr lang="en-US" dirty="0">
                <a:latin typeface="+mj-lt"/>
              </a:rPr>
              <a:t> means launching commands when a machine starts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That script is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only run once </a:t>
            </a:r>
            <a:r>
              <a:rPr lang="en-US" dirty="0">
                <a:latin typeface="+mj-lt"/>
              </a:rPr>
              <a:t>at the instance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first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EC2 user data is used to automate boot tasks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Installing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Installing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Downloading common files from the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Anything you can think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The EC2 User Data Script runs with the root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54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91A0-9A6C-BEFA-1904-63F6E697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US" sz="2800" b="1" dirty="0"/>
              <a:t>EBS Volume Types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>
                <a:latin typeface="+mj-lt"/>
              </a:rPr>
              <a:t>• EBS Volumes come in 6 types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gp2 / gp3 (SSD): </a:t>
            </a:r>
            <a:r>
              <a:rPr lang="en-US" sz="1800" dirty="0">
                <a:latin typeface="+mj-lt"/>
              </a:rPr>
              <a:t>General purpose SSD volume that balances price and performance for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   a wide variety of workloads</a:t>
            </a:r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io1 / io2 Block Express (SSD): </a:t>
            </a:r>
            <a:r>
              <a:rPr lang="en-US" sz="1800" dirty="0">
                <a:latin typeface="+mj-lt"/>
              </a:rPr>
              <a:t>Highest-performance SSD volume for mission-critical</a:t>
            </a:r>
          </a:p>
          <a:p>
            <a:pPr lvl="2"/>
            <a:r>
              <a:rPr lang="en-US" sz="1800" dirty="0">
                <a:latin typeface="+mj-lt"/>
              </a:rPr>
              <a:t>low-latency or high-throughput workloads</a:t>
            </a:r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st1 (HDD): </a:t>
            </a:r>
            <a:r>
              <a:rPr lang="en-US" sz="1800" dirty="0">
                <a:latin typeface="+mj-lt"/>
              </a:rPr>
              <a:t>Low-cost HDD volume designed for frequently accessed, throughput- intensive workloads</a:t>
            </a:r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sc1 (HDD): </a:t>
            </a:r>
            <a:r>
              <a:rPr lang="en-US" sz="1800" dirty="0">
                <a:latin typeface="+mj-lt"/>
              </a:rPr>
              <a:t>Lowest cost HDD volume designed for less frequently accessed workloads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EBS Volumes are characterized in Size | Throughput | IOPS (I/O Ops Per Sec)</a:t>
            </a:r>
          </a:p>
          <a:p>
            <a:r>
              <a:rPr lang="en-US" dirty="0">
                <a:latin typeface="+mj-lt"/>
              </a:rPr>
              <a:t>• When in doubt always consult the AWS documentation – it’s good!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Only gp2/gp3 and io1/io2 Block Express can be used as boot volumes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893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3EDF-6492-6FE2-135A-8851A136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2800" dirty="0"/>
              <a:t>EBS Volume Types Use cases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General Purpose SSD</a:t>
            </a:r>
          </a:p>
          <a:p>
            <a:r>
              <a:rPr lang="en-US" sz="1800" dirty="0">
                <a:latin typeface="+mj-lt"/>
              </a:rPr>
              <a:t>• Cost effective storage, low-latency</a:t>
            </a:r>
          </a:p>
          <a:p>
            <a:r>
              <a:rPr lang="en-US" sz="1800" dirty="0">
                <a:latin typeface="+mj-lt"/>
              </a:rPr>
              <a:t>• System boot volumes, Virtual desktops, Development and test environments</a:t>
            </a:r>
          </a:p>
          <a:p>
            <a:r>
              <a:rPr lang="en-US" sz="1800" dirty="0">
                <a:latin typeface="+mj-lt"/>
              </a:rPr>
              <a:t>• 1 GiB - 16 TiB</a:t>
            </a:r>
          </a:p>
          <a:p>
            <a:r>
              <a:rPr lang="en-US" sz="1800" dirty="0">
                <a:latin typeface="+mj-lt"/>
              </a:rPr>
              <a:t>• gp3:</a:t>
            </a:r>
          </a:p>
          <a:p>
            <a:pPr lvl="2"/>
            <a:r>
              <a:rPr lang="en-US" sz="1600" dirty="0">
                <a:latin typeface="+mj-lt"/>
              </a:rPr>
              <a:t>Baseline of 3,000 IOPS and throughput of 125 MiB/s</a:t>
            </a:r>
          </a:p>
          <a:p>
            <a:pPr lvl="2"/>
            <a:r>
              <a:rPr lang="en-US" sz="1600" dirty="0">
                <a:latin typeface="+mj-lt"/>
              </a:rPr>
              <a:t>Can increase IOPS up to 16,000 and throughput up to 1000 MiB/s independently</a:t>
            </a:r>
          </a:p>
          <a:p>
            <a:r>
              <a:rPr lang="en-US" sz="1800" dirty="0">
                <a:latin typeface="+mj-lt"/>
              </a:rPr>
              <a:t>• gp2:</a:t>
            </a:r>
          </a:p>
          <a:p>
            <a:pPr lvl="2"/>
            <a:r>
              <a:rPr lang="en-US" sz="1600" dirty="0">
                <a:latin typeface="+mj-lt"/>
              </a:rPr>
              <a:t>Small gp2 volumes can burst IOPS to 3,000</a:t>
            </a:r>
          </a:p>
          <a:p>
            <a:pPr lvl="2"/>
            <a:r>
              <a:rPr lang="en-US" sz="1600" dirty="0">
                <a:latin typeface="+mj-lt"/>
              </a:rPr>
              <a:t> Size of the volume and IOPS are linked, max IOPS is 16,000</a:t>
            </a:r>
          </a:p>
          <a:p>
            <a:pPr lvl="2"/>
            <a:r>
              <a:rPr lang="en-US" sz="1600" dirty="0">
                <a:latin typeface="+mj-lt"/>
              </a:rPr>
              <a:t>3 IOPS per GB, means at 5,334 GB we are at the max IOPS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924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9F58-13E3-1054-9C4D-3B771C8E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>
            <a:normAutofit/>
          </a:bodyPr>
          <a:lstStyle/>
          <a:p>
            <a:r>
              <a:rPr lang="en-IN" sz="2800" b="1" dirty="0"/>
              <a:t>EBS Volume Types Use cases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Provisioned IOPS (PIOPS) SSD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sz="1800" dirty="0">
                <a:latin typeface="+mj-lt"/>
              </a:rPr>
              <a:t>• Critical business applications with sustained IOPS performance</a:t>
            </a:r>
          </a:p>
          <a:p>
            <a:r>
              <a:rPr lang="en-IN" sz="1800" dirty="0">
                <a:latin typeface="+mj-lt"/>
              </a:rPr>
              <a:t>• Or applications that need more than 16,000 IOPS</a:t>
            </a:r>
          </a:p>
          <a:p>
            <a:r>
              <a:rPr lang="en-IN" sz="1800" dirty="0">
                <a:latin typeface="+mj-lt"/>
              </a:rPr>
              <a:t>• Great for </a:t>
            </a:r>
            <a:r>
              <a:rPr lang="en-IN" sz="1800" b="1" dirty="0">
                <a:latin typeface="+mj-lt"/>
              </a:rPr>
              <a:t>databases workloads </a:t>
            </a:r>
            <a:r>
              <a:rPr lang="en-IN" sz="1800" dirty="0">
                <a:latin typeface="+mj-lt"/>
              </a:rPr>
              <a:t>(sensitive to storage perf and consistency)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io1</a:t>
            </a:r>
            <a:r>
              <a:rPr lang="en-IN" sz="1800" dirty="0">
                <a:latin typeface="+mj-lt"/>
              </a:rPr>
              <a:t> (4 GiB - 16 TiB):</a:t>
            </a:r>
          </a:p>
          <a:p>
            <a:pPr lvl="2"/>
            <a:r>
              <a:rPr lang="en-IN" sz="1600" dirty="0">
                <a:latin typeface="+mj-lt"/>
              </a:rPr>
              <a:t>Max PIOPS: 64,000 for Nitro EC2 instances &amp; 32,000 for other</a:t>
            </a:r>
          </a:p>
          <a:p>
            <a:pPr lvl="2"/>
            <a:r>
              <a:rPr lang="en-IN" sz="1600" dirty="0">
                <a:latin typeface="+mj-lt"/>
              </a:rPr>
              <a:t>Can increase PIOPS independently from storage size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io2</a:t>
            </a:r>
            <a:r>
              <a:rPr lang="en-IN" sz="1800" dirty="0">
                <a:latin typeface="+mj-lt"/>
              </a:rPr>
              <a:t> Block Express (4 GiB – 64 TiB):</a:t>
            </a:r>
          </a:p>
          <a:p>
            <a:pPr lvl="3"/>
            <a:r>
              <a:rPr lang="en-IN" sz="1800" dirty="0">
                <a:latin typeface="+mj-lt"/>
              </a:rPr>
              <a:t>Sub-millisecond latency</a:t>
            </a:r>
          </a:p>
          <a:p>
            <a:pPr lvl="3"/>
            <a:r>
              <a:rPr lang="en-IN" sz="1800" dirty="0">
                <a:latin typeface="+mj-lt"/>
              </a:rPr>
              <a:t>Max PIOPS: 256,000 with an </a:t>
            </a:r>
            <a:r>
              <a:rPr lang="en-IN" sz="1800" dirty="0" err="1">
                <a:latin typeface="+mj-lt"/>
              </a:rPr>
              <a:t>IOPS:GiB</a:t>
            </a:r>
            <a:r>
              <a:rPr lang="en-IN" sz="1800" dirty="0">
                <a:latin typeface="+mj-lt"/>
              </a:rPr>
              <a:t> ratio of 1,000:1</a:t>
            </a:r>
          </a:p>
          <a:p>
            <a:r>
              <a:rPr lang="en-IN" sz="1800" dirty="0">
                <a:latin typeface="+mj-lt"/>
              </a:rPr>
              <a:t>• Supports EBS Multi-attach </a:t>
            </a:r>
          </a:p>
        </p:txBody>
      </p:sp>
    </p:spTree>
    <p:extLst>
      <p:ext uri="{BB962C8B-B14F-4D97-AF65-F5344CB8AC3E}">
        <p14:creationId xmlns:p14="http://schemas.microsoft.com/office/powerpoint/2010/main" val="1541618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9DE2-AD54-7435-3A51-78C0DDD7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IN" sz="2800" b="1" dirty="0"/>
              <a:t>EBS Volume Types Use cases</a:t>
            </a: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Hard Disk Drives (HDD) </a:t>
            </a:r>
          </a:p>
          <a:p>
            <a:r>
              <a:rPr lang="en-IN" dirty="0">
                <a:latin typeface="+mj-lt"/>
              </a:rPr>
              <a:t>• Cannot be a boot volume </a:t>
            </a:r>
          </a:p>
          <a:p>
            <a:r>
              <a:rPr lang="en-IN" dirty="0">
                <a:latin typeface="+mj-lt"/>
              </a:rPr>
              <a:t>• 125 GiB to 16 TiB </a:t>
            </a:r>
          </a:p>
          <a:p>
            <a:r>
              <a:rPr lang="en-IN" dirty="0">
                <a:latin typeface="+mj-lt"/>
              </a:rPr>
              <a:t>• Throughput Optimized HDD (st1) </a:t>
            </a:r>
          </a:p>
          <a:p>
            <a:pPr lvl="2"/>
            <a:r>
              <a:rPr lang="en-IN" sz="1800" dirty="0">
                <a:latin typeface="+mj-lt"/>
              </a:rPr>
              <a:t>Big Data, Data Warehouses, Log Processing </a:t>
            </a:r>
          </a:p>
          <a:p>
            <a:pPr lvl="2"/>
            <a:r>
              <a:rPr lang="en-IN" sz="1800" dirty="0">
                <a:latin typeface="+mj-lt"/>
              </a:rPr>
              <a:t>Max throughput 500 MiB/s – max IOPS 500  </a:t>
            </a:r>
          </a:p>
          <a:p>
            <a:pPr marL="0">
              <a:buNone/>
            </a:pPr>
            <a:r>
              <a:rPr lang="en-IN" sz="2400" dirty="0">
                <a:latin typeface="+mj-lt"/>
              </a:rPr>
              <a:t>  • Cold HDD (sc1): </a:t>
            </a:r>
          </a:p>
          <a:p>
            <a:pPr lvl="2"/>
            <a:r>
              <a:rPr lang="en-IN" sz="1800" dirty="0">
                <a:latin typeface="+mj-lt"/>
              </a:rPr>
              <a:t>For data that is infrequently accessed </a:t>
            </a:r>
          </a:p>
          <a:p>
            <a:pPr lvl="2"/>
            <a:r>
              <a:rPr lang="en-IN" sz="1800" dirty="0">
                <a:latin typeface="+mj-lt"/>
              </a:rPr>
              <a:t>Scenarios where lowest cost is important </a:t>
            </a:r>
          </a:p>
          <a:p>
            <a:pPr lvl="2"/>
            <a:r>
              <a:rPr lang="en-IN" sz="1800" dirty="0">
                <a:latin typeface="+mj-lt"/>
              </a:rPr>
              <a:t>Max throughput 250 MiB/s – max IOPS 250</a:t>
            </a:r>
          </a:p>
        </p:txBody>
      </p:sp>
    </p:spTree>
    <p:extLst>
      <p:ext uri="{BB962C8B-B14F-4D97-AF65-F5344CB8AC3E}">
        <p14:creationId xmlns:p14="http://schemas.microsoft.com/office/powerpoint/2010/main" val="4030243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63A-B38B-4F06-ABA9-9D73E046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>
            <a:normAutofit/>
          </a:bodyPr>
          <a:lstStyle/>
          <a:p>
            <a:r>
              <a:rPr lang="en-US" sz="2800" b="1" dirty="0"/>
              <a:t>EBS Encryption</a:t>
            </a:r>
          </a:p>
          <a:p>
            <a:r>
              <a:rPr lang="en-US" sz="1800" dirty="0">
                <a:latin typeface="+mj-lt"/>
              </a:rPr>
              <a:t>• When you create an encrypted EBS volume, you get the following:</a:t>
            </a:r>
          </a:p>
          <a:p>
            <a:pPr lvl="2"/>
            <a:r>
              <a:rPr lang="en-US" sz="1800" dirty="0">
                <a:latin typeface="+mj-lt"/>
              </a:rPr>
              <a:t>Data at rest is encrypted inside the volume</a:t>
            </a:r>
          </a:p>
          <a:p>
            <a:pPr lvl="2"/>
            <a:r>
              <a:rPr lang="en-US" sz="1800" dirty="0">
                <a:latin typeface="+mj-lt"/>
              </a:rPr>
              <a:t>All the data in flight moving between the instance and the volume is encrypted</a:t>
            </a:r>
          </a:p>
          <a:p>
            <a:pPr lvl="2"/>
            <a:r>
              <a:rPr lang="en-US" sz="1800" dirty="0">
                <a:latin typeface="+mj-lt"/>
              </a:rPr>
              <a:t>All snapshots are encrypted</a:t>
            </a:r>
          </a:p>
          <a:p>
            <a:pPr lvl="2"/>
            <a:r>
              <a:rPr lang="en-US" sz="1800" dirty="0">
                <a:latin typeface="+mj-lt"/>
              </a:rPr>
              <a:t>All volumes created from the snapshot</a:t>
            </a:r>
          </a:p>
          <a:p>
            <a:r>
              <a:rPr lang="en-US" sz="1800" dirty="0">
                <a:latin typeface="+mj-lt"/>
              </a:rPr>
              <a:t>• Encryption and decryption are handled transparently (you have nothing to do)</a:t>
            </a:r>
          </a:p>
          <a:p>
            <a:r>
              <a:rPr lang="en-US" sz="1800" dirty="0">
                <a:latin typeface="+mj-lt"/>
              </a:rPr>
              <a:t>• Encryption has a minimal impact on latency</a:t>
            </a:r>
          </a:p>
          <a:p>
            <a:r>
              <a:rPr lang="en-US" sz="1800" dirty="0">
                <a:latin typeface="+mj-lt"/>
              </a:rPr>
              <a:t>• EBS Encryption leverages keys from KMS (AES-256)</a:t>
            </a:r>
          </a:p>
          <a:p>
            <a:r>
              <a:rPr lang="en-US" sz="1800" dirty="0">
                <a:latin typeface="+mj-lt"/>
              </a:rPr>
              <a:t>• Copying an unencrypted snapshot allows encryption</a:t>
            </a:r>
          </a:p>
          <a:p>
            <a:r>
              <a:rPr lang="en-US" sz="1800" dirty="0">
                <a:latin typeface="+mj-lt"/>
              </a:rPr>
              <a:t>• Snapshots of encrypted volumes are encrypted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734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CB4-5F27-B130-27D0-5C7320F7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2800" b="1" dirty="0"/>
              <a:t>Encryption: encrypt an unencrypted EBS volume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dirty="0">
                <a:latin typeface="+mj-lt"/>
              </a:rPr>
              <a:t>• Create an EBS snapshot of the volume</a:t>
            </a:r>
          </a:p>
          <a:p>
            <a:r>
              <a:rPr lang="en-US" dirty="0">
                <a:latin typeface="+mj-lt"/>
              </a:rPr>
              <a:t>• Encrypt the EBS snapshot ( using copy )</a:t>
            </a:r>
          </a:p>
          <a:p>
            <a:r>
              <a:rPr lang="en-US" dirty="0">
                <a:latin typeface="+mj-lt"/>
              </a:rPr>
              <a:t>• Create new </a:t>
            </a:r>
            <a:r>
              <a:rPr lang="en-US" dirty="0" err="1">
                <a:latin typeface="+mj-lt"/>
              </a:rPr>
              <a:t>ebs</a:t>
            </a:r>
            <a:r>
              <a:rPr lang="en-US" dirty="0">
                <a:latin typeface="+mj-lt"/>
              </a:rPr>
              <a:t> volume from the snapshot ( the volume will also be</a:t>
            </a:r>
          </a:p>
          <a:p>
            <a:r>
              <a:rPr lang="en-US" dirty="0">
                <a:latin typeface="+mj-lt"/>
              </a:rPr>
              <a:t>encrypted )</a:t>
            </a:r>
          </a:p>
          <a:p>
            <a:r>
              <a:rPr lang="en-US" dirty="0">
                <a:latin typeface="+mj-lt"/>
              </a:rPr>
              <a:t>• Now you can attach the encrypted volume to the original instance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49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32D5-C1F5-59F5-9663-F421FF81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2800" dirty="0"/>
              <a:t>EFS – Elastic File System</a:t>
            </a:r>
            <a:br>
              <a:rPr lang="en-US" sz="2800" dirty="0"/>
            </a:br>
            <a:endParaRPr lang="en-US" sz="2400" dirty="0"/>
          </a:p>
          <a:p>
            <a:r>
              <a:rPr lang="en-US" dirty="0"/>
              <a:t>• Managed NFS (network file system) that can be mounted on 100s of EC2</a:t>
            </a:r>
          </a:p>
          <a:p>
            <a:r>
              <a:rPr lang="en-US" dirty="0"/>
              <a:t>• EFS works with Linux EC2 instances in multi-AZ</a:t>
            </a:r>
            <a:br>
              <a:rPr lang="en-US" dirty="0"/>
            </a:br>
            <a:r>
              <a:rPr lang="en-US" dirty="0"/>
              <a:t>• Use cases: content management, web serving, data sharing,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• Highly available, scalable, expensive (3x gp2), pay per use, no capacity planning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72127-D008-4580-A91F-EC81AD99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57" y="3010398"/>
            <a:ext cx="6652733" cy="34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0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29DC-B539-8427-A7D5-613A09EE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0774"/>
            <a:ext cx="10058400" cy="5328320"/>
          </a:xfrm>
        </p:spPr>
        <p:txBody>
          <a:bodyPr/>
          <a:lstStyle/>
          <a:p>
            <a:r>
              <a:rPr lang="en-US" sz="2800" b="1" dirty="0"/>
              <a:t>EFS Infrequent Access (EFS-IA)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Storage class </a:t>
            </a:r>
            <a:r>
              <a:rPr lang="en-US" sz="1800" dirty="0">
                <a:latin typeface="+mj-lt"/>
              </a:rPr>
              <a:t>that is cost-optimized for files not</a:t>
            </a:r>
          </a:p>
          <a:p>
            <a:r>
              <a:rPr lang="en-US" sz="1800" dirty="0">
                <a:latin typeface="+mj-lt"/>
              </a:rPr>
              <a:t>accessed every day</a:t>
            </a:r>
          </a:p>
          <a:p>
            <a:r>
              <a:rPr lang="en-US" sz="1800" dirty="0">
                <a:latin typeface="+mj-lt"/>
              </a:rPr>
              <a:t>• Up to 92% lower cost compared to EFS Standard</a:t>
            </a:r>
          </a:p>
          <a:p>
            <a:r>
              <a:rPr lang="en-US" sz="1800" dirty="0">
                <a:latin typeface="+mj-lt"/>
              </a:rPr>
              <a:t>• EFS will automatically move your files to EFS-IA</a:t>
            </a:r>
          </a:p>
          <a:p>
            <a:r>
              <a:rPr lang="en-US" sz="1800" dirty="0">
                <a:latin typeface="+mj-lt"/>
              </a:rPr>
              <a:t>based on the last time they were accessed</a:t>
            </a:r>
          </a:p>
          <a:p>
            <a:r>
              <a:rPr lang="en-US" sz="1800" dirty="0">
                <a:latin typeface="+mj-lt"/>
              </a:rPr>
              <a:t>• Enable EFS-IA with a Lifecycle Policy</a:t>
            </a:r>
          </a:p>
          <a:p>
            <a:r>
              <a:rPr lang="en-US" sz="1800" dirty="0">
                <a:latin typeface="+mj-lt"/>
              </a:rPr>
              <a:t>• Example: move files that are not accessed for 60</a:t>
            </a:r>
          </a:p>
          <a:p>
            <a:r>
              <a:rPr lang="en-US" sz="1800" dirty="0">
                <a:latin typeface="+mj-lt"/>
              </a:rPr>
              <a:t>days to EFS-IA</a:t>
            </a:r>
          </a:p>
          <a:p>
            <a:r>
              <a:rPr lang="en-US" sz="1800" dirty="0">
                <a:latin typeface="+mj-lt"/>
              </a:rPr>
              <a:t>• Transparent to the applications accessing EFS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9E6C1-F711-FAD4-8334-A1F9740B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80" y="637439"/>
            <a:ext cx="3492300" cy="49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9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B245-7831-2D85-3912-C96EE24F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>
            <a:normAutofit/>
          </a:bodyPr>
          <a:lstStyle/>
          <a:p>
            <a:r>
              <a:rPr lang="en-US" sz="2800" b="1" dirty="0"/>
              <a:t>EFS – Storage Classes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Storage Tiers (lifecycle management feature – move file after N days)</a:t>
            </a:r>
          </a:p>
          <a:p>
            <a:pPr lvl="2"/>
            <a:r>
              <a:rPr lang="en-US" sz="2000" b="1" dirty="0">
                <a:latin typeface="+mj-lt"/>
              </a:rPr>
              <a:t>Standard</a:t>
            </a:r>
            <a:r>
              <a:rPr lang="en-US" sz="2000" dirty="0">
                <a:latin typeface="+mj-lt"/>
              </a:rPr>
              <a:t>: for frequently accessed files</a:t>
            </a:r>
          </a:p>
          <a:p>
            <a:pPr lvl="2"/>
            <a:r>
              <a:rPr lang="en-US" sz="2000" b="1" dirty="0">
                <a:latin typeface="+mj-lt"/>
              </a:rPr>
              <a:t>Infrequent access (EFS-IA): </a:t>
            </a:r>
            <a:r>
              <a:rPr lang="en-US" sz="2000" dirty="0">
                <a:latin typeface="+mj-lt"/>
              </a:rPr>
              <a:t>cost to retrieve files, lower price to store.</a:t>
            </a:r>
          </a:p>
          <a:p>
            <a:pPr lvl="2"/>
            <a:r>
              <a:rPr lang="en-US" sz="2000" b="1" dirty="0">
                <a:latin typeface="+mj-lt"/>
              </a:rPr>
              <a:t>Archive</a:t>
            </a:r>
            <a:r>
              <a:rPr lang="en-US" sz="2000" dirty="0">
                <a:latin typeface="+mj-lt"/>
              </a:rPr>
              <a:t>: rarely accessed data (few times each year), 50% cheaper</a:t>
            </a:r>
          </a:p>
          <a:p>
            <a:pPr lvl="2"/>
            <a:r>
              <a:rPr lang="en-US" sz="2000" dirty="0">
                <a:latin typeface="+mj-lt"/>
              </a:rPr>
              <a:t>Implement lifecycle policies to move files between storage tiers</a:t>
            </a:r>
          </a:p>
          <a:p>
            <a:r>
              <a:rPr lang="en-US" sz="2400" dirty="0">
                <a:latin typeface="+mj-lt"/>
              </a:rPr>
              <a:t>• Availability and durability</a:t>
            </a:r>
          </a:p>
          <a:p>
            <a:pPr lvl="2"/>
            <a:r>
              <a:rPr lang="en-US" sz="2000" dirty="0">
                <a:latin typeface="+mj-lt"/>
              </a:rPr>
              <a:t>Standard: Multi-AZ, great for prod</a:t>
            </a:r>
          </a:p>
          <a:p>
            <a:pPr lvl="2"/>
            <a:r>
              <a:rPr lang="en-US" sz="2000" dirty="0">
                <a:latin typeface="+mj-lt"/>
              </a:rPr>
              <a:t>One Zone: One AZ, great for dev, backup enabled by default, compatible with IA (EFS One Zone-IA)</a:t>
            </a:r>
          </a:p>
          <a:p>
            <a:r>
              <a:rPr lang="en-US" dirty="0">
                <a:latin typeface="+mj-lt"/>
              </a:rPr>
              <a:t>• Over 90% in cost savings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124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7454-8395-C491-E415-45927453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0774"/>
            <a:ext cx="10058400" cy="5328320"/>
          </a:xfrm>
        </p:spPr>
        <p:txBody>
          <a:bodyPr>
            <a:normAutofit/>
          </a:bodyPr>
          <a:lstStyle/>
          <a:p>
            <a:r>
              <a:rPr lang="en-IN" sz="2800" b="1" dirty="0"/>
              <a:t>EBS vs EFS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6DE8A-3157-5839-B82F-88FDC69E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32" y="1171711"/>
            <a:ext cx="8630445" cy="42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71F2-952C-C675-1EDA-C6CF17A5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2800" dirty="0"/>
              <a:t>Hands-On:</a:t>
            </a:r>
          </a:p>
          <a:p>
            <a:r>
              <a:rPr lang="en-US" sz="2800" dirty="0"/>
              <a:t>Launching an EC2 Instance running Linux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We’ll be launching our first virtual server using the AWS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We’ll get a first high-level approach to the various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We’ll see that our web server is launched using EC2 user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We’ll learn how to start / stop / terminate our instance.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075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BF10-1769-8285-A123-01018F7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IN" sz="2800" b="1" dirty="0"/>
              <a:t>EBS vs EFS – Elastic File System</a:t>
            </a:r>
            <a:br>
              <a:rPr lang="en-IN" sz="2800" b="1" dirty="0"/>
            </a:br>
            <a:br>
              <a:rPr lang="en-IN" sz="2800" b="1" dirty="0"/>
            </a:br>
            <a:endParaRPr lang="en-IN" sz="2800" b="1" dirty="0"/>
          </a:p>
          <a:p>
            <a:r>
              <a:rPr lang="en-IN" sz="2400" dirty="0">
                <a:latin typeface="+mj-lt"/>
              </a:rPr>
              <a:t>• Mounting 100s of instances across AZ</a:t>
            </a:r>
          </a:p>
          <a:p>
            <a:r>
              <a:rPr lang="en-IN" sz="2400" dirty="0">
                <a:latin typeface="+mj-lt"/>
              </a:rPr>
              <a:t>• EFS share website files (WordPress)</a:t>
            </a:r>
          </a:p>
          <a:p>
            <a:r>
              <a:rPr lang="en-IN" sz="2400" dirty="0">
                <a:latin typeface="+mj-lt"/>
              </a:rPr>
              <a:t>• Only for Linux Instances (POSIX)</a:t>
            </a:r>
          </a:p>
          <a:p>
            <a:r>
              <a:rPr lang="en-IN" sz="2400" dirty="0">
                <a:latin typeface="+mj-lt"/>
              </a:rPr>
              <a:t>• EFS has a higher price point than EBS</a:t>
            </a:r>
          </a:p>
          <a:p>
            <a:r>
              <a:rPr lang="en-IN" sz="2400" dirty="0">
                <a:latin typeface="+mj-lt"/>
              </a:rPr>
              <a:t>• Can leverage Storage Tiers for cost savings</a:t>
            </a:r>
          </a:p>
          <a:p>
            <a:r>
              <a:rPr lang="en-IN" sz="2400" dirty="0">
                <a:latin typeface="+mj-lt"/>
              </a:rPr>
              <a:t>• Remember: </a:t>
            </a:r>
            <a:r>
              <a:rPr lang="en-IN" sz="2400" b="1" dirty="0">
                <a:latin typeface="+mj-lt"/>
              </a:rPr>
              <a:t>EFS vs EBS vs Instance Store</a:t>
            </a:r>
          </a:p>
        </p:txBody>
      </p:sp>
    </p:spTree>
    <p:extLst>
      <p:ext uri="{BB962C8B-B14F-4D97-AF65-F5344CB8AC3E}">
        <p14:creationId xmlns:p14="http://schemas.microsoft.com/office/powerpoint/2010/main" val="1629517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E393-4424-220B-8023-C76039E4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2800" b="1" dirty="0"/>
              <a:t>Amazon </a:t>
            </a:r>
            <a:r>
              <a:rPr lang="en-US" sz="2800" b="1" dirty="0" err="1"/>
              <a:t>FSx</a:t>
            </a:r>
            <a:r>
              <a:rPr lang="en-US" sz="2800" b="1" dirty="0"/>
              <a:t> – Overview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Launch 3rd party high-performance file systems on AWS</a:t>
            </a:r>
          </a:p>
          <a:p>
            <a:r>
              <a:rPr lang="en-US" dirty="0">
                <a:latin typeface="+mj-lt"/>
              </a:rPr>
              <a:t>• Fully managed service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4D9A-2E57-347D-701B-E7BF5655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8" y="3622102"/>
            <a:ext cx="7729245" cy="24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64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62B2-035C-2301-EB96-DA328084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/>
          <a:lstStyle/>
          <a:p>
            <a:r>
              <a:rPr lang="en-US" sz="2800" dirty="0"/>
              <a:t>Amazon </a:t>
            </a:r>
            <a:r>
              <a:rPr lang="en-US" sz="2800" dirty="0" err="1"/>
              <a:t>FSx</a:t>
            </a:r>
            <a:r>
              <a:rPr lang="en-US" sz="2800" dirty="0"/>
              <a:t> for Windows File Server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A fully managed, highly reliable, and scalable </a:t>
            </a:r>
          </a:p>
          <a:p>
            <a:r>
              <a:rPr lang="en-US" b="1" dirty="0">
                <a:latin typeface="+mj-lt"/>
              </a:rPr>
              <a:t>Windows native </a:t>
            </a:r>
            <a:r>
              <a:rPr lang="en-US" dirty="0">
                <a:latin typeface="+mj-lt"/>
              </a:rPr>
              <a:t>shared file system</a:t>
            </a:r>
          </a:p>
          <a:p>
            <a:r>
              <a:rPr lang="en-US" dirty="0">
                <a:latin typeface="+mj-lt"/>
              </a:rPr>
              <a:t>• Built on </a:t>
            </a:r>
            <a:r>
              <a:rPr lang="en-US" b="1" dirty="0">
                <a:latin typeface="+mj-lt"/>
              </a:rPr>
              <a:t>Windows File Server</a:t>
            </a:r>
          </a:p>
          <a:p>
            <a:r>
              <a:rPr lang="en-US" dirty="0">
                <a:latin typeface="+mj-lt"/>
              </a:rPr>
              <a:t>• Supports </a:t>
            </a:r>
            <a:r>
              <a:rPr lang="en-US" b="1" dirty="0">
                <a:latin typeface="+mj-lt"/>
              </a:rPr>
              <a:t>SMB protocol </a:t>
            </a:r>
            <a:r>
              <a:rPr lang="en-US" dirty="0">
                <a:latin typeface="+mj-lt"/>
              </a:rPr>
              <a:t>&amp;</a:t>
            </a:r>
          </a:p>
          <a:p>
            <a:r>
              <a:rPr lang="en-US" dirty="0">
                <a:latin typeface="+mj-lt"/>
              </a:rPr>
              <a:t>   Windows NTFS</a:t>
            </a:r>
          </a:p>
          <a:p>
            <a:r>
              <a:rPr lang="en-US" dirty="0">
                <a:latin typeface="+mj-lt"/>
              </a:rPr>
              <a:t>• Integrated with Microsoft Active Directory</a:t>
            </a:r>
          </a:p>
          <a:p>
            <a:r>
              <a:rPr lang="en-US" dirty="0">
                <a:latin typeface="+mj-lt"/>
              </a:rPr>
              <a:t>• Can be accessed from AWS or</a:t>
            </a:r>
          </a:p>
          <a:p>
            <a:r>
              <a:rPr lang="en-US" dirty="0">
                <a:latin typeface="+mj-lt"/>
              </a:rPr>
              <a:t>your on-premise infrastructure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D125-B23A-2EF8-B0AF-70CE7A3B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46" y="700004"/>
            <a:ext cx="4724348" cy="46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B3DD-10A7-E4DD-B9D5-AA4E5220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/>
          <a:lstStyle/>
          <a:p>
            <a:r>
              <a:rPr lang="en-US" sz="2800" b="1" dirty="0"/>
              <a:t>Amazon </a:t>
            </a:r>
            <a:r>
              <a:rPr lang="en-US" sz="2800" b="1" dirty="0" err="1"/>
              <a:t>FSx</a:t>
            </a:r>
            <a:r>
              <a:rPr lang="en-US" sz="2800" b="1" dirty="0"/>
              <a:t> for </a:t>
            </a:r>
            <a:r>
              <a:rPr lang="en-US" sz="2800" b="1" dirty="0" err="1"/>
              <a:t>Lustre</a:t>
            </a:r>
            <a:r>
              <a:rPr lang="en-US" sz="2800" b="1" dirty="0"/>
              <a:t>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>
                <a:latin typeface="+mj-lt"/>
              </a:rPr>
              <a:t>• A fully managed, high-performance, scalable file storage for </a:t>
            </a:r>
            <a:r>
              <a:rPr lang="en-US" b="1" dirty="0">
                <a:latin typeface="+mj-lt"/>
              </a:rPr>
              <a:t>High Performance Computing (HPC)</a:t>
            </a:r>
          </a:p>
          <a:p>
            <a:r>
              <a:rPr lang="en-US" dirty="0">
                <a:latin typeface="+mj-lt"/>
              </a:rPr>
              <a:t>• The name </a:t>
            </a:r>
            <a:r>
              <a:rPr lang="en-US" dirty="0" err="1">
                <a:latin typeface="+mj-lt"/>
              </a:rPr>
              <a:t>Lustre</a:t>
            </a:r>
            <a:r>
              <a:rPr lang="en-US" dirty="0">
                <a:latin typeface="+mj-lt"/>
              </a:rPr>
              <a:t> is derived from “Linux” and “cluster”</a:t>
            </a:r>
          </a:p>
          <a:p>
            <a:r>
              <a:rPr lang="en-US" dirty="0">
                <a:latin typeface="+mj-lt"/>
              </a:rPr>
              <a:t>• Machine Learning, Analytics, Video Processing, Financial Modeling, …</a:t>
            </a:r>
          </a:p>
          <a:p>
            <a:r>
              <a:rPr lang="en-US" dirty="0">
                <a:latin typeface="+mj-lt"/>
              </a:rPr>
              <a:t>• Scales up to 100s GB/s, millions of IOPS, sub-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latencies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8AFB8-61DA-AD00-B9B5-0D1E6592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9" y="3529551"/>
            <a:ext cx="7500043" cy="26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0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4897-FEFA-3B22-8768-EB3E8FF9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0774"/>
            <a:ext cx="10058400" cy="532832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EC2 Instance Storage - Summary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</a:rPr>
              <a:t> EBS volumes: </a:t>
            </a:r>
            <a:br>
              <a:rPr lang="en-US" sz="2100" b="1" dirty="0">
                <a:latin typeface="+mj-lt"/>
              </a:rPr>
            </a:br>
            <a:endParaRPr lang="en-US" sz="2100" b="1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  network drives attached to one EC2 instance at a time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  Mapped to an Availability Zones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  Can use EBS Snapshots for backups / transferring EBS volumes across AZ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AMI: </a:t>
            </a:r>
            <a:r>
              <a:rPr lang="en-US" dirty="0">
                <a:latin typeface="+mj-lt"/>
              </a:rPr>
              <a:t>create ready-to-use EC2 instances with our customizations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EC2 Image Builder: </a:t>
            </a:r>
            <a:r>
              <a:rPr lang="en-US" dirty="0">
                <a:latin typeface="+mj-lt"/>
              </a:rPr>
              <a:t>automatically build, test and distribute AMIs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EC2 Instance Store: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High performance hardware disk attached to our EC2 instance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 Lost if our instance is stopped / terminated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EFS</a:t>
            </a:r>
            <a:r>
              <a:rPr lang="en-US" dirty="0">
                <a:latin typeface="+mj-lt"/>
              </a:rPr>
              <a:t>: network file system, can be attached to 100s of instances in a region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EFS-IA: </a:t>
            </a:r>
            <a:r>
              <a:rPr lang="en-US" dirty="0">
                <a:latin typeface="+mj-lt"/>
              </a:rPr>
              <a:t>cost-optimized storage class for infrequent accessed files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FSx</a:t>
            </a:r>
            <a:r>
              <a:rPr lang="en-US" b="1" dirty="0">
                <a:latin typeface="+mj-lt"/>
              </a:rPr>
              <a:t> for Windows: </a:t>
            </a:r>
            <a:r>
              <a:rPr lang="en-US" dirty="0">
                <a:latin typeface="+mj-lt"/>
              </a:rPr>
              <a:t>Network File System for Windows servers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FSx</a:t>
            </a:r>
            <a:r>
              <a:rPr lang="en-US" b="1" dirty="0">
                <a:latin typeface="+mj-lt"/>
              </a:rPr>
              <a:t> for </a:t>
            </a:r>
            <a:r>
              <a:rPr lang="en-US" b="1" dirty="0" err="1">
                <a:latin typeface="+mj-lt"/>
              </a:rPr>
              <a:t>Lustre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High Performance Computing Linux file system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5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A1C6-878B-0244-840B-E4C32084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/>
          <a:lstStyle/>
          <a:p>
            <a:r>
              <a:rPr lang="en-US" sz="2800" dirty="0"/>
              <a:t>EC2 Instance Types – Overview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You can use different types of EC2 instances that are optimized for different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use cases </a:t>
            </a:r>
            <a:r>
              <a:rPr lang="en-US" dirty="0">
                <a:latin typeface="+mj-lt"/>
                <a:hlinkClick r:id="rId2"/>
              </a:rPr>
              <a:t>(https://aws.amazon.com/ec2/instance-types/)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AWS has the following naming convention: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m</a:t>
            </a:r>
            <a:r>
              <a:rPr lang="en-US" sz="2800" b="1" dirty="0">
                <a:solidFill>
                  <a:schemeClr val="accent2"/>
                </a:solidFill>
                <a:latin typeface="+mj-lt"/>
              </a:rPr>
              <a:t>5</a:t>
            </a:r>
            <a:r>
              <a:rPr lang="en-US" sz="2800" b="1" dirty="0">
                <a:latin typeface="+mj-lt"/>
              </a:rPr>
              <a:t>.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2xlarge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: instance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5</a:t>
            </a:r>
            <a:r>
              <a:rPr lang="en-US" dirty="0">
                <a:latin typeface="+mj-lt"/>
              </a:rPr>
              <a:t>: generation (AWS improves them over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2xlarge</a:t>
            </a:r>
            <a:r>
              <a:rPr lang="en-US" dirty="0">
                <a:latin typeface="+mj-lt"/>
              </a:rPr>
              <a:t>: size within the instance class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CF31-03BA-DF11-6612-583751A3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467" y="600953"/>
            <a:ext cx="2462087" cy="52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EC6B-E65A-8A85-C552-08AE6C44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0942"/>
            <a:ext cx="10058400" cy="5338152"/>
          </a:xfrm>
        </p:spPr>
        <p:txBody>
          <a:bodyPr/>
          <a:lstStyle/>
          <a:p>
            <a:r>
              <a:rPr lang="en-US" sz="2800" dirty="0"/>
              <a:t>EC2 Instance Types – General Purpose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Great for a diversity of workloads such as web servers or code repositories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Balance between: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Networking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In the course, we will be using the t2.micro which is a General Purpose EC2 instance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01B0-C865-F007-0CC0-14D19C46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06" y="4040860"/>
            <a:ext cx="1002116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6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2021-36B0-DDC4-515B-C00FE76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IN" sz="2800" dirty="0"/>
              <a:t>EC2 Instance Types – Compute Optimized</a:t>
            </a:r>
          </a:p>
          <a:p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 Great for compute-intensive tasks that require high performance processors: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Batch processing workloads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Media transcoding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High performance web servers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High performance computing (HPC)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Scientific </a:t>
            </a:r>
            <a:r>
              <a:rPr lang="en-IN" sz="1600" dirty="0" err="1">
                <a:latin typeface="+mj-lt"/>
              </a:rPr>
              <a:t>modeling</a:t>
            </a:r>
            <a:r>
              <a:rPr lang="en-IN" sz="1600" dirty="0">
                <a:latin typeface="+mj-lt"/>
              </a:rPr>
              <a:t> &amp; machine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</a:rPr>
              <a:t> Dedicated gaming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8B651-05CD-C05F-803C-435C0B70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17" y="4056693"/>
            <a:ext cx="833445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4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9730</TotalTime>
  <Words>4271</Words>
  <Application>Microsoft Office PowerPoint</Application>
  <PresentationFormat>Widescreen</PresentationFormat>
  <Paragraphs>547</Paragraphs>
  <Slides>64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208</cp:revision>
  <dcterms:created xsi:type="dcterms:W3CDTF">2025-01-15T12:50:50Z</dcterms:created>
  <dcterms:modified xsi:type="dcterms:W3CDTF">2025-02-02T06:22:46Z</dcterms:modified>
</cp:coreProperties>
</file>