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6" r:id="rId2"/>
    <p:sldId id="257" r:id="rId3"/>
    <p:sldId id="280" r:id="rId4"/>
    <p:sldId id="279" r:id="rId5"/>
    <p:sldId id="278" r:id="rId6"/>
    <p:sldId id="291" r:id="rId7"/>
    <p:sldId id="283" r:id="rId8"/>
    <p:sldId id="282" r:id="rId9"/>
    <p:sldId id="275" r:id="rId10"/>
    <p:sldId id="292" r:id="rId11"/>
    <p:sldId id="293" r:id="rId12"/>
    <p:sldId id="287" r:id="rId13"/>
    <p:sldId id="286" r:id="rId14"/>
    <p:sldId id="285" r:id="rId15"/>
    <p:sldId id="284" r:id="rId16"/>
    <p:sldId id="281" r:id="rId17"/>
    <p:sldId id="290" r:id="rId18"/>
    <p:sldId id="289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A0249-E41A-453F-AF10-953AD3C5426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0DF8B4-B307-4FAD-95B3-49C8B00E5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462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0DF8B4-B307-4FAD-95B3-49C8B00E522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43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4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3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4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5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5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1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44B87A-41AE-4400-ACB1-65CC00BE18C9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7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17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44B87A-41AE-4400-ACB1-65CC00BE18C9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0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88FB-940B-21A3-AA21-B68FD9CC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49487"/>
          </a:xfrm>
        </p:spPr>
        <p:txBody>
          <a:bodyPr>
            <a:normAutofit/>
          </a:bodyPr>
          <a:lstStyle/>
          <a:p>
            <a:pPr algn="ctr"/>
            <a:r>
              <a:rPr lang="en-IN" sz="9600" b="1" dirty="0">
                <a:solidFill>
                  <a:schemeClr val="accent1"/>
                </a:solidFill>
              </a:rPr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301051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FB36-54AD-9B3F-AA8D-1B03077AB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3626"/>
            <a:ext cx="10058400" cy="5495468"/>
          </a:xfrm>
        </p:spPr>
        <p:txBody>
          <a:bodyPr/>
          <a:lstStyle/>
          <a:p>
            <a:r>
              <a:rPr lang="en-US" sz="3200" dirty="0"/>
              <a:t>CloudWatch Alarm Targets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r>
              <a:rPr lang="en-US" dirty="0">
                <a:latin typeface="+mj-lt"/>
              </a:rPr>
              <a:t>• Stop, Terminate, Reboot, or Recover an EC2 Instance</a:t>
            </a:r>
          </a:p>
          <a:p>
            <a:r>
              <a:rPr lang="en-US" dirty="0">
                <a:latin typeface="+mj-lt"/>
              </a:rPr>
              <a:t>• Trigger Auto Scaling Action</a:t>
            </a:r>
          </a:p>
          <a:p>
            <a:r>
              <a:rPr lang="en-US" dirty="0">
                <a:latin typeface="+mj-lt"/>
              </a:rPr>
              <a:t>• Send notification to SNS (from which you can do pretty much anything)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24DBB-B465-B2D6-4262-9653DEB9D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940" y="3546667"/>
            <a:ext cx="7837149" cy="222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7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E7BFF-0411-6A34-3713-724BA6204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3626"/>
            <a:ext cx="10058400" cy="5495468"/>
          </a:xfrm>
        </p:spPr>
        <p:txBody>
          <a:bodyPr/>
          <a:lstStyle/>
          <a:p>
            <a:r>
              <a:rPr lang="en-US" sz="3200" dirty="0"/>
              <a:t>CloudWatch Alarm: good to know</a:t>
            </a:r>
          </a:p>
          <a:p>
            <a:endParaRPr lang="en-US" dirty="0"/>
          </a:p>
          <a:p>
            <a:r>
              <a:rPr lang="en-US" dirty="0">
                <a:latin typeface="+mj-lt"/>
              </a:rPr>
              <a:t>• Alarms can be created based on CloudWatch Logs Metrics Filters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• To test alarms and notifications, set the alarm state to Alarm using CLI</a:t>
            </a:r>
          </a:p>
          <a:p>
            <a:r>
              <a:rPr lang="en-US" dirty="0" err="1">
                <a:latin typeface="+mj-lt"/>
              </a:rPr>
              <a:t>aws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cloudwatch</a:t>
            </a:r>
            <a:r>
              <a:rPr lang="en-US" dirty="0">
                <a:latin typeface="+mj-lt"/>
              </a:rPr>
              <a:t> set-alarm-state --alarm-name "</a:t>
            </a:r>
            <a:r>
              <a:rPr lang="en-US" dirty="0" err="1">
                <a:latin typeface="+mj-lt"/>
              </a:rPr>
              <a:t>myalarm</a:t>
            </a:r>
            <a:r>
              <a:rPr lang="en-US" dirty="0">
                <a:latin typeface="+mj-lt"/>
              </a:rPr>
              <a:t>" --state-value</a:t>
            </a:r>
          </a:p>
          <a:p>
            <a:r>
              <a:rPr lang="en-US" dirty="0">
                <a:latin typeface="+mj-lt"/>
              </a:rPr>
              <a:t>ALARM --state-reason "testing purposes"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B8C62-9E58-F8D7-891D-FE9E36C6A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839" y="2090118"/>
            <a:ext cx="6157922" cy="185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82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3D8A1-D79B-1C05-0E4B-F1624BA43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3290"/>
            <a:ext cx="10058400" cy="5475804"/>
          </a:xfrm>
        </p:spPr>
        <p:txBody>
          <a:bodyPr>
            <a:normAutofit/>
          </a:bodyPr>
          <a:lstStyle/>
          <a:p>
            <a:r>
              <a:rPr lang="en-US" sz="3200" dirty="0"/>
              <a:t>Amazon </a:t>
            </a:r>
            <a:r>
              <a:rPr lang="en-US" sz="3200" dirty="0" err="1"/>
              <a:t>EventBridge</a:t>
            </a:r>
            <a:r>
              <a:rPr lang="en-US" sz="3200" dirty="0"/>
              <a:t> (formerly CloudWatch Events)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35DE6D-D855-DFE4-A216-E168FE0F4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356473"/>
            <a:ext cx="10119360" cy="41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56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32DE3-3768-322D-5C67-C751B714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5639"/>
            <a:ext cx="10058400" cy="5613455"/>
          </a:xfrm>
        </p:spPr>
        <p:txBody>
          <a:bodyPr>
            <a:normAutofit/>
          </a:bodyPr>
          <a:lstStyle/>
          <a:p>
            <a:r>
              <a:rPr lang="en-IN" sz="3200" dirty="0"/>
              <a:t>Amazon </a:t>
            </a:r>
            <a:r>
              <a:rPr lang="en-IN" sz="3200" dirty="0" err="1"/>
              <a:t>EventBridge</a:t>
            </a:r>
            <a:r>
              <a:rPr lang="en-IN" sz="3200" dirty="0"/>
              <a:t> Rules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C25EA0-11F1-DD35-3234-7AF778CB2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32" y="1263889"/>
            <a:ext cx="9473365" cy="419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33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A989-ED56-8C05-5610-04088DA19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5471"/>
            <a:ext cx="10058400" cy="5603623"/>
          </a:xfrm>
        </p:spPr>
        <p:txBody>
          <a:bodyPr>
            <a:normAutofit/>
          </a:bodyPr>
          <a:lstStyle/>
          <a:p>
            <a:r>
              <a:rPr lang="en-IN" sz="3200" dirty="0"/>
              <a:t>Amazon </a:t>
            </a:r>
            <a:r>
              <a:rPr lang="en-IN" sz="3200" dirty="0" err="1"/>
              <a:t>EventBridge</a:t>
            </a:r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endParaRPr lang="en-IN" sz="3200" dirty="0"/>
          </a:p>
          <a:p>
            <a:r>
              <a:rPr lang="en-US" sz="1800" dirty="0">
                <a:latin typeface="+mj-lt"/>
              </a:rPr>
              <a:t>• Event buses can be accessed by other AWS accounts using Resource-based Policies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• You can </a:t>
            </a:r>
            <a:r>
              <a:rPr lang="en-US" sz="1800" b="1" dirty="0">
                <a:latin typeface="+mj-lt"/>
              </a:rPr>
              <a:t>archive events </a:t>
            </a:r>
            <a:r>
              <a:rPr lang="en-US" sz="1800" dirty="0">
                <a:latin typeface="+mj-lt"/>
              </a:rPr>
              <a:t>(all/filter) sent to an event bus (indefinitely or set period)</a:t>
            </a:r>
          </a:p>
          <a:p>
            <a:r>
              <a:rPr lang="en-US" sz="1800" dirty="0">
                <a:latin typeface="+mj-lt"/>
              </a:rPr>
              <a:t>• Ability to </a:t>
            </a:r>
            <a:r>
              <a:rPr lang="en-US" sz="1800" b="1" dirty="0">
                <a:latin typeface="+mj-lt"/>
              </a:rPr>
              <a:t>replay archived events</a:t>
            </a:r>
            <a:endParaRPr lang="en-IN" sz="1800" b="1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5508E-4BF3-E9BB-EF33-CD2E25EA1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184979"/>
            <a:ext cx="10190152" cy="264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86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C1D0-BC50-1280-E741-831368C68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03123"/>
            <a:ext cx="10058400" cy="5465971"/>
          </a:xfrm>
        </p:spPr>
        <p:txBody>
          <a:bodyPr>
            <a:normAutofit/>
          </a:bodyPr>
          <a:lstStyle/>
          <a:p>
            <a:r>
              <a:rPr lang="en-IN" sz="3200" dirty="0"/>
              <a:t>AWS CloudTrail</a:t>
            </a:r>
            <a:br>
              <a:rPr lang="en-IN" sz="3200" dirty="0"/>
            </a:br>
            <a:br>
              <a:rPr lang="en-IN" sz="3200" dirty="0"/>
            </a:br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Provides governance, compliance and audit for your AWS Account</a:t>
            </a:r>
          </a:p>
          <a:p>
            <a:r>
              <a:rPr lang="en-US" sz="1800" dirty="0">
                <a:latin typeface="+mj-lt"/>
              </a:rPr>
              <a:t>• CloudTrail is enabled by default!</a:t>
            </a:r>
          </a:p>
          <a:p>
            <a:r>
              <a:rPr lang="en-US" sz="1800" dirty="0">
                <a:latin typeface="+mj-lt"/>
              </a:rPr>
              <a:t>• Get </a:t>
            </a:r>
            <a:r>
              <a:rPr lang="en-US" sz="1800" b="1" dirty="0">
                <a:latin typeface="+mj-lt"/>
              </a:rPr>
              <a:t>an history of events / API calls made within your AWS Account </a:t>
            </a:r>
            <a:r>
              <a:rPr lang="en-US" sz="1800" dirty="0">
                <a:latin typeface="+mj-lt"/>
              </a:rPr>
              <a:t>by:</a:t>
            </a:r>
          </a:p>
          <a:p>
            <a:pPr lvl="2"/>
            <a:r>
              <a:rPr lang="en-US" sz="1800" dirty="0">
                <a:latin typeface="+mj-lt"/>
              </a:rPr>
              <a:t>Console</a:t>
            </a:r>
          </a:p>
          <a:p>
            <a:pPr lvl="2"/>
            <a:r>
              <a:rPr lang="en-US" sz="1800" dirty="0">
                <a:latin typeface="+mj-lt"/>
              </a:rPr>
              <a:t>SDK</a:t>
            </a:r>
          </a:p>
          <a:p>
            <a:pPr lvl="2"/>
            <a:r>
              <a:rPr lang="en-US" sz="1800" dirty="0">
                <a:latin typeface="+mj-lt"/>
              </a:rPr>
              <a:t>CLI</a:t>
            </a:r>
          </a:p>
          <a:p>
            <a:pPr lvl="2"/>
            <a:r>
              <a:rPr lang="en-US" sz="1800" dirty="0">
                <a:latin typeface="+mj-lt"/>
              </a:rPr>
              <a:t>AWS Services</a:t>
            </a:r>
          </a:p>
          <a:p>
            <a:r>
              <a:rPr lang="en-US" sz="1800" dirty="0">
                <a:latin typeface="+mj-lt"/>
              </a:rPr>
              <a:t>• Can put logs from CloudTrail into CloudWatch Logs or S3</a:t>
            </a:r>
          </a:p>
          <a:p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A trail can be applied to All Regions (default) or a single Region.</a:t>
            </a:r>
          </a:p>
          <a:p>
            <a:r>
              <a:rPr lang="en-US" sz="1800" dirty="0">
                <a:latin typeface="+mj-lt"/>
              </a:rPr>
              <a:t>• If a resource is deleted in AWS, investigate CloudTrail first!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0313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BA9C1-EC34-9CE8-3965-CE6131A5E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3458"/>
            <a:ext cx="10058400" cy="5485636"/>
          </a:xfrm>
        </p:spPr>
        <p:txBody>
          <a:bodyPr>
            <a:normAutofit/>
          </a:bodyPr>
          <a:lstStyle/>
          <a:p>
            <a:r>
              <a:rPr lang="en-IN" sz="3200" dirty="0"/>
              <a:t>CloudTrail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F37B94-D3C7-A1F6-6456-E727BCC1D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101" y="1461161"/>
            <a:ext cx="9480718" cy="411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84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6570-A24E-F617-B909-E8CB7C04D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3626"/>
            <a:ext cx="10058400" cy="5495468"/>
          </a:xfrm>
        </p:spPr>
        <p:txBody>
          <a:bodyPr/>
          <a:lstStyle/>
          <a:p>
            <a:r>
              <a:rPr lang="en-US" sz="3200" dirty="0"/>
              <a:t>CloudTrail Events Retention</a:t>
            </a:r>
            <a:br>
              <a:rPr lang="en-US" sz="3200" dirty="0"/>
            </a:br>
            <a:br>
              <a:rPr lang="en-US" sz="1200" dirty="0"/>
            </a:br>
            <a:br>
              <a:rPr lang="en-US" sz="1200" dirty="0"/>
            </a:br>
            <a:endParaRPr lang="en-US" sz="3200" dirty="0"/>
          </a:p>
          <a:p>
            <a:r>
              <a:rPr lang="en-US" dirty="0">
                <a:latin typeface="+mj-lt"/>
              </a:rPr>
              <a:t>• Events are stored for 90 days in CloudTrail</a:t>
            </a:r>
          </a:p>
          <a:p>
            <a:r>
              <a:rPr lang="en-US" dirty="0">
                <a:latin typeface="+mj-lt"/>
              </a:rPr>
              <a:t>• To keep events beyond this period, log them to S3 and use Athena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D6952-1D46-BF88-F218-73AC8AB5F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70" y="3013205"/>
            <a:ext cx="8937135" cy="253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7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1E20-52C0-9AB5-A642-B8C5E32FB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03123"/>
            <a:ext cx="10058400" cy="5465971"/>
          </a:xfrm>
        </p:spPr>
        <p:txBody>
          <a:bodyPr/>
          <a:lstStyle/>
          <a:p>
            <a:r>
              <a:rPr lang="en-IN" sz="3200" dirty="0"/>
              <a:t>CloudWatch vs CloudTrail</a:t>
            </a:r>
          </a:p>
          <a:p>
            <a:br>
              <a:rPr lang="en-IN" dirty="0"/>
            </a:br>
            <a:br>
              <a:rPr lang="en-IN" dirty="0"/>
            </a:br>
            <a:endParaRPr lang="en-IN" dirty="0"/>
          </a:p>
          <a:p>
            <a:r>
              <a:rPr lang="en-IN" sz="1800" b="1" dirty="0">
                <a:latin typeface="+mj-lt"/>
              </a:rPr>
              <a:t> CloudWatch </a:t>
            </a:r>
          </a:p>
          <a:p>
            <a:pPr lvl="2"/>
            <a:r>
              <a:rPr lang="en-IN" sz="1800" dirty="0">
                <a:latin typeface="+mj-lt"/>
              </a:rPr>
              <a:t> Performance monitoring (metrics, CPU, network, etc…) &amp; dashboards </a:t>
            </a:r>
          </a:p>
          <a:p>
            <a:pPr lvl="2"/>
            <a:r>
              <a:rPr lang="en-IN" sz="1800" dirty="0">
                <a:latin typeface="+mj-lt"/>
              </a:rPr>
              <a:t> Events &amp; Alerting </a:t>
            </a:r>
          </a:p>
          <a:p>
            <a:pPr lvl="2"/>
            <a:r>
              <a:rPr lang="en-IN" sz="1800" dirty="0">
                <a:latin typeface="+mj-lt"/>
              </a:rPr>
              <a:t> Log Aggregation &amp; Analysis </a:t>
            </a:r>
          </a:p>
          <a:p>
            <a:r>
              <a:rPr lang="en-IN" sz="1800" dirty="0">
                <a:latin typeface="+mj-lt"/>
              </a:rPr>
              <a:t> </a:t>
            </a:r>
          </a:p>
          <a:p>
            <a:r>
              <a:rPr lang="en-IN" sz="1800" b="1" dirty="0">
                <a:latin typeface="+mj-lt"/>
              </a:rPr>
              <a:t> CloudTrail </a:t>
            </a:r>
          </a:p>
          <a:p>
            <a:pPr lvl="2"/>
            <a:r>
              <a:rPr lang="en-IN" sz="1800" dirty="0">
                <a:latin typeface="+mj-lt"/>
              </a:rPr>
              <a:t> Record API calls made within your Account by everyone </a:t>
            </a:r>
          </a:p>
          <a:p>
            <a:pPr lvl="2"/>
            <a:r>
              <a:rPr lang="en-IN" sz="1800" dirty="0">
                <a:latin typeface="+mj-lt"/>
              </a:rPr>
              <a:t> Can define trails for specific resources </a:t>
            </a:r>
          </a:p>
          <a:p>
            <a:pPr lvl="2"/>
            <a:r>
              <a:rPr lang="en-IN" sz="1800" dirty="0">
                <a:latin typeface="+mj-lt"/>
              </a:rPr>
              <a:t> Global Service</a:t>
            </a:r>
          </a:p>
        </p:txBody>
      </p:sp>
    </p:spTree>
    <p:extLst>
      <p:ext uri="{BB962C8B-B14F-4D97-AF65-F5344CB8AC3E}">
        <p14:creationId xmlns:p14="http://schemas.microsoft.com/office/powerpoint/2010/main" val="1488273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32FDD-430C-E0B3-1D6A-CBCF31DB8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D0D22-CF2F-3CDE-7D1D-498535EE9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2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641A3-73CA-DF56-03EE-5FA0FAB91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2E03-42D1-9982-8153-B537E4DB6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49487"/>
          </a:xfrm>
        </p:spPr>
        <p:txBody>
          <a:bodyPr>
            <a:normAutofit/>
          </a:bodyPr>
          <a:lstStyle/>
          <a:p>
            <a:r>
              <a:rPr lang="en-IN" sz="4000" b="1" dirty="0"/>
              <a:t>AWS Monitoring</a:t>
            </a:r>
            <a:br>
              <a:rPr lang="en-IN" sz="4000" b="1" dirty="0"/>
            </a:br>
            <a:r>
              <a:rPr lang="en-IN" sz="1600" dirty="0">
                <a:solidFill>
                  <a:schemeClr val="accent6">
                    <a:lumMod val="75000"/>
                  </a:schemeClr>
                </a:solidFill>
              </a:rPr>
              <a:t>CloudWatch, CloudTrail</a:t>
            </a:r>
            <a:endParaRPr lang="en-IN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4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3D4A7-59F4-F4C7-A105-AC25B9DDE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2619"/>
            <a:ext cx="10058400" cy="5436475"/>
          </a:xfrm>
        </p:spPr>
        <p:txBody>
          <a:bodyPr/>
          <a:lstStyle/>
          <a:p>
            <a:r>
              <a:rPr lang="en-IN" sz="3200" dirty="0"/>
              <a:t>Amazon CloudWatch Metrics</a:t>
            </a:r>
            <a:br>
              <a:rPr lang="en-IN" sz="3200" dirty="0"/>
            </a:br>
            <a:br>
              <a:rPr lang="en-IN" sz="3200" dirty="0"/>
            </a:br>
            <a:endParaRPr lang="en-IN" sz="3200" dirty="0"/>
          </a:p>
          <a:p>
            <a:r>
              <a:rPr lang="en-US" sz="1800" dirty="0">
                <a:latin typeface="+mj-lt"/>
              </a:rPr>
              <a:t>• CloudWatch provides metrics for every services in AWS</a:t>
            </a:r>
          </a:p>
          <a:p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Metric</a:t>
            </a:r>
            <a:r>
              <a:rPr lang="en-US" sz="1800" dirty="0">
                <a:latin typeface="+mj-lt"/>
              </a:rPr>
              <a:t> is a variable to monitor (</a:t>
            </a:r>
            <a:r>
              <a:rPr lang="en-US" sz="1800" dirty="0" err="1">
                <a:latin typeface="+mj-lt"/>
              </a:rPr>
              <a:t>CPUUtilization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NetworkIn</a:t>
            </a:r>
            <a:r>
              <a:rPr lang="en-US" sz="1800" dirty="0">
                <a:latin typeface="+mj-lt"/>
              </a:rPr>
              <a:t>…)</a:t>
            </a:r>
          </a:p>
          <a:p>
            <a:r>
              <a:rPr lang="en-US" sz="1800" dirty="0">
                <a:latin typeface="+mj-lt"/>
              </a:rPr>
              <a:t>• Metrics belong to </a:t>
            </a:r>
            <a:r>
              <a:rPr lang="en-US" sz="1800" b="1" dirty="0">
                <a:latin typeface="+mj-lt"/>
              </a:rPr>
              <a:t>namespaces</a:t>
            </a:r>
          </a:p>
          <a:p>
            <a:r>
              <a:rPr lang="en-US" sz="1800" dirty="0">
                <a:latin typeface="+mj-lt"/>
              </a:rPr>
              <a:t>• </a:t>
            </a:r>
            <a:r>
              <a:rPr lang="en-US" sz="1800" b="1" dirty="0">
                <a:latin typeface="+mj-lt"/>
              </a:rPr>
              <a:t>Dimension</a:t>
            </a:r>
            <a:r>
              <a:rPr lang="en-US" sz="1800" dirty="0">
                <a:latin typeface="+mj-lt"/>
              </a:rPr>
              <a:t> is an attribute of a metric (instance id, environment, </a:t>
            </a:r>
            <a:r>
              <a:rPr lang="en-US" sz="1800" dirty="0" err="1">
                <a:latin typeface="+mj-lt"/>
              </a:rPr>
              <a:t>etc</a:t>
            </a:r>
            <a:r>
              <a:rPr lang="en-US" sz="1800" dirty="0">
                <a:latin typeface="+mj-lt"/>
              </a:rPr>
              <a:t>…).</a:t>
            </a:r>
          </a:p>
          <a:p>
            <a:r>
              <a:rPr lang="en-US" sz="1800" dirty="0">
                <a:latin typeface="+mj-lt"/>
              </a:rPr>
              <a:t>• Up to 30 dimensions per metric</a:t>
            </a:r>
          </a:p>
          <a:p>
            <a:r>
              <a:rPr lang="en-US" sz="1800" dirty="0">
                <a:latin typeface="+mj-lt"/>
              </a:rPr>
              <a:t>• Metrics have </a:t>
            </a:r>
            <a:r>
              <a:rPr lang="en-US" sz="1800" b="1" dirty="0">
                <a:latin typeface="+mj-lt"/>
              </a:rPr>
              <a:t>timestamps</a:t>
            </a:r>
          </a:p>
          <a:p>
            <a:r>
              <a:rPr lang="en-US" sz="1800" dirty="0">
                <a:latin typeface="+mj-lt"/>
              </a:rPr>
              <a:t>• Can create CloudWatch dashboards of metrics</a:t>
            </a:r>
          </a:p>
          <a:p>
            <a:r>
              <a:rPr lang="en-US" sz="1800" dirty="0">
                <a:latin typeface="+mj-lt"/>
              </a:rPr>
              <a:t>• Can create </a:t>
            </a:r>
            <a:r>
              <a:rPr lang="en-US" sz="1800" b="1" dirty="0">
                <a:latin typeface="+mj-lt"/>
              </a:rPr>
              <a:t>CloudWatch Custom Metrics </a:t>
            </a:r>
            <a:r>
              <a:rPr lang="en-US" sz="1800" dirty="0">
                <a:latin typeface="+mj-lt"/>
              </a:rPr>
              <a:t>(for the RAM for example)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47439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63E66-CBA6-0E8E-BB7E-C3822A32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3626"/>
            <a:ext cx="10058400" cy="5495468"/>
          </a:xfrm>
        </p:spPr>
        <p:txBody>
          <a:bodyPr>
            <a:normAutofit/>
          </a:bodyPr>
          <a:lstStyle/>
          <a:p>
            <a:r>
              <a:rPr lang="en-IN" sz="2800" dirty="0"/>
              <a:t>Example: CloudWatch Billing metric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BB498-CB24-6E98-79D8-82EDFD24F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177095"/>
            <a:ext cx="10058400" cy="498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9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3438-68DC-470B-4D16-61D25FB21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3458"/>
            <a:ext cx="10058400" cy="5485636"/>
          </a:xfrm>
        </p:spPr>
        <p:txBody>
          <a:bodyPr>
            <a:normAutofit/>
          </a:bodyPr>
          <a:lstStyle/>
          <a:p>
            <a:r>
              <a:rPr lang="en-IN" sz="3200" dirty="0"/>
              <a:t>Important Metrics</a:t>
            </a: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EC2 instances: </a:t>
            </a:r>
            <a:r>
              <a:rPr lang="en-IN" sz="1800" dirty="0">
                <a:latin typeface="+mj-lt"/>
              </a:rPr>
              <a:t>CPU Utilization, Status Checks, Network </a:t>
            </a:r>
          </a:p>
          <a:p>
            <a:pPr lvl="2"/>
            <a:r>
              <a:rPr lang="en-IN" sz="1800" dirty="0">
                <a:latin typeface="+mj-lt"/>
              </a:rPr>
              <a:t>Default metrics every 5 minutes</a:t>
            </a:r>
          </a:p>
          <a:p>
            <a:pPr lvl="2"/>
            <a:r>
              <a:rPr lang="en-IN" sz="1800" dirty="0">
                <a:latin typeface="+mj-lt"/>
              </a:rPr>
              <a:t>Option for Detailed Monitoring ($$$): metrics every 1 minute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EBS volumes: </a:t>
            </a:r>
            <a:r>
              <a:rPr lang="en-IN" sz="1800" dirty="0">
                <a:latin typeface="+mj-lt"/>
              </a:rPr>
              <a:t>Disk Read/Writes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S3 buckets: </a:t>
            </a:r>
            <a:r>
              <a:rPr lang="en-IN" sz="1800" dirty="0" err="1">
                <a:latin typeface="+mj-lt"/>
              </a:rPr>
              <a:t>BucketSizeBytes</a:t>
            </a:r>
            <a:r>
              <a:rPr lang="en-IN" sz="1800" dirty="0">
                <a:latin typeface="+mj-lt"/>
              </a:rPr>
              <a:t>, </a:t>
            </a:r>
            <a:r>
              <a:rPr lang="en-IN" sz="1800" dirty="0" err="1">
                <a:latin typeface="+mj-lt"/>
              </a:rPr>
              <a:t>NumberOfObjects</a:t>
            </a:r>
            <a:r>
              <a:rPr lang="en-IN" sz="1800" dirty="0">
                <a:latin typeface="+mj-lt"/>
              </a:rPr>
              <a:t>, </a:t>
            </a:r>
            <a:r>
              <a:rPr lang="en-IN" sz="1800" dirty="0" err="1">
                <a:latin typeface="+mj-lt"/>
              </a:rPr>
              <a:t>AllRequests</a:t>
            </a:r>
            <a:endParaRPr lang="en-IN" sz="1800" dirty="0">
              <a:latin typeface="+mj-lt"/>
            </a:endParaRP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Billing</a:t>
            </a:r>
            <a:r>
              <a:rPr lang="en-IN" sz="1800" dirty="0">
                <a:latin typeface="+mj-lt"/>
              </a:rPr>
              <a:t>: Total Estimated Charge (only in us-east-1)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Service Limits: </a:t>
            </a:r>
            <a:r>
              <a:rPr lang="en-IN" sz="1800" dirty="0">
                <a:latin typeface="+mj-lt"/>
              </a:rPr>
              <a:t>how much you’ve been using a service API</a:t>
            </a:r>
          </a:p>
          <a:p>
            <a:r>
              <a:rPr lang="en-IN" sz="1800" dirty="0">
                <a:latin typeface="+mj-lt"/>
              </a:rPr>
              <a:t>• </a:t>
            </a:r>
            <a:r>
              <a:rPr lang="en-IN" sz="1800" b="1" dirty="0">
                <a:latin typeface="+mj-lt"/>
              </a:rPr>
              <a:t>Custom metrics: </a:t>
            </a:r>
            <a:r>
              <a:rPr lang="en-IN" sz="1800" dirty="0">
                <a:latin typeface="+mj-lt"/>
              </a:rPr>
              <a:t>push your own metrics</a:t>
            </a:r>
          </a:p>
        </p:txBody>
      </p:sp>
    </p:spTree>
    <p:extLst>
      <p:ext uri="{BB962C8B-B14F-4D97-AF65-F5344CB8AC3E}">
        <p14:creationId xmlns:p14="http://schemas.microsoft.com/office/powerpoint/2010/main" val="277040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DAFA0-405B-F271-5588-E31221381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3290"/>
            <a:ext cx="10058400" cy="5475804"/>
          </a:xfrm>
        </p:spPr>
        <p:txBody>
          <a:bodyPr>
            <a:normAutofit/>
          </a:bodyPr>
          <a:lstStyle/>
          <a:p>
            <a:r>
              <a:rPr lang="en-US" sz="3200" dirty="0"/>
              <a:t>CloudWatch Logs</a:t>
            </a:r>
            <a:br>
              <a:rPr lang="en-US" sz="3200" dirty="0"/>
            </a:br>
            <a:endParaRPr lang="en-US" sz="3200" dirty="0"/>
          </a:p>
          <a:p>
            <a:r>
              <a:rPr lang="en-US" sz="1900" dirty="0">
                <a:latin typeface="+mj-lt"/>
              </a:rPr>
              <a:t>• </a:t>
            </a:r>
            <a:r>
              <a:rPr lang="en-US" sz="1900" b="1" dirty="0">
                <a:latin typeface="+mj-lt"/>
              </a:rPr>
              <a:t>Log groups: </a:t>
            </a:r>
            <a:r>
              <a:rPr lang="en-US" sz="1900" dirty="0">
                <a:latin typeface="+mj-lt"/>
              </a:rPr>
              <a:t>arbitrary name, usually representing an application</a:t>
            </a:r>
          </a:p>
          <a:p>
            <a:r>
              <a:rPr lang="en-US" sz="1900" dirty="0">
                <a:latin typeface="+mj-lt"/>
              </a:rPr>
              <a:t>• </a:t>
            </a:r>
            <a:r>
              <a:rPr lang="en-US" sz="1900" b="1" dirty="0">
                <a:latin typeface="+mj-lt"/>
              </a:rPr>
              <a:t>Log stream: </a:t>
            </a:r>
            <a:r>
              <a:rPr lang="en-US" sz="1900" dirty="0">
                <a:latin typeface="+mj-lt"/>
              </a:rPr>
              <a:t>instances within application / log files / containers</a:t>
            </a:r>
          </a:p>
          <a:p>
            <a:r>
              <a:rPr lang="en-US" sz="1900" dirty="0">
                <a:latin typeface="+mj-lt"/>
              </a:rPr>
              <a:t>• Can define log expiration policies (never expire, 1 day to 10 years…)</a:t>
            </a:r>
          </a:p>
          <a:p>
            <a:r>
              <a:rPr lang="en-US" sz="1900" dirty="0">
                <a:latin typeface="+mj-lt"/>
              </a:rPr>
              <a:t>• </a:t>
            </a:r>
            <a:r>
              <a:rPr lang="en-US" sz="1900" b="1" dirty="0">
                <a:latin typeface="+mj-lt"/>
              </a:rPr>
              <a:t>CloudWatch Logs can send logs to:</a:t>
            </a:r>
          </a:p>
          <a:p>
            <a:pPr lvl="2"/>
            <a:r>
              <a:rPr lang="en-US" sz="1800" dirty="0">
                <a:latin typeface="+mj-lt"/>
              </a:rPr>
              <a:t>Amazon S3 (exports)</a:t>
            </a:r>
          </a:p>
          <a:p>
            <a:pPr lvl="2"/>
            <a:r>
              <a:rPr lang="en-US" sz="1800" dirty="0">
                <a:latin typeface="+mj-lt"/>
              </a:rPr>
              <a:t>AWS Lambda</a:t>
            </a:r>
          </a:p>
          <a:p>
            <a:pPr lvl="2"/>
            <a:r>
              <a:rPr lang="en-US" sz="1800" dirty="0">
                <a:latin typeface="+mj-lt"/>
              </a:rPr>
              <a:t>OpenSearch</a:t>
            </a:r>
          </a:p>
          <a:p>
            <a:r>
              <a:rPr lang="en-US" sz="1900" dirty="0">
                <a:latin typeface="+mj-lt"/>
              </a:rPr>
              <a:t>• Logs are encrypted by default</a:t>
            </a:r>
          </a:p>
          <a:p>
            <a:r>
              <a:rPr lang="en-US" sz="1900" dirty="0">
                <a:latin typeface="+mj-lt"/>
              </a:rPr>
              <a:t>• Can setup KMS-based encryption with your own keys</a:t>
            </a:r>
            <a:endParaRPr lang="en-IN" sz="1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9740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6CE71-DEF8-FB49-4A4B-3AE4906E7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3458"/>
            <a:ext cx="10058400" cy="5485636"/>
          </a:xfrm>
        </p:spPr>
        <p:txBody>
          <a:bodyPr/>
          <a:lstStyle/>
          <a:p>
            <a:r>
              <a:rPr lang="en-IN" sz="3200" dirty="0"/>
              <a:t>Amazon CloudWatch Logs</a:t>
            </a:r>
            <a:br>
              <a:rPr lang="en-IN" dirty="0"/>
            </a:br>
            <a:endParaRPr lang="en-IN" dirty="0"/>
          </a:p>
          <a:p>
            <a:endParaRPr lang="en-IN" dirty="0"/>
          </a:p>
          <a:p>
            <a:r>
              <a:rPr lang="en-IN" sz="1800" dirty="0">
                <a:latin typeface="+mj-lt"/>
              </a:rPr>
              <a:t>• SDK, CloudWatch Logs Agent, CloudWatch Unified Agent </a:t>
            </a:r>
          </a:p>
          <a:p>
            <a:r>
              <a:rPr lang="en-IN" sz="1800" dirty="0">
                <a:latin typeface="+mj-lt"/>
              </a:rPr>
              <a:t>• Elastic Beanstalk: collection of logs from application </a:t>
            </a:r>
          </a:p>
          <a:p>
            <a:r>
              <a:rPr lang="en-IN" sz="1800" dirty="0">
                <a:latin typeface="+mj-lt"/>
              </a:rPr>
              <a:t>• ECS: collection from containers </a:t>
            </a:r>
          </a:p>
          <a:p>
            <a:r>
              <a:rPr lang="en-IN" sz="1800" dirty="0">
                <a:latin typeface="+mj-lt"/>
              </a:rPr>
              <a:t>• AWS Lambda: collection from function logs </a:t>
            </a:r>
          </a:p>
          <a:p>
            <a:r>
              <a:rPr lang="en-IN" sz="1800" dirty="0">
                <a:latin typeface="+mj-lt"/>
              </a:rPr>
              <a:t>• VPC Flow Logs: VPC specific logs </a:t>
            </a:r>
          </a:p>
          <a:p>
            <a:r>
              <a:rPr lang="en-IN" sz="1800" dirty="0">
                <a:latin typeface="+mj-lt"/>
              </a:rPr>
              <a:t>• API Gateway </a:t>
            </a:r>
          </a:p>
          <a:p>
            <a:r>
              <a:rPr lang="en-IN" sz="1800" dirty="0">
                <a:latin typeface="+mj-lt"/>
              </a:rPr>
              <a:t>• CloudTrail based on filter </a:t>
            </a:r>
          </a:p>
          <a:p>
            <a:r>
              <a:rPr lang="en-IN" sz="1800" dirty="0">
                <a:latin typeface="+mj-lt"/>
              </a:rPr>
              <a:t>• Route53: Log DNS queries</a:t>
            </a:r>
          </a:p>
        </p:txBody>
      </p:sp>
    </p:spTree>
    <p:extLst>
      <p:ext uri="{BB962C8B-B14F-4D97-AF65-F5344CB8AC3E}">
        <p14:creationId xmlns:p14="http://schemas.microsoft.com/office/powerpoint/2010/main" val="3344967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0633-B398-EBE6-A23D-A84FA765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1445"/>
            <a:ext cx="10058400" cy="5367649"/>
          </a:xfrm>
        </p:spPr>
        <p:txBody>
          <a:bodyPr/>
          <a:lstStyle/>
          <a:p>
            <a:r>
              <a:rPr lang="en-US" sz="3200" dirty="0"/>
              <a:t>CloudWatch Logs for EC2</a:t>
            </a:r>
            <a:br>
              <a:rPr lang="en-US" sz="3200" dirty="0"/>
            </a:br>
            <a:br>
              <a:rPr lang="en-US" dirty="0"/>
            </a:br>
            <a:endParaRPr lang="en-US" sz="3200" dirty="0"/>
          </a:p>
          <a:p>
            <a:r>
              <a:rPr lang="en-US" dirty="0">
                <a:latin typeface="+mj-lt"/>
              </a:rPr>
              <a:t>• By default, no logs from your EC2</a:t>
            </a:r>
          </a:p>
          <a:p>
            <a:r>
              <a:rPr lang="en-US" dirty="0">
                <a:latin typeface="+mj-lt"/>
              </a:rPr>
              <a:t>instance will go to CloudWatch</a:t>
            </a:r>
          </a:p>
          <a:p>
            <a:r>
              <a:rPr lang="en-US" dirty="0">
                <a:latin typeface="+mj-lt"/>
              </a:rPr>
              <a:t>• You need to run a CloudWatch agent on </a:t>
            </a:r>
          </a:p>
          <a:p>
            <a:r>
              <a:rPr lang="en-US" dirty="0">
                <a:latin typeface="+mj-lt"/>
              </a:rPr>
              <a:t>   EC2 to push the log files you want</a:t>
            </a:r>
          </a:p>
          <a:p>
            <a:r>
              <a:rPr lang="en-US" dirty="0">
                <a:latin typeface="+mj-lt"/>
              </a:rPr>
              <a:t>• Make sure IAM permissions are correct</a:t>
            </a:r>
          </a:p>
          <a:p>
            <a:r>
              <a:rPr lang="en-US" dirty="0">
                <a:latin typeface="+mj-lt"/>
              </a:rPr>
              <a:t>• The CloudWatch log agent can be</a:t>
            </a:r>
          </a:p>
          <a:p>
            <a:r>
              <a:rPr lang="en-US" dirty="0">
                <a:latin typeface="+mj-lt"/>
              </a:rPr>
              <a:t>  setup on-premises too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1F9EBB-9084-7592-55A5-C2AB5E30C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362" y="739119"/>
            <a:ext cx="4195069" cy="44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340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0B966-3B77-CBA0-BC5F-6D6BA0223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62116"/>
            <a:ext cx="10058400" cy="5406978"/>
          </a:xfrm>
        </p:spPr>
        <p:txBody>
          <a:bodyPr/>
          <a:lstStyle/>
          <a:p>
            <a:r>
              <a:rPr lang="en-US" sz="2800" dirty="0"/>
              <a:t>Amazon CloudWatch Alarms</a:t>
            </a:r>
            <a:br>
              <a:rPr lang="en-US" sz="2800" dirty="0"/>
            </a:br>
            <a:endParaRPr lang="en-US" sz="2800" dirty="0"/>
          </a:p>
          <a:p>
            <a:r>
              <a:rPr lang="en-US" dirty="0">
                <a:latin typeface="+mj-lt"/>
              </a:rPr>
              <a:t>• Alarms are used to trigger notifications for any metric</a:t>
            </a:r>
          </a:p>
          <a:p>
            <a:r>
              <a:rPr lang="en-US" dirty="0">
                <a:latin typeface="+mj-lt"/>
              </a:rPr>
              <a:t>• Various options (sampling, %, max, min, </a:t>
            </a:r>
            <a:r>
              <a:rPr lang="en-US" dirty="0" err="1">
                <a:latin typeface="+mj-lt"/>
              </a:rPr>
              <a:t>etc</a:t>
            </a:r>
            <a:r>
              <a:rPr lang="en-US" dirty="0">
                <a:latin typeface="+mj-lt"/>
              </a:rPr>
              <a:t>…)</a:t>
            </a:r>
          </a:p>
          <a:p>
            <a:r>
              <a:rPr lang="en-US" dirty="0">
                <a:latin typeface="+mj-lt"/>
              </a:rPr>
              <a:t>• Alarm States:</a:t>
            </a:r>
          </a:p>
          <a:p>
            <a:pPr lvl="2"/>
            <a:r>
              <a:rPr lang="en-US" sz="1800" dirty="0">
                <a:latin typeface="+mj-lt"/>
              </a:rPr>
              <a:t>OK</a:t>
            </a:r>
          </a:p>
          <a:p>
            <a:pPr lvl="2"/>
            <a:r>
              <a:rPr lang="en-US" sz="1800" dirty="0">
                <a:latin typeface="+mj-lt"/>
              </a:rPr>
              <a:t>INSUFFICIENT_DATA</a:t>
            </a:r>
          </a:p>
          <a:p>
            <a:pPr lvl="2"/>
            <a:r>
              <a:rPr lang="en-US" sz="1800" dirty="0">
                <a:latin typeface="+mj-lt"/>
              </a:rPr>
              <a:t>ALARM</a:t>
            </a:r>
          </a:p>
          <a:p>
            <a:r>
              <a:rPr lang="en-US" dirty="0">
                <a:latin typeface="+mj-lt"/>
              </a:rPr>
              <a:t>• Period:</a:t>
            </a:r>
          </a:p>
          <a:p>
            <a:pPr lvl="2"/>
            <a:r>
              <a:rPr lang="en-US" sz="1800" dirty="0">
                <a:latin typeface="+mj-lt"/>
              </a:rPr>
              <a:t>Length of time in seconds to evaluate the metric</a:t>
            </a:r>
          </a:p>
          <a:p>
            <a:pPr lvl="2"/>
            <a:r>
              <a:rPr lang="en-US" sz="1800" dirty="0">
                <a:latin typeface="+mj-lt"/>
              </a:rPr>
              <a:t>High resolution custom metrics: 10 sec, 30 sec or multiples of 60 sec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56178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33775</TotalTime>
  <Words>728</Words>
  <Application>Microsoft Office PowerPoint</Application>
  <PresentationFormat>Widescreen</PresentationFormat>
  <Paragraphs>110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AWS</vt:lpstr>
      <vt:lpstr>AWS Monitoring CloudWatch, CloudTrail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Vicky Kumawat</dc:creator>
  <cp:lastModifiedBy>Vicky Kumawat</cp:lastModifiedBy>
  <cp:revision>574</cp:revision>
  <dcterms:created xsi:type="dcterms:W3CDTF">2025-01-15T12:50:50Z</dcterms:created>
  <dcterms:modified xsi:type="dcterms:W3CDTF">2025-03-11T04:21:07Z</dcterms:modified>
</cp:coreProperties>
</file>