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59" r:id="rId5"/>
    <p:sldId id="260" r:id="rId6"/>
    <p:sldId id="265" r:id="rId7"/>
    <p:sldId id="267" r:id="rId8"/>
    <p:sldId id="261" r:id="rId9"/>
    <p:sldId id="264" r:id="rId10"/>
    <p:sldId id="263" r:id="rId11"/>
    <p:sldId id="262" r:id="rId12"/>
    <p:sldId id="268" r:id="rId13"/>
    <p:sldId id="269" r:id="rId14"/>
    <p:sldId id="270" r:id="rId15"/>
    <p:sldId id="273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urce:%20https://aws.amazon.com/cloudfront/features/?nc=sn&amp;loc=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5484-576E-0FAD-AEA6-93FC3530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800"/>
            <a:ext cx="10058400" cy="5564294"/>
          </a:xfrm>
        </p:spPr>
        <p:txBody>
          <a:bodyPr>
            <a:normAutofit/>
          </a:bodyPr>
          <a:lstStyle/>
          <a:p>
            <a:r>
              <a:rPr lang="en-IN" sz="3200" dirty="0"/>
              <a:t>Route 53 Routing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35AC2-F7EF-8F65-F8EB-54A9A345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95563"/>
            <a:ext cx="10625487" cy="389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A4571-7735-E57C-4E28-714E58FE5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97" y="1930350"/>
            <a:ext cx="10253399" cy="39296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4788B-206F-DAD5-48FA-86756ABB35B7}"/>
              </a:ext>
            </a:extLst>
          </p:cNvPr>
          <p:cNvSpPr txBox="1"/>
          <p:nvPr/>
        </p:nvSpPr>
        <p:spPr>
          <a:xfrm>
            <a:off x="1248697" y="46426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Route 53 Routing Policies</a:t>
            </a:r>
          </a:p>
        </p:txBody>
      </p:sp>
    </p:spTree>
    <p:extLst>
      <p:ext uri="{BB962C8B-B14F-4D97-AF65-F5344CB8AC3E}">
        <p14:creationId xmlns:p14="http://schemas.microsoft.com/office/powerpoint/2010/main" val="651599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F4F6-54DE-36EC-0391-B15973F8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3200" dirty="0"/>
              <a:t>Domain </a:t>
            </a:r>
            <a:r>
              <a:rPr lang="en-US" sz="3200" dirty="0" err="1"/>
              <a:t>Registar</a:t>
            </a:r>
            <a:r>
              <a:rPr lang="en-US" sz="3200" dirty="0"/>
              <a:t> vs. DNS Service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You buy or register your domain name with a Domain Registrar typically by</a:t>
            </a:r>
          </a:p>
          <a:p>
            <a:r>
              <a:rPr lang="en-US" sz="1800" dirty="0">
                <a:latin typeface="+mj-lt"/>
              </a:rPr>
              <a:t>paying annual charges (e.g., GoDaddy, Amazon Registrar Inc., …)</a:t>
            </a:r>
          </a:p>
          <a:p>
            <a:r>
              <a:rPr lang="en-US" sz="1800" dirty="0">
                <a:latin typeface="+mj-lt"/>
              </a:rPr>
              <a:t>• The Domain Registrar usually provides you with a DNS service to manage</a:t>
            </a:r>
          </a:p>
          <a:p>
            <a:r>
              <a:rPr lang="en-US" sz="1800" dirty="0">
                <a:latin typeface="+mj-lt"/>
              </a:rPr>
              <a:t>your DNS records</a:t>
            </a:r>
          </a:p>
          <a:p>
            <a:r>
              <a:rPr lang="en-US" sz="1800" dirty="0">
                <a:latin typeface="+mj-lt"/>
              </a:rPr>
              <a:t>• But you can use another DNS service to manage your DNS records</a:t>
            </a:r>
          </a:p>
          <a:p>
            <a:r>
              <a:rPr lang="en-US" sz="1800" dirty="0">
                <a:latin typeface="+mj-lt"/>
              </a:rPr>
              <a:t>• Example: purchase the domain from GoDaddy and use Route 53 to manage</a:t>
            </a:r>
          </a:p>
          <a:p>
            <a:r>
              <a:rPr lang="en-US" sz="1800" dirty="0">
                <a:latin typeface="+mj-lt"/>
              </a:rPr>
              <a:t>your DNS records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4484E-BC44-2AC4-89D9-2156D5B1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02" y="4672650"/>
            <a:ext cx="8676226" cy="151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3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D144-B0E8-E6B5-861A-85585955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39"/>
            <a:ext cx="10058400" cy="5613455"/>
          </a:xfrm>
        </p:spPr>
        <p:txBody>
          <a:bodyPr>
            <a:normAutofit/>
          </a:bodyPr>
          <a:lstStyle/>
          <a:p>
            <a:r>
              <a:rPr lang="en-IN" sz="3200" dirty="0"/>
              <a:t>GoDaddy as Registrar &amp; Route 53 as DNS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A8C3B-47C0-6455-081A-4F11D2B2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78598"/>
            <a:ext cx="9466435" cy="41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478C-8189-5827-35B5-E6C9045B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86" y="383459"/>
            <a:ext cx="10058400" cy="5465971"/>
          </a:xfrm>
        </p:spPr>
        <p:txBody>
          <a:bodyPr/>
          <a:lstStyle/>
          <a:p>
            <a:r>
              <a:rPr lang="en-US" sz="3200" dirty="0"/>
              <a:t>Amazon CloudFront</a:t>
            </a:r>
            <a:br>
              <a:rPr lang="en-US" sz="3200" dirty="0"/>
            </a:br>
            <a:endParaRPr lang="en-US" sz="3200" dirty="0"/>
          </a:p>
          <a:p>
            <a:r>
              <a:rPr lang="en-US" dirty="0"/>
              <a:t>• </a:t>
            </a:r>
            <a:r>
              <a:rPr lang="en-US" dirty="0">
                <a:latin typeface="+mj-lt"/>
              </a:rPr>
              <a:t>Content Delivery Network (CDN)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Improves read performance,</a:t>
            </a:r>
          </a:p>
          <a:p>
            <a:r>
              <a:rPr lang="en-US" b="1" dirty="0">
                <a:latin typeface="+mj-lt"/>
              </a:rPr>
              <a:t>content is cached at the edge</a:t>
            </a:r>
          </a:p>
          <a:p>
            <a:r>
              <a:rPr lang="en-US" dirty="0">
                <a:latin typeface="+mj-lt"/>
              </a:rPr>
              <a:t>• Improves users experience</a:t>
            </a:r>
          </a:p>
          <a:p>
            <a:r>
              <a:rPr lang="en-US" dirty="0">
                <a:latin typeface="+mj-lt"/>
              </a:rPr>
              <a:t>• 216 Point of Presence globally (edge</a:t>
            </a:r>
          </a:p>
          <a:p>
            <a:r>
              <a:rPr lang="en-US" dirty="0">
                <a:latin typeface="+mj-lt"/>
              </a:rPr>
              <a:t>locations)</a:t>
            </a:r>
          </a:p>
          <a:p>
            <a:r>
              <a:rPr lang="en-US" b="1" dirty="0">
                <a:latin typeface="+mj-lt"/>
              </a:rPr>
              <a:t>• DDoS protection (because</a:t>
            </a:r>
          </a:p>
          <a:p>
            <a:r>
              <a:rPr lang="en-US" b="1" dirty="0">
                <a:latin typeface="+mj-lt"/>
              </a:rPr>
              <a:t>worldwide), integration with Shield,</a:t>
            </a:r>
          </a:p>
          <a:p>
            <a:r>
              <a:rPr lang="en-US" b="1" dirty="0">
                <a:latin typeface="+mj-lt"/>
              </a:rPr>
              <a:t>AWS Web Application Firewall</a:t>
            </a:r>
            <a:r>
              <a:rPr lang="en-US" dirty="0"/>
              <a:t>			</a:t>
            </a:r>
            <a:r>
              <a:rPr lang="fr-FR" sz="1200" dirty="0">
                <a:hlinkClick r:id="rId2"/>
              </a:rPr>
              <a:t>Source: https://aws.amazon.com/cloudfront/features/?nc=sn&amp;loc=2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6B49B-E472-C4D8-5875-F0690840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43" y="1094786"/>
            <a:ext cx="660711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A569-F41C-E4E3-AAD1-35A14D74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4800"/>
            <a:ext cx="10058400" cy="5564294"/>
          </a:xfrm>
        </p:spPr>
        <p:txBody>
          <a:bodyPr>
            <a:normAutofit/>
          </a:bodyPr>
          <a:lstStyle/>
          <a:p>
            <a:r>
              <a:rPr lang="en-US" sz="3200" dirty="0"/>
              <a:t>CloudFront – Origins</a:t>
            </a:r>
          </a:p>
          <a:p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S3 bucket</a:t>
            </a:r>
          </a:p>
          <a:p>
            <a:pPr lvl="3"/>
            <a:r>
              <a:rPr lang="en-US" sz="1800" dirty="0">
                <a:latin typeface="+mj-lt"/>
              </a:rPr>
              <a:t>For distributing files and caching them at the edge</a:t>
            </a:r>
          </a:p>
          <a:p>
            <a:pPr lvl="3"/>
            <a:r>
              <a:rPr lang="en-US" sz="1800" dirty="0">
                <a:latin typeface="+mj-lt"/>
              </a:rPr>
              <a:t>Enhanced security with CloudFront Origin Access Control (OAC)</a:t>
            </a:r>
          </a:p>
          <a:p>
            <a:pPr lvl="3"/>
            <a:r>
              <a:rPr lang="en-US" sz="1800" dirty="0">
                <a:latin typeface="+mj-lt"/>
              </a:rPr>
              <a:t>OAC is replacing Origin Access Identity (OAI)</a:t>
            </a:r>
          </a:p>
          <a:p>
            <a:pPr lvl="3"/>
            <a:r>
              <a:rPr lang="en-US" sz="1800" dirty="0">
                <a:latin typeface="+mj-lt"/>
              </a:rPr>
              <a:t>CloudFront can be used as an ingress (to upload files to S3)</a:t>
            </a:r>
          </a:p>
          <a:p>
            <a:r>
              <a:rPr lang="en-US" dirty="0">
                <a:latin typeface="+mj-lt"/>
              </a:rPr>
              <a:t>• Custom Origin (HTTP)</a:t>
            </a:r>
          </a:p>
          <a:p>
            <a:pPr lvl="2"/>
            <a:r>
              <a:rPr lang="en-US" sz="1800" dirty="0">
                <a:latin typeface="+mj-lt"/>
              </a:rPr>
              <a:t>Application Load Balancer</a:t>
            </a:r>
          </a:p>
          <a:p>
            <a:pPr lvl="2"/>
            <a:r>
              <a:rPr lang="en-US" sz="1800" dirty="0">
                <a:latin typeface="+mj-lt"/>
              </a:rPr>
              <a:t>EC2 instance</a:t>
            </a:r>
          </a:p>
          <a:p>
            <a:pPr lvl="2"/>
            <a:r>
              <a:rPr lang="en-US" sz="1800" dirty="0">
                <a:latin typeface="+mj-lt"/>
              </a:rPr>
              <a:t>S3 website (must first enable the bucket as a static S3 website)</a:t>
            </a:r>
          </a:p>
          <a:p>
            <a:pPr lvl="2"/>
            <a:r>
              <a:rPr lang="en-US" sz="1800" dirty="0">
                <a:latin typeface="+mj-lt"/>
              </a:rPr>
              <a:t>Any HTTP backend you want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87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5DE3-01DD-4401-026B-E5CE66B1C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4465"/>
            <a:ext cx="10058400" cy="5544629"/>
          </a:xfrm>
        </p:spPr>
        <p:txBody>
          <a:bodyPr>
            <a:normAutofit/>
          </a:bodyPr>
          <a:lstStyle/>
          <a:p>
            <a:r>
              <a:rPr lang="en-US" sz="3200" dirty="0"/>
              <a:t>CloudFront at a high level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2F769-51EA-1EE0-B192-B434E3C8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06646"/>
            <a:ext cx="10288033" cy="456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D548-E837-47EC-6B94-0F8E77E9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US" sz="3200" dirty="0"/>
              <a:t>CloudFront – S3 as an Origin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5A904-6BE1-AF6B-5E7B-7F0E8B8B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89" y="1094253"/>
            <a:ext cx="8474765" cy="496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7AA4-F343-0ACC-B72E-D60E35EB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/>
          <a:lstStyle/>
          <a:p>
            <a:r>
              <a:rPr lang="en-US" sz="3200" dirty="0"/>
              <a:t>CloudFront Geo Restriction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You can restrict w ho can access your distribution</a:t>
            </a:r>
          </a:p>
          <a:p>
            <a:pPr lvl="2"/>
            <a:r>
              <a:rPr lang="en-US" sz="2000" b="1" dirty="0">
                <a:latin typeface="+mj-lt"/>
              </a:rPr>
              <a:t>Allowlist</a:t>
            </a:r>
            <a:r>
              <a:rPr lang="en-US" sz="2000" dirty="0">
                <a:latin typeface="+mj-lt"/>
              </a:rPr>
              <a:t>: Allow your users to access your content only if they're in one of the</a:t>
            </a:r>
          </a:p>
          <a:p>
            <a:pPr marL="384048" lvl="2" indent="0">
              <a:buNone/>
            </a:pPr>
            <a:r>
              <a:rPr lang="en-US" sz="2000" dirty="0">
                <a:latin typeface="+mj-lt"/>
              </a:rPr>
              <a:t>   countries on a list of approved countries.</a:t>
            </a:r>
          </a:p>
          <a:p>
            <a:pPr lvl="2"/>
            <a:r>
              <a:rPr lang="en-US" sz="2000" b="1" dirty="0">
                <a:latin typeface="+mj-lt"/>
              </a:rPr>
              <a:t>Blocklist</a:t>
            </a:r>
            <a:r>
              <a:rPr lang="en-US" sz="2000" dirty="0">
                <a:latin typeface="+mj-lt"/>
              </a:rPr>
              <a:t>: Prevent your users from accessing your content if they're in one of the</a:t>
            </a:r>
          </a:p>
          <a:p>
            <a:pPr marL="384048" lvl="2" indent="0">
              <a:buNone/>
            </a:pPr>
            <a:r>
              <a:rPr lang="en-US" sz="2000" dirty="0">
                <a:latin typeface="+mj-lt"/>
              </a:rPr>
              <a:t>   countries on a list of banned countries.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dirty="0">
                <a:latin typeface="+mj-lt"/>
              </a:rPr>
              <a:t>• The “country” is determined using a 3rd party Geo-IP database</a:t>
            </a:r>
          </a:p>
          <a:p>
            <a:r>
              <a:rPr lang="en-US" dirty="0">
                <a:latin typeface="+mj-lt"/>
              </a:rPr>
              <a:t>• Use case: Copyright Laws to control access to content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875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709E-0C11-93E7-7EDD-5CDF508B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/>
          <a:lstStyle/>
          <a:p>
            <a:r>
              <a:rPr lang="en-US" sz="3200" dirty="0"/>
              <a:t>CloudFront - Pricing</a:t>
            </a:r>
          </a:p>
          <a:p>
            <a:r>
              <a:rPr lang="en-US" dirty="0">
                <a:latin typeface="+mj-lt"/>
              </a:rPr>
              <a:t>• CloudFront Edge locations are all around the world </a:t>
            </a:r>
          </a:p>
          <a:p>
            <a:r>
              <a:rPr lang="en-US" dirty="0">
                <a:latin typeface="+mj-lt"/>
              </a:rPr>
              <a:t>• The cost of data out per edge location varies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941D5-8E1C-B8D2-F40D-FD62D8AF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91" y="1901431"/>
            <a:ext cx="9631217" cy="38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4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641A3-73CA-DF56-03EE-5FA0FAB9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E03-42D1-9982-8153-B537E4DB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r>
              <a:rPr lang="en-IN" sz="3600" b="1" dirty="0"/>
              <a:t>Amazon Route 53</a:t>
            </a:r>
            <a:endParaRPr lang="en-IN" sz="1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77477-2AB3-E151-2FDC-A1BBBF0D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IN" sz="3200" dirty="0"/>
              <a:t>Amazon Route 53 Overview</a:t>
            </a:r>
            <a:endParaRPr lang="en-US" sz="3200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• Route53 is a Managed DNS (Domain Name System)</a:t>
            </a:r>
          </a:p>
          <a:p>
            <a:r>
              <a:rPr lang="en-US" dirty="0">
                <a:latin typeface="+mj-lt"/>
              </a:rPr>
              <a:t>• DNS is a collection of rules and records which helps clients understand</a:t>
            </a:r>
          </a:p>
          <a:p>
            <a:r>
              <a:rPr lang="en-US" dirty="0">
                <a:latin typeface="+mj-lt"/>
              </a:rPr>
              <a:t>how to reach a server through URLs.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In AWS, the most common records are:</a:t>
            </a:r>
          </a:p>
          <a:p>
            <a:pPr lvl="3"/>
            <a:r>
              <a:rPr lang="en-US" sz="2000" dirty="0">
                <a:latin typeface="+mj-lt"/>
              </a:rPr>
              <a:t>www.google.com =&gt; 12.34.56.78 == </a:t>
            </a:r>
            <a:r>
              <a:rPr lang="en-US" sz="2000" b="1" dirty="0">
                <a:latin typeface="+mj-lt"/>
              </a:rPr>
              <a:t>A record (IPv4)</a:t>
            </a:r>
          </a:p>
          <a:p>
            <a:pPr lvl="3"/>
            <a:r>
              <a:rPr lang="en-US" sz="2000" dirty="0">
                <a:latin typeface="+mj-lt"/>
              </a:rPr>
              <a:t>www.google.com =&gt; 2001:0db8:85a3:0000:0000:8a2e:0370:7334 == </a:t>
            </a:r>
            <a:r>
              <a:rPr lang="en-US" sz="2000" b="1" dirty="0">
                <a:latin typeface="+mj-lt"/>
              </a:rPr>
              <a:t>AAAA IPv6</a:t>
            </a:r>
          </a:p>
          <a:p>
            <a:pPr lvl="3"/>
            <a:r>
              <a:rPr lang="en-US" sz="2000" dirty="0">
                <a:latin typeface="+mj-lt"/>
              </a:rPr>
              <a:t>search.google.com =&gt; www.google.com == </a:t>
            </a:r>
            <a:r>
              <a:rPr lang="en-US" sz="2000" b="1" dirty="0">
                <a:latin typeface="+mj-lt"/>
              </a:rPr>
              <a:t>CNAME: hostname to hostname</a:t>
            </a:r>
          </a:p>
          <a:p>
            <a:pPr lvl="3"/>
            <a:r>
              <a:rPr lang="en-US" sz="2000" dirty="0">
                <a:latin typeface="+mj-lt"/>
              </a:rPr>
              <a:t>example.com =&gt; AWS resource == </a:t>
            </a:r>
            <a:r>
              <a:rPr lang="en-US" sz="2000" b="1" dirty="0">
                <a:latin typeface="+mj-lt"/>
              </a:rPr>
              <a:t>Alias (ex: ELB, CloudFront, S3, RDS, </a:t>
            </a:r>
            <a:r>
              <a:rPr lang="en-US" sz="2000" b="1" dirty="0" err="1">
                <a:latin typeface="+mj-lt"/>
              </a:rPr>
              <a:t>etc</a:t>
            </a:r>
            <a:r>
              <a:rPr lang="en-US" sz="2000" b="1" dirty="0">
                <a:latin typeface="+mj-lt"/>
              </a:rPr>
              <a:t>…)</a:t>
            </a:r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63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081A-09BA-F628-5F4A-DCA46F017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IN" sz="3200" dirty="0"/>
              <a:t>DNS Terminologies</a:t>
            </a:r>
          </a:p>
          <a:p>
            <a:endParaRPr lang="en-IN" sz="3200" dirty="0"/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Domain Registrar</a:t>
            </a:r>
            <a:r>
              <a:rPr lang="en-IN" sz="1800" dirty="0">
                <a:latin typeface="+mj-lt"/>
              </a:rPr>
              <a:t>: Amazon Route 53, GoDaddy, …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DNS Records: </a:t>
            </a:r>
            <a:r>
              <a:rPr lang="en-IN" sz="1800" dirty="0">
                <a:latin typeface="+mj-lt"/>
              </a:rPr>
              <a:t>A, AAAA, CNAME, NS, …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Zone File: </a:t>
            </a:r>
            <a:r>
              <a:rPr lang="en-IN" sz="1800" dirty="0">
                <a:latin typeface="+mj-lt"/>
              </a:rPr>
              <a:t>contains DNS records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Name Server: </a:t>
            </a:r>
            <a:r>
              <a:rPr lang="en-IN" sz="1800" dirty="0">
                <a:latin typeface="+mj-lt"/>
              </a:rPr>
              <a:t>resolves DNS queries (Authoritative or Non-Authoritative)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Top Level Domain (TLD): </a:t>
            </a:r>
            <a:r>
              <a:rPr lang="en-IN" sz="1800" dirty="0">
                <a:latin typeface="+mj-lt"/>
              </a:rPr>
              <a:t>.com, .us, .in, .gov, .org, …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Second Level Domain (SLD): </a:t>
            </a:r>
            <a:r>
              <a:rPr lang="en-IN" sz="1800" dirty="0">
                <a:latin typeface="+mj-lt"/>
              </a:rPr>
              <a:t>amazon.com, google.com,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2385E-6E07-9ECC-76D2-6AE4417E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12" y="4223031"/>
            <a:ext cx="5386482" cy="17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F360-848A-E98B-DA1B-8B6CAF05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>
            <a:normAutofit/>
          </a:bodyPr>
          <a:lstStyle/>
          <a:p>
            <a:r>
              <a:rPr lang="en-IN" sz="3200" b="1" dirty="0"/>
              <a:t>How DNS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E49BF-8568-3B74-D81F-5A93A16A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3" y="1082600"/>
            <a:ext cx="10348857" cy="49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0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8EC0-C158-9B7F-2476-357514BB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>
            <a:normAutofit/>
          </a:bodyPr>
          <a:lstStyle/>
          <a:p>
            <a:r>
              <a:rPr lang="en-US" sz="3200" dirty="0"/>
              <a:t>Amazon Route 53</a:t>
            </a: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A highly available, scalable, fully</a:t>
            </a:r>
          </a:p>
          <a:p>
            <a:r>
              <a:rPr lang="en-US" dirty="0">
                <a:latin typeface="+mj-lt"/>
              </a:rPr>
              <a:t>managed and </a:t>
            </a:r>
            <a:r>
              <a:rPr lang="en-US" i="1" dirty="0">
                <a:latin typeface="+mj-lt"/>
              </a:rPr>
              <a:t>Authoritative</a:t>
            </a:r>
            <a:r>
              <a:rPr lang="en-US" dirty="0">
                <a:latin typeface="+mj-lt"/>
              </a:rPr>
              <a:t> DNS</a:t>
            </a:r>
          </a:p>
          <a:p>
            <a:pPr lvl="2"/>
            <a:r>
              <a:rPr lang="en-US" sz="1800" dirty="0">
                <a:latin typeface="+mj-lt"/>
              </a:rPr>
              <a:t>Authoritative = the customer (you)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    can update the DNS records</a:t>
            </a:r>
          </a:p>
          <a:p>
            <a:r>
              <a:rPr lang="en-US" dirty="0">
                <a:latin typeface="+mj-lt"/>
              </a:rPr>
              <a:t>• Route 53 is also a Domain Registrar</a:t>
            </a:r>
          </a:p>
          <a:p>
            <a:r>
              <a:rPr lang="en-US" dirty="0">
                <a:latin typeface="+mj-lt"/>
              </a:rPr>
              <a:t>• Ability to check the health of your resources</a:t>
            </a:r>
          </a:p>
          <a:p>
            <a:r>
              <a:rPr lang="en-US" dirty="0">
                <a:latin typeface="+mj-lt"/>
              </a:rPr>
              <a:t>• The only AWS service which provides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100% availability SLA</a:t>
            </a:r>
          </a:p>
          <a:p>
            <a:r>
              <a:rPr lang="en-US" dirty="0">
                <a:latin typeface="+mj-lt"/>
              </a:rPr>
              <a:t>• Why Route 53? 53 is a reference to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the traditional DNS port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4E1B-C6E6-CB73-B0EF-157A1568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1" y="432619"/>
            <a:ext cx="4867292" cy="496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0123-938B-603A-4D7E-269EF663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/>
          <a:lstStyle/>
          <a:p>
            <a:r>
              <a:rPr lang="en-IN" dirty="0"/>
              <a:t>Route 53 – Diagram for A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DEC70-4712-F0FA-2BAF-D83D6FDB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31" y="1350158"/>
            <a:ext cx="9275082" cy="50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929D-C67F-B36F-8137-21C28987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Route 53 – Record Types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A</a:t>
            </a:r>
            <a:r>
              <a:rPr lang="en-US" sz="1800" dirty="0">
                <a:latin typeface="+mj-lt"/>
              </a:rPr>
              <a:t> – maps a hostname to IPv4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AAAA </a:t>
            </a:r>
            <a:r>
              <a:rPr lang="en-US" sz="1800" dirty="0">
                <a:latin typeface="+mj-lt"/>
              </a:rPr>
              <a:t>– maps a hostname to IPv6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CNAME</a:t>
            </a:r>
            <a:r>
              <a:rPr lang="en-US" sz="1800" dirty="0">
                <a:latin typeface="+mj-lt"/>
              </a:rPr>
              <a:t> – maps a hostname to another hostname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+mj-lt"/>
              </a:rPr>
              <a:t>The target is a domain name which must have an A or AAAA record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+mj-lt"/>
              </a:rPr>
              <a:t>Can’t create a CNAME record for the top node of a DNS namespace (Zone Apex)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+mj-lt"/>
              </a:rPr>
              <a:t> Example: you can’t create for example.com, but you can create for www.example.com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NS </a:t>
            </a:r>
            <a:r>
              <a:rPr lang="en-US" sz="1800" dirty="0">
                <a:latin typeface="+mj-lt"/>
              </a:rPr>
              <a:t>– Name Servers for the Hosted Zone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+mj-lt"/>
              </a:rPr>
              <a:t>Control how traffic is routed for a domain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64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5038-463D-8E32-3A87-B6ADBAE6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Route 53 – Hosted Zones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• A container for records that define how to route traffic to a domain and its subdomains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Public Hosted Zones </a:t>
            </a:r>
            <a:r>
              <a:rPr lang="en-US" dirty="0">
                <a:latin typeface="+mj-lt"/>
              </a:rPr>
              <a:t>– contains records that specify how to route</a:t>
            </a:r>
          </a:p>
          <a:p>
            <a:r>
              <a:rPr lang="en-US" dirty="0">
                <a:latin typeface="+mj-lt"/>
              </a:rPr>
              <a:t>traffic on the Internet (public domain names)</a:t>
            </a:r>
          </a:p>
          <a:p>
            <a:r>
              <a:rPr lang="en-US" dirty="0">
                <a:solidFill>
                  <a:srgbClr val="00B0F0"/>
                </a:solidFill>
                <a:latin typeface="+mj-lt"/>
              </a:rPr>
              <a:t>application1.mypublicdomain.com</a:t>
            </a:r>
          </a:p>
          <a:p>
            <a:endParaRPr lang="en-US" dirty="0">
              <a:solidFill>
                <a:srgbClr val="00B0F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Private Hosted Zones </a:t>
            </a:r>
            <a:r>
              <a:rPr lang="en-US" dirty="0">
                <a:latin typeface="+mj-lt"/>
              </a:rPr>
              <a:t>– contain records that specify how you route</a:t>
            </a:r>
          </a:p>
          <a:p>
            <a:r>
              <a:rPr lang="en-US" dirty="0">
                <a:latin typeface="+mj-lt"/>
              </a:rPr>
              <a:t>traffic within one or more VPCs (private domain names)</a:t>
            </a:r>
          </a:p>
          <a:p>
            <a:r>
              <a:rPr lang="en-US" dirty="0">
                <a:solidFill>
                  <a:schemeClr val="accent1"/>
                </a:solidFill>
                <a:latin typeface="+mj-lt"/>
              </a:rPr>
              <a:t>application1.company.internal</a:t>
            </a:r>
          </a:p>
          <a:p>
            <a:endParaRPr lang="en-US" dirty="0">
              <a:solidFill>
                <a:schemeClr val="accent1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• You pay $0.50 per month per hosted zone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3055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20941</TotalTime>
  <Words>846</Words>
  <Application>Microsoft Office PowerPoint</Application>
  <PresentationFormat>Widescreen</PresentationFormat>
  <Paragraphs>98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AWS</vt:lpstr>
      <vt:lpstr>Amazon Route 53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463</cp:revision>
  <dcterms:created xsi:type="dcterms:W3CDTF">2025-01-15T12:50:50Z</dcterms:created>
  <dcterms:modified xsi:type="dcterms:W3CDTF">2025-02-22T04:35:00Z</dcterms:modified>
</cp:coreProperties>
</file>