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90" r:id="rId4"/>
    <p:sldId id="289" r:id="rId5"/>
    <p:sldId id="288" r:id="rId6"/>
    <p:sldId id="294" r:id="rId7"/>
    <p:sldId id="299" r:id="rId8"/>
    <p:sldId id="300" r:id="rId9"/>
    <p:sldId id="293" r:id="rId10"/>
    <p:sldId id="292" r:id="rId11"/>
    <p:sldId id="291" r:id="rId12"/>
    <p:sldId id="298" r:id="rId13"/>
    <p:sldId id="301" r:id="rId14"/>
    <p:sldId id="302" r:id="rId15"/>
    <p:sldId id="303" r:id="rId16"/>
    <p:sldId id="29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98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0640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2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0597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0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4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56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5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711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7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17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44B87A-41AE-4400-ACB1-65CC00BE18C9}" type="datetimeFigureOut">
              <a:rPr lang="en-IN" smtClean="0"/>
              <a:t>09-03-2025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289F46A-8A41-4D54-BBCF-7E669934E85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401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088FB-940B-21A3-AA21-B68FD9CC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pPr algn="ctr"/>
            <a:r>
              <a:rPr lang="en-IN" sz="9600" b="1" dirty="0">
                <a:solidFill>
                  <a:schemeClr val="accent1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010512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C5CC2-AD36-D09C-D7E0-51B88547D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12955"/>
            <a:ext cx="10058400" cy="5456139"/>
          </a:xfrm>
        </p:spPr>
        <p:txBody>
          <a:bodyPr/>
          <a:lstStyle/>
          <a:p>
            <a:r>
              <a:rPr lang="en-US" sz="3200" dirty="0"/>
              <a:t>Amazon SQS – FIFO Queue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/>
              <a:t>• FIFO = First In First Out (ordering of messages in the queue)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• Messages are processed in order by the consumer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7AF4D4-2796-A8FD-1163-672A5305B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111" y="2506456"/>
            <a:ext cx="9196609" cy="184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23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E8412-DC13-CA56-3C44-75E32BF838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3200" dirty="0"/>
              <a:t>Amazon SNS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• What if you want to send one message to many receivers?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3577D1-D2FC-28E1-1E49-EB79A80B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177" y="1833830"/>
            <a:ext cx="9667543" cy="387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4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3706C-D8BF-DDB9-AC67-BD2ABB4CF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501445"/>
            <a:ext cx="10058400" cy="5367649"/>
          </a:xfrm>
        </p:spPr>
        <p:txBody>
          <a:bodyPr/>
          <a:lstStyle/>
          <a:p>
            <a:r>
              <a:rPr lang="en-US" sz="3200" dirty="0"/>
              <a:t>Amazon SNS</a:t>
            </a:r>
            <a:br>
              <a:rPr lang="en-US" sz="3200" dirty="0"/>
            </a:br>
            <a:br>
              <a:rPr lang="en-US" sz="10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The “event </a:t>
            </a:r>
            <a:r>
              <a:rPr lang="en-US" sz="1800" b="1" dirty="0">
                <a:latin typeface="+mj-lt"/>
              </a:rPr>
              <a:t>producer</a:t>
            </a:r>
            <a:r>
              <a:rPr lang="en-US" sz="1800" dirty="0">
                <a:latin typeface="+mj-lt"/>
              </a:rPr>
              <a:t>” only sends message to one SNS topic</a:t>
            </a:r>
          </a:p>
          <a:p>
            <a:r>
              <a:rPr lang="en-US" sz="1800" dirty="0">
                <a:latin typeface="+mj-lt"/>
              </a:rPr>
              <a:t>• As many “event </a:t>
            </a:r>
            <a:r>
              <a:rPr lang="en-US" sz="1800" b="1" dirty="0">
                <a:latin typeface="+mj-lt"/>
              </a:rPr>
              <a:t>receiver</a:t>
            </a:r>
            <a:r>
              <a:rPr lang="en-US" sz="1800" dirty="0">
                <a:latin typeface="+mj-lt"/>
              </a:rPr>
              <a:t>( </a:t>
            </a:r>
            <a:r>
              <a:rPr lang="en-US" sz="1800" b="1" dirty="0">
                <a:latin typeface="+mj-lt"/>
              </a:rPr>
              <a:t>subscription)</a:t>
            </a:r>
            <a:r>
              <a:rPr lang="en-US" sz="1800" dirty="0">
                <a:latin typeface="+mj-lt"/>
              </a:rPr>
              <a:t>” as we want to listen to the SNS topic notifications</a:t>
            </a:r>
          </a:p>
          <a:p>
            <a:r>
              <a:rPr lang="en-US" sz="1800" dirty="0">
                <a:latin typeface="+mj-lt"/>
              </a:rPr>
              <a:t>• Each subscriber to the topic </a:t>
            </a:r>
            <a:r>
              <a:rPr lang="en-US" sz="1800" b="1" dirty="0">
                <a:latin typeface="+mj-lt"/>
              </a:rPr>
              <a:t>will get all the messages</a:t>
            </a:r>
          </a:p>
          <a:p>
            <a:r>
              <a:rPr lang="en-US" sz="1800" dirty="0">
                <a:latin typeface="+mj-lt"/>
              </a:rPr>
              <a:t>• Up to 12,500,000 subscriptions per topic, 100,000 topics limit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623E-15E9-464B-CB1D-A15FF88C3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82" y="3263927"/>
            <a:ext cx="9413396" cy="29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2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ED33-F415-0FCD-BA32-4B5826A1F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2800" dirty="0"/>
              <a:t>SNS integrates with a lot of AWS services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Many AWS services can send data directly to SNS for notifications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1AD994-2F49-A579-50AB-0C9B54C3D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26" y="2386409"/>
            <a:ext cx="8795032" cy="358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9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AFCD2-CC9E-B493-4FF3-8562AC911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63794"/>
            <a:ext cx="10058400" cy="5505300"/>
          </a:xfrm>
        </p:spPr>
        <p:txBody>
          <a:bodyPr/>
          <a:lstStyle/>
          <a:p>
            <a:r>
              <a:rPr lang="en-US" sz="3200" dirty="0"/>
              <a:t>Amazon SNS – How to publish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Topic Publish (using the SDK)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a topic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a subscription (or many)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Publish to the topic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Direct Publish (for mobile apps SDK)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a platform application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Create a platform endpoint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Publish to the platform endpoint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800" dirty="0">
                <a:latin typeface="+mj-lt"/>
              </a:rPr>
              <a:t>Works with Google GCM, Apple APNS, Amazon ADM…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5113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93BC4-7218-FC0B-51DD-9671396F6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53961"/>
            <a:ext cx="10058400" cy="5515133"/>
          </a:xfrm>
        </p:spPr>
        <p:txBody>
          <a:bodyPr>
            <a:normAutofit/>
          </a:bodyPr>
          <a:lstStyle/>
          <a:p>
            <a:r>
              <a:rPr lang="en-IN" sz="3600" dirty="0"/>
              <a:t>SQS vs SNS</a:t>
            </a:r>
            <a:br>
              <a:rPr lang="en-IN" sz="3200" dirty="0"/>
            </a:br>
            <a:br>
              <a:rPr lang="en-IN" sz="3200" dirty="0"/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EB670-B076-038F-BAB7-B51DD8E9E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512" y="1290255"/>
            <a:ext cx="8161250" cy="49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1525-5E9D-AA06-ACEB-C1647F9F8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44129"/>
            <a:ext cx="10058400" cy="5524965"/>
          </a:xfrm>
        </p:spPr>
        <p:txBody>
          <a:bodyPr/>
          <a:lstStyle/>
          <a:p>
            <a:r>
              <a:rPr lang="en-US" sz="3200" dirty="0"/>
              <a:t>Integration Section – Summary</a:t>
            </a:r>
            <a:br>
              <a:rPr lang="en-US" sz="32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SQS:</a:t>
            </a:r>
          </a:p>
          <a:p>
            <a:pPr lvl="2"/>
            <a:r>
              <a:rPr lang="en-US" sz="1800" dirty="0">
                <a:latin typeface="+mj-lt"/>
              </a:rPr>
              <a:t>Queue service in AWS</a:t>
            </a:r>
          </a:p>
          <a:p>
            <a:pPr lvl="2"/>
            <a:r>
              <a:rPr lang="en-US" sz="1800" dirty="0">
                <a:latin typeface="+mj-lt"/>
              </a:rPr>
              <a:t>Multiple Producers, messages are kept up to 14 days</a:t>
            </a:r>
          </a:p>
          <a:p>
            <a:pPr lvl="2"/>
            <a:r>
              <a:rPr lang="en-US" sz="1800" dirty="0">
                <a:latin typeface="+mj-lt"/>
              </a:rPr>
              <a:t>Multiple Consumers share the read and delete messages when done</a:t>
            </a:r>
          </a:p>
          <a:p>
            <a:pPr lvl="2"/>
            <a:r>
              <a:rPr lang="en-US" sz="1800" dirty="0">
                <a:latin typeface="+mj-lt"/>
              </a:rPr>
              <a:t>Used to decouple applications in AWS</a:t>
            </a:r>
          </a:p>
          <a:p>
            <a:r>
              <a:rPr lang="en-US" sz="1800" dirty="0">
                <a:latin typeface="+mj-lt"/>
              </a:rPr>
              <a:t>• SNS:</a:t>
            </a:r>
          </a:p>
          <a:p>
            <a:pPr lvl="2"/>
            <a:r>
              <a:rPr lang="en-US" sz="1800" dirty="0">
                <a:latin typeface="+mj-lt"/>
              </a:rPr>
              <a:t>Notification service in AWS</a:t>
            </a:r>
          </a:p>
          <a:p>
            <a:pPr lvl="2"/>
            <a:r>
              <a:rPr lang="en-US" sz="1800" dirty="0">
                <a:latin typeface="+mj-lt"/>
              </a:rPr>
              <a:t>Subscribers: Email, Lambda, SQS, HTTP, Mobile…</a:t>
            </a:r>
          </a:p>
          <a:p>
            <a:pPr lvl="2"/>
            <a:r>
              <a:rPr lang="en-US" sz="1800" dirty="0">
                <a:latin typeface="+mj-lt"/>
              </a:rPr>
              <a:t>Multiple Subscribers, send all messages to all of them</a:t>
            </a:r>
          </a:p>
          <a:p>
            <a:pPr lvl="2"/>
            <a:r>
              <a:rPr lang="en-US" sz="1800" dirty="0">
                <a:latin typeface="+mj-lt"/>
              </a:rPr>
              <a:t>No message retention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516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641A3-73CA-DF56-03EE-5FA0FAB91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C2E03-42D1-9982-8153-B537E4DB67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849487"/>
          </a:xfrm>
        </p:spPr>
        <p:txBody>
          <a:bodyPr>
            <a:normAutofit/>
          </a:bodyPr>
          <a:lstStyle/>
          <a:p>
            <a:r>
              <a:rPr lang="en-IN" sz="3600" b="1" dirty="0"/>
              <a:t>Cloud Integration</a:t>
            </a:r>
            <a:endParaRPr lang="en-IN" sz="400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141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56570-A24E-F617-B909-E8CB7C04D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14632"/>
            <a:ext cx="10058400" cy="5554462"/>
          </a:xfrm>
        </p:spPr>
        <p:txBody>
          <a:bodyPr/>
          <a:lstStyle/>
          <a:p>
            <a:r>
              <a:rPr lang="en-US" sz="3600" dirty="0"/>
              <a:t>Introduction</a:t>
            </a:r>
            <a:br>
              <a:rPr lang="en-US" sz="3600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latin typeface="+mj-lt"/>
              </a:rPr>
              <a:t>• When we start deploying multiple applications, they will inevitably need</a:t>
            </a:r>
          </a:p>
          <a:p>
            <a:r>
              <a:rPr lang="en-US" dirty="0">
                <a:latin typeface="+mj-lt"/>
              </a:rPr>
              <a:t>to communicate with one another</a:t>
            </a:r>
          </a:p>
          <a:p>
            <a:r>
              <a:rPr lang="en-US" dirty="0">
                <a:latin typeface="+mj-lt"/>
              </a:rPr>
              <a:t>• There are two patterns of application communication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6E9B9B-EE36-BDC7-5B5A-1880168F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025" y="3429000"/>
            <a:ext cx="9597705" cy="244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C1E20-52C0-9AB5-A642-B8C5E32FB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03123"/>
            <a:ext cx="10058400" cy="5465971"/>
          </a:xfrm>
        </p:spPr>
        <p:txBody>
          <a:bodyPr/>
          <a:lstStyle/>
          <a:p>
            <a:r>
              <a:rPr lang="en-US" sz="3200" dirty="0"/>
              <a:t>Introduction</a:t>
            </a:r>
            <a:br>
              <a:rPr lang="en-US" sz="3200" dirty="0"/>
            </a:br>
            <a:br>
              <a:rPr lang="en-US" sz="1600" dirty="0"/>
            </a:br>
            <a:endParaRPr lang="en-US" sz="3200" dirty="0"/>
          </a:p>
          <a:p>
            <a:r>
              <a:rPr lang="en-US" sz="1800" dirty="0">
                <a:latin typeface="+mj-lt"/>
              </a:rPr>
              <a:t>• Synchronous between applications can be problematic if there are sudden spikes of traffic</a:t>
            </a:r>
          </a:p>
          <a:p>
            <a:r>
              <a:rPr lang="en-US" sz="1800" dirty="0">
                <a:latin typeface="+mj-lt"/>
              </a:rPr>
              <a:t>• What if you need to suddenly encode 1000 videos but usually it’s 10?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In that case, it’s better to </a:t>
            </a:r>
            <a:r>
              <a:rPr lang="en-US" sz="1800" b="1" dirty="0">
                <a:latin typeface="+mj-lt"/>
              </a:rPr>
              <a:t>decouple</a:t>
            </a:r>
            <a:r>
              <a:rPr lang="en-US" sz="1800" dirty="0">
                <a:latin typeface="+mj-lt"/>
              </a:rPr>
              <a:t> your applications:</a:t>
            </a:r>
          </a:p>
          <a:p>
            <a:pPr lvl="2"/>
            <a:r>
              <a:rPr lang="en-US" sz="1800" dirty="0">
                <a:latin typeface="+mj-lt"/>
              </a:rPr>
              <a:t>• using SQS: queue model</a:t>
            </a:r>
          </a:p>
          <a:p>
            <a:pPr lvl="2"/>
            <a:r>
              <a:rPr lang="en-US" sz="1800" dirty="0">
                <a:latin typeface="+mj-lt"/>
              </a:rPr>
              <a:t>• using SNS: pub/sub model</a:t>
            </a:r>
          </a:p>
          <a:p>
            <a:pPr lvl="2"/>
            <a:r>
              <a:rPr lang="en-US" sz="1800" dirty="0">
                <a:latin typeface="+mj-lt"/>
              </a:rPr>
              <a:t>• using Kinesis: real-time data streaming model</a:t>
            </a:r>
          </a:p>
          <a:p>
            <a:r>
              <a:rPr lang="en-US" sz="1800" dirty="0">
                <a:latin typeface="+mj-lt"/>
              </a:rPr>
              <a:t>• These services can scale independently from our application!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827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D0D22-CF2F-3CDE-7D1D-498535EE9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32619"/>
            <a:ext cx="10058400" cy="5436475"/>
          </a:xfrm>
        </p:spPr>
        <p:txBody>
          <a:bodyPr>
            <a:normAutofit/>
          </a:bodyPr>
          <a:lstStyle/>
          <a:p>
            <a:r>
              <a:rPr lang="en-IN" sz="3200" dirty="0"/>
              <a:t>Amazon SQS – Simple Queue Service</a:t>
            </a:r>
          </a:p>
          <a:p>
            <a:r>
              <a:rPr lang="en-IN" sz="3200" dirty="0"/>
              <a:t>What’s a queue?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3C5E6C-DC6A-BD17-DADD-E0DD91B1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891" y="1912487"/>
            <a:ext cx="9227177" cy="387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2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5FA72-584F-8CD6-BC12-FF561BB7E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83458"/>
            <a:ext cx="10058400" cy="5485636"/>
          </a:xfrm>
        </p:spPr>
        <p:txBody>
          <a:bodyPr/>
          <a:lstStyle/>
          <a:p>
            <a:r>
              <a:rPr lang="en-US" sz="3200" dirty="0"/>
              <a:t>Amazon SQS – Standard Queue</a:t>
            </a:r>
            <a:br>
              <a:rPr lang="en-US" sz="3200" dirty="0"/>
            </a:br>
            <a:br>
              <a:rPr lang="en-US" sz="3200" dirty="0"/>
            </a:br>
            <a:endParaRPr lang="en-US" dirty="0"/>
          </a:p>
          <a:p>
            <a:r>
              <a:rPr lang="en-US" sz="1800" dirty="0">
                <a:latin typeface="+mj-lt"/>
              </a:rPr>
              <a:t>• Oldest AWS offering (over 10 years old)</a:t>
            </a:r>
          </a:p>
          <a:p>
            <a:r>
              <a:rPr lang="en-US" sz="1800" dirty="0">
                <a:latin typeface="+mj-lt"/>
              </a:rPr>
              <a:t>• Fully managed service (~serverless), use to </a:t>
            </a:r>
            <a:r>
              <a:rPr lang="en-US" sz="1800" b="1" dirty="0">
                <a:latin typeface="+mj-lt"/>
              </a:rPr>
              <a:t>decouple</a:t>
            </a:r>
            <a:r>
              <a:rPr lang="en-US" sz="1800" dirty="0">
                <a:latin typeface="+mj-lt"/>
              </a:rPr>
              <a:t> applications</a:t>
            </a:r>
            <a:br>
              <a:rPr lang="en-US" sz="1800" dirty="0">
                <a:latin typeface="+mj-lt"/>
              </a:rPr>
            </a:br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Scales from 1 message per second to 10,000s per second</a:t>
            </a:r>
          </a:p>
          <a:p>
            <a:r>
              <a:rPr lang="en-US" sz="1800" dirty="0">
                <a:latin typeface="+mj-lt"/>
              </a:rPr>
              <a:t>• Default retention of messages: 4 days, maximum of 14 days</a:t>
            </a:r>
          </a:p>
          <a:p>
            <a:r>
              <a:rPr lang="en-US" sz="1800" dirty="0">
                <a:latin typeface="+mj-lt"/>
              </a:rPr>
              <a:t>• No limit to how many messages can be in the queue</a:t>
            </a:r>
          </a:p>
          <a:p>
            <a:r>
              <a:rPr lang="en-US" sz="1800" b="1" dirty="0">
                <a:latin typeface="+mj-lt"/>
              </a:rPr>
              <a:t>• Messages are deleted after they’re read by consumers</a:t>
            </a:r>
          </a:p>
          <a:p>
            <a:r>
              <a:rPr lang="en-US" sz="1800" dirty="0">
                <a:latin typeface="+mj-lt"/>
              </a:rPr>
              <a:t>• Low latency (&lt;10 </a:t>
            </a:r>
            <a:r>
              <a:rPr lang="en-US" sz="1800" dirty="0" err="1">
                <a:latin typeface="+mj-lt"/>
              </a:rPr>
              <a:t>ms</a:t>
            </a:r>
            <a:r>
              <a:rPr lang="en-US" sz="1800" dirty="0">
                <a:latin typeface="+mj-lt"/>
              </a:rPr>
              <a:t> on publish and receive)</a:t>
            </a:r>
          </a:p>
          <a:p>
            <a:r>
              <a:rPr lang="en-US" sz="1800" dirty="0">
                <a:latin typeface="+mj-lt"/>
              </a:rPr>
              <a:t>• Can have duplicate messages (at least once delivery, occasionally)</a:t>
            </a:r>
          </a:p>
          <a:p>
            <a:r>
              <a:rPr lang="en-US" sz="1800" dirty="0">
                <a:latin typeface="+mj-lt"/>
              </a:rPr>
              <a:t>• Can have out of order messages (best effort ordering)</a:t>
            </a:r>
            <a:endParaRPr lang="en-IN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8507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83A04-DEFD-3900-C191-24686C96C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85135"/>
            <a:ext cx="10058400" cy="5583959"/>
          </a:xfrm>
        </p:spPr>
        <p:txBody>
          <a:bodyPr/>
          <a:lstStyle/>
          <a:p>
            <a:r>
              <a:rPr lang="en-US" sz="3200" dirty="0"/>
              <a:t>SQS – Producing Messages</a:t>
            </a:r>
            <a:br>
              <a:rPr lang="en-US" sz="3200" dirty="0"/>
            </a:br>
            <a:br>
              <a:rPr lang="en-US" sz="3200" dirty="0"/>
            </a:br>
            <a:endParaRPr lang="en-US" sz="2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Produced to SQS using the SDK (</a:t>
            </a:r>
            <a:r>
              <a:rPr lang="en-US" sz="1800" dirty="0" err="1">
                <a:latin typeface="+mj-lt"/>
              </a:rPr>
              <a:t>SendMessage</a:t>
            </a:r>
            <a:r>
              <a:rPr lang="en-US" sz="1800" dirty="0">
                <a:latin typeface="+mj-lt"/>
              </a:rPr>
              <a:t> API)</a:t>
            </a:r>
          </a:p>
          <a:p>
            <a:r>
              <a:rPr lang="en-US" sz="1800" dirty="0">
                <a:latin typeface="+mj-lt"/>
              </a:rPr>
              <a:t>• The message is persisted in SQS until a consumer deletes it</a:t>
            </a:r>
          </a:p>
          <a:p>
            <a:r>
              <a:rPr lang="en-US" sz="1800" dirty="0">
                <a:latin typeface="+mj-lt"/>
              </a:rPr>
              <a:t>• Message retention: default 4 days, up to 14 days</a:t>
            </a: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• Example: send an order to be processed</a:t>
            </a:r>
          </a:p>
          <a:p>
            <a:pPr lvl="2"/>
            <a:r>
              <a:rPr lang="en-US" sz="1600" dirty="0">
                <a:latin typeface="+mj-lt"/>
              </a:rPr>
              <a:t>Order id</a:t>
            </a:r>
          </a:p>
          <a:p>
            <a:pPr lvl="2"/>
            <a:r>
              <a:rPr lang="en-US" sz="1600" dirty="0">
                <a:latin typeface="+mj-lt"/>
              </a:rPr>
              <a:t>Customer id</a:t>
            </a:r>
          </a:p>
          <a:p>
            <a:pPr lvl="2"/>
            <a:r>
              <a:rPr lang="en-US" sz="1600" dirty="0">
                <a:latin typeface="+mj-lt"/>
              </a:rPr>
              <a:t>Any attributes you want</a:t>
            </a:r>
          </a:p>
          <a:p>
            <a:r>
              <a:rPr lang="en-US" sz="1800" dirty="0">
                <a:latin typeface="+mj-lt"/>
              </a:rPr>
              <a:t>• SQS standard: unlimited throughput</a:t>
            </a:r>
            <a:endParaRPr lang="en-IN" sz="18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A4A38-541F-CD93-32B4-CD62C9F2F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77" y="2404287"/>
            <a:ext cx="4611344" cy="228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90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3620A-43C0-091C-D417-B14973317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442452"/>
            <a:ext cx="10058400" cy="5426642"/>
          </a:xfrm>
        </p:spPr>
        <p:txBody>
          <a:bodyPr/>
          <a:lstStyle/>
          <a:p>
            <a:r>
              <a:rPr lang="en-US" sz="3200" dirty="0"/>
              <a:t>SQS – Consuming Messages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  <a:p>
            <a:r>
              <a:rPr lang="en-US" dirty="0">
                <a:latin typeface="+mj-lt"/>
              </a:rPr>
              <a:t>• Consumers (running on EC2 instances, servers, or AWS Lambda)…</a:t>
            </a:r>
          </a:p>
          <a:p>
            <a:r>
              <a:rPr lang="en-US" dirty="0">
                <a:latin typeface="+mj-lt"/>
              </a:rPr>
              <a:t>• Poll SQS for messages (receive up to 10 messages at a time)</a:t>
            </a:r>
          </a:p>
          <a:p>
            <a:r>
              <a:rPr lang="en-US" dirty="0">
                <a:latin typeface="+mj-lt"/>
              </a:rPr>
              <a:t>• Process the messages (example: insert the message into an RDS database)</a:t>
            </a:r>
          </a:p>
          <a:p>
            <a:r>
              <a:rPr lang="en-US" dirty="0">
                <a:latin typeface="+mj-lt"/>
              </a:rPr>
              <a:t>• Delete the messages using the </a:t>
            </a:r>
            <a:r>
              <a:rPr lang="en-US" dirty="0" err="1">
                <a:latin typeface="+mj-lt"/>
              </a:rPr>
              <a:t>DeleteMessage</a:t>
            </a:r>
            <a:r>
              <a:rPr lang="en-US" dirty="0">
                <a:latin typeface="+mj-lt"/>
              </a:rPr>
              <a:t> API</a:t>
            </a:r>
            <a:endParaRPr lang="en-IN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6FD61E-C487-4953-DAF6-0055368B8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7892" y="4000965"/>
            <a:ext cx="8456216" cy="186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57C66-FEA6-D63F-368A-6B306EC09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5806"/>
            <a:ext cx="10058400" cy="5623288"/>
          </a:xfrm>
        </p:spPr>
        <p:txBody>
          <a:bodyPr>
            <a:normAutofit/>
          </a:bodyPr>
          <a:lstStyle/>
          <a:p>
            <a:r>
              <a:rPr lang="en-US" sz="3200" dirty="0"/>
              <a:t>SQS to decouple between application tiers</a:t>
            </a:r>
            <a:br>
              <a:rPr lang="en-US" sz="3200" dirty="0"/>
            </a:br>
            <a:br>
              <a:rPr lang="en-US" sz="3200" dirty="0"/>
            </a:b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C88E3-299D-EF7B-CE09-48E7E2085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458" y="1295507"/>
            <a:ext cx="9829084" cy="406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31013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30393</TotalTime>
  <Words>628</Words>
  <Application>Microsoft Office PowerPoint</Application>
  <PresentationFormat>Widescreen</PresentationFormat>
  <Paragraphs>78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Retrospect</vt:lpstr>
      <vt:lpstr>AWS</vt:lpstr>
      <vt:lpstr>Cloud Integration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Vicky Kumawat</dc:creator>
  <cp:lastModifiedBy>Vicky Kumawat</cp:lastModifiedBy>
  <cp:revision>583</cp:revision>
  <dcterms:created xsi:type="dcterms:W3CDTF">2025-01-15T12:50:50Z</dcterms:created>
  <dcterms:modified xsi:type="dcterms:W3CDTF">2025-03-09T05:08:49Z</dcterms:modified>
</cp:coreProperties>
</file>