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2" r:id="rId8"/>
    <p:sldId id="271" r:id="rId9"/>
    <p:sldId id="263" r:id="rId10"/>
    <p:sldId id="264" r:id="rId11"/>
    <p:sldId id="265" r:id="rId12"/>
    <p:sldId id="266" r:id="rId13"/>
    <p:sldId id="267" r:id="rId14"/>
    <p:sldId id="268" r:id="rId15"/>
    <p:sldId id="269" r:id="rId16"/>
    <p:sldId id="270"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C9D4-F832-2B35-6D5D-AC5312139A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F44BD4-970A-9C29-8636-C4C2656B35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86D8BC-352F-DDAD-94BF-A5AE0FB19940}"/>
              </a:ext>
            </a:extLst>
          </p:cNvPr>
          <p:cNvSpPr>
            <a:spLocks noGrp="1"/>
          </p:cNvSpPr>
          <p:nvPr>
            <p:ph type="dt" sz="half" idx="10"/>
          </p:nvPr>
        </p:nvSpPr>
        <p:spPr/>
        <p:txBody>
          <a:bodyPr/>
          <a:lstStyle/>
          <a:p>
            <a:fld id="{FA1AD9EF-2EA7-4C2A-84EA-C46214A27C08}" type="datetimeFigureOut">
              <a:rPr lang="en-IN" smtClean="0"/>
              <a:t>11-01-2025</a:t>
            </a:fld>
            <a:endParaRPr lang="en-IN"/>
          </a:p>
        </p:txBody>
      </p:sp>
      <p:sp>
        <p:nvSpPr>
          <p:cNvPr id="5" name="Footer Placeholder 4">
            <a:extLst>
              <a:ext uri="{FF2B5EF4-FFF2-40B4-BE49-F238E27FC236}">
                <a16:creationId xmlns:a16="http://schemas.microsoft.com/office/drawing/2014/main" id="{C8401457-D3C9-3D32-9200-514D025CD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AD471A-BD11-4E2F-C39D-64B398329D0B}"/>
              </a:ext>
            </a:extLst>
          </p:cNvPr>
          <p:cNvSpPr>
            <a:spLocks noGrp="1"/>
          </p:cNvSpPr>
          <p:nvPr>
            <p:ph type="sldNum" sz="quarter" idx="12"/>
          </p:nvPr>
        </p:nvSpPr>
        <p:spPr/>
        <p:txBody>
          <a:bodyPr/>
          <a:lstStyle/>
          <a:p>
            <a:fld id="{864C0E1D-ED70-49AA-B718-1C9813785D71}" type="slidenum">
              <a:rPr lang="en-IN" smtClean="0"/>
              <a:t>‹#›</a:t>
            </a:fld>
            <a:endParaRPr lang="en-IN"/>
          </a:p>
        </p:txBody>
      </p:sp>
    </p:spTree>
    <p:extLst>
      <p:ext uri="{BB962C8B-B14F-4D97-AF65-F5344CB8AC3E}">
        <p14:creationId xmlns:p14="http://schemas.microsoft.com/office/powerpoint/2010/main" val="1226756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A383-5E2C-94A8-F089-6E6770DC20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342829-EBE2-427F-0ABE-75993651A2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70B73F-DFFE-0119-9AC6-D438A61D1708}"/>
              </a:ext>
            </a:extLst>
          </p:cNvPr>
          <p:cNvSpPr>
            <a:spLocks noGrp="1"/>
          </p:cNvSpPr>
          <p:nvPr>
            <p:ph type="dt" sz="half" idx="10"/>
          </p:nvPr>
        </p:nvSpPr>
        <p:spPr/>
        <p:txBody>
          <a:bodyPr/>
          <a:lstStyle/>
          <a:p>
            <a:fld id="{FA1AD9EF-2EA7-4C2A-84EA-C46214A27C08}" type="datetimeFigureOut">
              <a:rPr lang="en-IN" smtClean="0"/>
              <a:t>11-01-2025</a:t>
            </a:fld>
            <a:endParaRPr lang="en-IN"/>
          </a:p>
        </p:txBody>
      </p:sp>
      <p:sp>
        <p:nvSpPr>
          <p:cNvPr id="5" name="Footer Placeholder 4">
            <a:extLst>
              <a:ext uri="{FF2B5EF4-FFF2-40B4-BE49-F238E27FC236}">
                <a16:creationId xmlns:a16="http://schemas.microsoft.com/office/drawing/2014/main" id="{E1AD4DDC-94B8-C83E-17FF-D1DEF2A6E9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0F9F3D-30AD-8F95-4A25-0F502A1B0259}"/>
              </a:ext>
            </a:extLst>
          </p:cNvPr>
          <p:cNvSpPr>
            <a:spLocks noGrp="1"/>
          </p:cNvSpPr>
          <p:nvPr>
            <p:ph type="sldNum" sz="quarter" idx="12"/>
          </p:nvPr>
        </p:nvSpPr>
        <p:spPr/>
        <p:txBody>
          <a:bodyPr/>
          <a:lstStyle/>
          <a:p>
            <a:fld id="{864C0E1D-ED70-49AA-B718-1C9813785D71}" type="slidenum">
              <a:rPr lang="en-IN" smtClean="0"/>
              <a:t>‹#›</a:t>
            </a:fld>
            <a:endParaRPr lang="en-IN"/>
          </a:p>
        </p:txBody>
      </p:sp>
    </p:spTree>
    <p:extLst>
      <p:ext uri="{BB962C8B-B14F-4D97-AF65-F5344CB8AC3E}">
        <p14:creationId xmlns:p14="http://schemas.microsoft.com/office/powerpoint/2010/main" val="3132839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C5DBEB-4CEA-89DE-C5A9-CCB7216E5A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EB92F3-2133-EF0B-F75A-EBDD95D697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32F200-0261-A3D4-700E-88EF95C064D9}"/>
              </a:ext>
            </a:extLst>
          </p:cNvPr>
          <p:cNvSpPr>
            <a:spLocks noGrp="1"/>
          </p:cNvSpPr>
          <p:nvPr>
            <p:ph type="dt" sz="half" idx="10"/>
          </p:nvPr>
        </p:nvSpPr>
        <p:spPr/>
        <p:txBody>
          <a:bodyPr/>
          <a:lstStyle/>
          <a:p>
            <a:fld id="{FA1AD9EF-2EA7-4C2A-84EA-C46214A27C08}" type="datetimeFigureOut">
              <a:rPr lang="en-IN" smtClean="0"/>
              <a:t>11-01-2025</a:t>
            </a:fld>
            <a:endParaRPr lang="en-IN"/>
          </a:p>
        </p:txBody>
      </p:sp>
      <p:sp>
        <p:nvSpPr>
          <p:cNvPr id="5" name="Footer Placeholder 4">
            <a:extLst>
              <a:ext uri="{FF2B5EF4-FFF2-40B4-BE49-F238E27FC236}">
                <a16:creationId xmlns:a16="http://schemas.microsoft.com/office/drawing/2014/main" id="{FD83BF78-27D0-DE7B-073F-0F718E916E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AB0878-C160-8AA6-E13A-D9B6E4B8ADD0}"/>
              </a:ext>
            </a:extLst>
          </p:cNvPr>
          <p:cNvSpPr>
            <a:spLocks noGrp="1"/>
          </p:cNvSpPr>
          <p:nvPr>
            <p:ph type="sldNum" sz="quarter" idx="12"/>
          </p:nvPr>
        </p:nvSpPr>
        <p:spPr/>
        <p:txBody>
          <a:bodyPr/>
          <a:lstStyle/>
          <a:p>
            <a:fld id="{864C0E1D-ED70-49AA-B718-1C9813785D71}" type="slidenum">
              <a:rPr lang="en-IN" smtClean="0"/>
              <a:t>‹#›</a:t>
            </a:fld>
            <a:endParaRPr lang="en-IN"/>
          </a:p>
        </p:txBody>
      </p:sp>
    </p:spTree>
    <p:extLst>
      <p:ext uri="{BB962C8B-B14F-4D97-AF65-F5344CB8AC3E}">
        <p14:creationId xmlns:p14="http://schemas.microsoft.com/office/powerpoint/2010/main" val="323530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852B-F2BE-6A2E-78E9-9141E46380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5B43CE-09A9-FAF9-1FD9-D9389EFCD7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4F79E2-90C3-DDE5-3E27-F7A32D60D67C}"/>
              </a:ext>
            </a:extLst>
          </p:cNvPr>
          <p:cNvSpPr>
            <a:spLocks noGrp="1"/>
          </p:cNvSpPr>
          <p:nvPr>
            <p:ph type="dt" sz="half" idx="10"/>
          </p:nvPr>
        </p:nvSpPr>
        <p:spPr/>
        <p:txBody>
          <a:bodyPr/>
          <a:lstStyle/>
          <a:p>
            <a:fld id="{FA1AD9EF-2EA7-4C2A-84EA-C46214A27C08}" type="datetimeFigureOut">
              <a:rPr lang="en-IN" smtClean="0"/>
              <a:t>11-01-2025</a:t>
            </a:fld>
            <a:endParaRPr lang="en-IN"/>
          </a:p>
        </p:txBody>
      </p:sp>
      <p:sp>
        <p:nvSpPr>
          <p:cNvPr id="5" name="Footer Placeholder 4">
            <a:extLst>
              <a:ext uri="{FF2B5EF4-FFF2-40B4-BE49-F238E27FC236}">
                <a16:creationId xmlns:a16="http://schemas.microsoft.com/office/drawing/2014/main" id="{9C74F868-DA08-D58A-9024-79B19EC7FF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D1D727-AA55-631F-F7D0-936122ACF424}"/>
              </a:ext>
            </a:extLst>
          </p:cNvPr>
          <p:cNvSpPr>
            <a:spLocks noGrp="1"/>
          </p:cNvSpPr>
          <p:nvPr>
            <p:ph type="sldNum" sz="quarter" idx="12"/>
          </p:nvPr>
        </p:nvSpPr>
        <p:spPr/>
        <p:txBody>
          <a:bodyPr/>
          <a:lstStyle/>
          <a:p>
            <a:fld id="{864C0E1D-ED70-49AA-B718-1C9813785D71}" type="slidenum">
              <a:rPr lang="en-IN" smtClean="0"/>
              <a:t>‹#›</a:t>
            </a:fld>
            <a:endParaRPr lang="en-IN"/>
          </a:p>
        </p:txBody>
      </p:sp>
    </p:spTree>
    <p:extLst>
      <p:ext uri="{BB962C8B-B14F-4D97-AF65-F5344CB8AC3E}">
        <p14:creationId xmlns:p14="http://schemas.microsoft.com/office/powerpoint/2010/main" val="2335759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12C6-AB1F-9C6D-D38A-0B3182FC62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9ED2FB-CE84-0689-9369-D18C480C7F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945048-11F2-59CA-030A-44369FF59599}"/>
              </a:ext>
            </a:extLst>
          </p:cNvPr>
          <p:cNvSpPr>
            <a:spLocks noGrp="1"/>
          </p:cNvSpPr>
          <p:nvPr>
            <p:ph type="dt" sz="half" idx="10"/>
          </p:nvPr>
        </p:nvSpPr>
        <p:spPr/>
        <p:txBody>
          <a:bodyPr/>
          <a:lstStyle/>
          <a:p>
            <a:fld id="{FA1AD9EF-2EA7-4C2A-84EA-C46214A27C08}" type="datetimeFigureOut">
              <a:rPr lang="en-IN" smtClean="0"/>
              <a:t>11-01-2025</a:t>
            </a:fld>
            <a:endParaRPr lang="en-IN"/>
          </a:p>
        </p:txBody>
      </p:sp>
      <p:sp>
        <p:nvSpPr>
          <p:cNvPr id="5" name="Footer Placeholder 4">
            <a:extLst>
              <a:ext uri="{FF2B5EF4-FFF2-40B4-BE49-F238E27FC236}">
                <a16:creationId xmlns:a16="http://schemas.microsoft.com/office/drawing/2014/main" id="{A8615BA3-785E-57C1-0A9C-E1F66052E1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DB7919-0965-31AD-47FB-940DE5FA5EEC}"/>
              </a:ext>
            </a:extLst>
          </p:cNvPr>
          <p:cNvSpPr>
            <a:spLocks noGrp="1"/>
          </p:cNvSpPr>
          <p:nvPr>
            <p:ph type="sldNum" sz="quarter" idx="12"/>
          </p:nvPr>
        </p:nvSpPr>
        <p:spPr/>
        <p:txBody>
          <a:bodyPr/>
          <a:lstStyle/>
          <a:p>
            <a:fld id="{864C0E1D-ED70-49AA-B718-1C9813785D71}" type="slidenum">
              <a:rPr lang="en-IN" smtClean="0"/>
              <a:t>‹#›</a:t>
            </a:fld>
            <a:endParaRPr lang="en-IN"/>
          </a:p>
        </p:txBody>
      </p:sp>
    </p:spTree>
    <p:extLst>
      <p:ext uri="{BB962C8B-B14F-4D97-AF65-F5344CB8AC3E}">
        <p14:creationId xmlns:p14="http://schemas.microsoft.com/office/powerpoint/2010/main" val="2144102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6D9E-883F-8472-CD71-58D1708258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2C1842-0A35-8C6F-CEB6-46D0DE3CEB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9D2A40-146B-1A1F-6F5A-A44271EAD6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6D2F0B-42B3-A5FE-EBE1-6E7D88BD8391}"/>
              </a:ext>
            </a:extLst>
          </p:cNvPr>
          <p:cNvSpPr>
            <a:spLocks noGrp="1"/>
          </p:cNvSpPr>
          <p:nvPr>
            <p:ph type="dt" sz="half" idx="10"/>
          </p:nvPr>
        </p:nvSpPr>
        <p:spPr/>
        <p:txBody>
          <a:bodyPr/>
          <a:lstStyle/>
          <a:p>
            <a:fld id="{FA1AD9EF-2EA7-4C2A-84EA-C46214A27C08}" type="datetimeFigureOut">
              <a:rPr lang="en-IN" smtClean="0"/>
              <a:t>11-01-2025</a:t>
            </a:fld>
            <a:endParaRPr lang="en-IN"/>
          </a:p>
        </p:txBody>
      </p:sp>
      <p:sp>
        <p:nvSpPr>
          <p:cNvPr id="6" name="Footer Placeholder 5">
            <a:extLst>
              <a:ext uri="{FF2B5EF4-FFF2-40B4-BE49-F238E27FC236}">
                <a16:creationId xmlns:a16="http://schemas.microsoft.com/office/drawing/2014/main" id="{FBDB9439-05BC-9063-63C2-21ADA34F7D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279D54-6834-6264-ECFB-FABBE9038439}"/>
              </a:ext>
            </a:extLst>
          </p:cNvPr>
          <p:cNvSpPr>
            <a:spLocks noGrp="1"/>
          </p:cNvSpPr>
          <p:nvPr>
            <p:ph type="sldNum" sz="quarter" idx="12"/>
          </p:nvPr>
        </p:nvSpPr>
        <p:spPr/>
        <p:txBody>
          <a:bodyPr/>
          <a:lstStyle/>
          <a:p>
            <a:fld id="{864C0E1D-ED70-49AA-B718-1C9813785D71}" type="slidenum">
              <a:rPr lang="en-IN" smtClean="0"/>
              <a:t>‹#›</a:t>
            </a:fld>
            <a:endParaRPr lang="en-IN"/>
          </a:p>
        </p:txBody>
      </p:sp>
    </p:spTree>
    <p:extLst>
      <p:ext uri="{BB962C8B-B14F-4D97-AF65-F5344CB8AC3E}">
        <p14:creationId xmlns:p14="http://schemas.microsoft.com/office/powerpoint/2010/main" val="78871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717CC-28FA-5F70-2590-627B7D9098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B9E75A-30E2-B515-F510-73C5CA8350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ECB660-5A23-5AE0-9403-4EAFC0B9F0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F494F2-4F8A-A600-D60D-BBE53999E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8C9C6A-715E-0460-53BB-54000BB9FF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4D0B66-C016-8D1F-D9E6-106E2BE50D85}"/>
              </a:ext>
            </a:extLst>
          </p:cNvPr>
          <p:cNvSpPr>
            <a:spLocks noGrp="1"/>
          </p:cNvSpPr>
          <p:nvPr>
            <p:ph type="dt" sz="half" idx="10"/>
          </p:nvPr>
        </p:nvSpPr>
        <p:spPr/>
        <p:txBody>
          <a:bodyPr/>
          <a:lstStyle/>
          <a:p>
            <a:fld id="{FA1AD9EF-2EA7-4C2A-84EA-C46214A27C08}" type="datetimeFigureOut">
              <a:rPr lang="en-IN" smtClean="0"/>
              <a:t>11-01-2025</a:t>
            </a:fld>
            <a:endParaRPr lang="en-IN"/>
          </a:p>
        </p:txBody>
      </p:sp>
      <p:sp>
        <p:nvSpPr>
          <p:cNvPr id="8" name="Footer Placeholder 7">
            <a:extLst>
              <a:ext uri="{FF2B5EF4-FFF2-40B4-BE49-F238E27FC236}">
                <a16:creationId xmlns:a16="http://schemas.microsoft.com/office/drawing/2014/main" id="{FED90B23-34AA-9E42-6DAB-E2F531A442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9616CD-AE35-EC10-A17C-E85ABE311183}"/>
              </a:ext>
            </a:extLst>
          </p:cNvPr>
          <p:cNvSpPr>
            <a:spLocks noGrp="1"/>
          </p:cNvSpPr>
          <p:nvPr>
            <p:ph type="sldNum" sz="quarter" idx="12"/>
          </p:nvPr>
        </p:nvSpPr>
        <p:spPr/>
        <p:txBody>
          <a:bodyPr/>
          <a:lstStyle/>
          <a:p>
            <a:fld id="{864C0E1D-ED70-49AA-B718-1C9813785D71}" type="slidenum">
              <a:rPr lang="en-IN" smtClean="0"/>
              <a:t>‹#›</a:t>
            </a:fld>
            <a:endParaRPr lang="en-IN"/>
          </a:p>
        </p:txBody>
      </p:sp>
    </p:spTree>
    <p:extLst>
      <p:ext uri="{BB962C8B-B14F-4D97-AF65-F5344CB8AC3E}">
        <p14:creationId xmlns:p14="http://schemas.microsoft.com/office/powerpoint/2010/main" val="2131046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BF74-D531-E4A5-C344-0E87DB37F1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D753BF-1080-89EF-F98F-D6BF5BFECD90}"/>
              </a:ext>
            </a:extLst>
          </p:cNvPr>
          <p:cNvSpPr>
            <a:spLocks noGrp="1"/>
          </p:cNvSpPr>
          <p:nvPr>
            <p:ph type="dt" sz="half" idx="10"/>
          </p:nvPr>
        </p:nvSpPr>
        <p:spPr/>
        <p:txBody>
          <a:bodyPr/>
          <a:lstStyle/>
          <a:p>
            <a:fld id="{FA1AD9EF-2EA7-4C2A-84EA-C46214A27C08}" type="datetimeFigureOut">
              <a:rPr lang="en-IN" smtClean="0"/>
              <a:t>11-01-2025</a:t>
            </a:fld>
            <a:endParaRPr lang="en-IN"/>
          </a:p>
        </p:txBody>
      </p:sp>
      <p:sp>
        <p:nvSpPr>
          <p:cNvPr id="4" name="Footer Placeholder 3">
            <a:extLst>
              <a:ext uri="{FF2B5EF4-FFF2-40B4-BE49-F238E27FC236}">
                <a16:creationId xmlns:a16="http://schemas.microsoft.com/office/drawing/2014/main" id="{377DA91A-532C-8305-EA6B-0434D24609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82DDB9-1C69-9FF0-5F00-A1D5A660CC4D}"/>
              </a:ext>
            </a:extLst>
          </p:cNvPr>
          <p:cNvSpPr>
            <a:spLocks noGrp="1"/>
          </p:cNvSpPr>
          <p:nvPr>
            <p:ph type="sldNum" sz="quarter" idx="12"/>
          </p:nvPr>
        </p:nvSpPr>
        <p:spPr/>
        <p:txBody>
          <a:bodyPr/>
          <a:lstStyle/>
          <a:p>
            <a:fld id="{864C0E1D-ED70-49AA-B718-1C9813785D71}" type="slidenum">
              <a:rPr lang="en-IN" smtClean="0"/>
              <a:t>‹#›</a:t>
            </a:fld>
            <a:endParaRPr lang="en-IN"/>
          </a:p>
        </p:txBody>
      </p:sp>
    </p:spTree>
    <p:extLst>
      <p:ext uri="{BB962C8B-B14F-4D97-AF65-F5344CB8AC3E}">
        <p14:creationId xmlns:p14="http://schemas.microsoft.com/office/powerpoint/2010/main" val="3255062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F7FD1-7B36-EB79-0DCE-01AB7ADDF96F}"/>
              </a:ext>
            </a:extLst>
          </p:cNvPr>
          <p:cNvSpPr>
            <a:spLocks noGrp="1"/>
          </p:cNvSpPr>
          <p:nvPr>
            <p:ph type="dt" sz="half" idx="10"/>
          </p:nvPr>
        </p:nvSpPr>
        <p:spPr/>
        <p:txBody>
          <a:bodyPr/>
          <a:lstStyle/>
          <a:p>
            <a:fld id="{FA1AD9EF-2EA7-4C2A-84EA-C46214A27C08}" type="datetimeFigureOut">
              <a:rPr lang="en-IN" smtClean="0"/>
              <a:t>11-01-2025</a:t>
            </a:fld>
            <a:endParaRPr lang="en-IN"/>
          </a:p>
        </p:txBody>
      </p:sp>
      <p:sp>
        <p:nvSpPr>
          <p:cNvPr id="3" name="Footer Placeholder 2">
            <a:extLst>
              <a:ext uri="{FF2B5EF4-FFF2-40B4-BE49-F238E27FC236}">
                <a16:creationId xmlns:a16="http://schemas.microsoft.com/office/drawing/2014/main" id="{1E916CCE-87E6-1DD9-D4D3-D9C56D769C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062E20-6C71-7D6E-A42C-EAD3EC918013}"/>
              </a:ext>
            </a:extLst>
          </p:cNvPr>
          <p:cNvSpPr>
            <a:spLocks noGrp="1"/>
          </p:cNvSpPr>
          <p:nvPr>
            <p:ph type="sldNum" sz="quarter" idx="12"/>
          </p:nvPr>
        </p:nvSpPr>
        <p:spPr/>
        <p:txBody>
          <a:bodyPr/>
          <a:lstStyle/>
          <a:p>
            <a:fld id="{864C0E1D-ED70-49AA-B718-1C9813785D71}" type="slidenum">
              <a:rPr lang="en-IN" smtClean="0"/>
              <a:t>‹#›</a:t>
            </a:fld>
            <a:endParaRPr lang="en-IN"/>
          </a:p>
        </p:txBody>
      </p:sp>
    </p:spTree>
    <p:extLst>
      <p:ext uri="{BB962C8B-B14F-4D97-AF65-F5344CB8AC3E}">
        <p14:creationId xmlns:p14="http://schemas.microsoft.com/office/powerpoint/2010/main" val="3778186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D176-B729-FDF1-B5C4-C5C140DA82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73B499-3536-A1F1-979C-CE96360FA9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A7EC27-03B0-C1C1-B205-BB5B1C4C4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26076B-E90F-EB0C-0F26-C78F6410CD38}"/>
              </a:ext>
            </a:extLst>
          </p:cNvPr>
          <p:cNvSpPr>
            <a:spLocks noGrp="1"/>
          </p:cNvSpPr>
          <p:nvPr>
            <p:ph type="dt" sz="half" idx="10"/>
          </p:nvPr>
        </p:nvSpPr>
        <p:spPr/>
        <p:txBody>
          <a:bodyPr/>
          <a:lstStyle/>
          <a:p>
            <a:fld id="{FA1AD9EF-2EA7-4C2A-84EA-C46214A27C08}" type="datetimeFigureOut">
              <a:rPr lang="en-IN" smtClean="0"/>
              <a:t>11-01-2025</a:t>
            </a:fld>
            <a:endParaRPr lang="en-IN"/>
          </a:p>
        </p:txBody>
      </p:sp>
      <p:sp>
        <p:nvSpPr>
          <p:cNvPr id="6" name="Footer Placeholder 5">
            <a:extLst>
              <a:ext uri="{FF2B5EF4-FFF2-40B4-BE49-F238E27FC236}">
                <a16:creationId xmlns:a16="http://schemas.microsoft.com/office/drawing/2014/main" id="{8286A146-34A3-2BA2-A7B9-D5652DB984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310994-AA2D-7457-1E2B-61C5C73D0707}"/>
              </a:ext>
            </a:extLst>
          </p:cNvPr>
          <p:cNvSpPr>
            <a:spLocks noGrp="1"/>
          </p:cNvSpPr>
          <p:nvPr>
            <p:ph type="sldNum" sz="quarter" idx="12"/>
          </p:nvPr>
        </p:nvSpPr>
        <p:spPr/>
        <p:txBody>
          <a:bodyPr/>
          <a:lstStyle/>
          <a:p>
            <a:fld id="{864C0E1D-ED70-49AA-B718-1C9813785D71}" type="slidenum">
              <a:rPr lang="en-IN" smtClean="0"/>
              <a:t>‹#›</a:t>
            </a:fld>
            <a:endParaRPr lang="en-IN"/>
          </a:p>
        </p:txBody>
      </p:sp>
    </p:spTree>
    <p:extLst>
      <p:ext uri="{BB962C8B-B14F-4D97-AF65-F5344CB8AC3E}">
        <p14:creationId xmlns:p14="http://schemas.microsoft.com/office/powerpoint/2010/main" val="2543566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11E7E-E113-481F-D44A-851A67236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40A83E-5DD4-91F2-F988-1B57B75FDC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0F40F8-0F08-FC0B-1EB6-A77C0508C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77123-CE6F-6369-908E-8D1A16EDD7FD}"/>
              </a:ext>
            </a:extLst>
          </p:cNvPr>
          <p:cNvSpPr>
            <a:spLocks noGrp="1"/>
          </p:cNvSpPr>
          <p:nvPr>
            <p:ph type="dt" sz="half" idx="10"/>
          </p:nvPr>
        </p:nvSpPr>
        <p:spPr/>
        <p:txBody>
          <a:bodyPr/>
          <a:lstStyle/>
          <a:p>
            <a:fld id="{FA1AD9EF-2EA7-4C2A-84EA-C46214A27C08}" type="datetimeFigureOut">
              <a:rPr lang="en-IN" smtClean="0"/>
              <a:t>11-01-2025</a:t>
            </a:fld>
            <a:endParaRPr lang="en-IN"/>
          </a:p>
        </p:txBody>
      </p:sp>
      <p:sp>
        <p:nvSpPr>
          <p:cNvPr id="6" name="Footer Placeholder 5">
            <a:extLst>
              <a:ext uri="{FF2B5EF4-FFF2-40B4-BE49-F238E27FC236}">
                <a16:creationId xmlns:a16="http://schemas.microsoft.com/office/drawing/2014/main" id="{CEA56DA9-287A-2933-8D27-80FAABEF49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344E8A-2F27-DEDE-5E52-D7061513609D}"/>
              </a:ext>
            </a:extLst>
          </p:cNvPr>
          <p:cNvSpPr>
            <a:spLocks noGrp="1"/>
          </p:cNvSpPr>
          <p:nvPr>
            <p:ph type="sldNum" sz="quarter" idx="12"/>
          </p:nvPr>
        </p:nvSpPr>
        <p:spPr/>
        <p:txBody>
          <a:bodyPr/>
          <a:lstStyle/>
          <a:p>
            <a:fld id="{864C0E1D-ED70-49AA-B718-1C9813785D71}" type="slidenum">
              <a:rPr lang="en-IN" smtClean="0"/>
              <a:t>‹#›</a:t>
            </a:fld>
            <a:endParaRPr lang="en-IN"/>
          </a:p>
        </p:txBody>
      </p:sp>
    </p:spTree>
    <p:extLst>
      <p:ext uri="{BB962C8B-B14F-4D97-AF65-F5344CB8AC3E}">
        <p14:creationId xmlns:p14="http://schemas.microsoft.com/office/powerpoint/2010/main" val="265174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282C0D-3A6F-F9C1-D610-F97E451721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536655-A42F-E423-F62C-E39D7ED5D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3C28D6-CD50-45F1-8901-749C7C50E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AD9EF-2EA7-4C2A-84EA-C46214A27C08}" type="datetimeFigureOut">
              <a:rPr lang="en-IN" smtClean="0"/>
              <a:t>11-01-2025</a:t>
            </a:fld>
            <a:endParaRPr lang="en-IN"/>
          </a:p>
        </p:txBody>
      </p:sp>
      <p:sp>
        <p:nvSpPr>
          <p:cNvPr id="5" name="Footer Placeholder 4">
            <a:extLst>
              <a:ext uri="{FF2B5EF4-FFF2-40B4-BE49-F238E27FC236}">
                <a16:creationId xmlns:a16="http://schemas.microsoft.com/office/drawing/2014/main" id="{4BAEFBCF-09EB-6ED5-8E02-B914FFF8A7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190077-BAA4-A620-C82D-22E518F053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4C0E1D-ED70-49AA-B718-1C9813785D71}" type="slidenum">
              <a:rPr lang="en-IN" smtClean="0"/>
              <a:t>‹#›</a:t>
            </a:fld>
            <a:endParaRPr lang="en-IN"/>
          </a:p>
        </p:txBody>
      </p:sp>
    </p:spTree>
    <p:extLst>
      <p:ext uri="{BB962C8B-B14F-4D97-AF65-F5344CB8AC3E}">
        <p14:creationId xmlns:p14="http://schemas.microsoft.com/office/powerpoint/2010/main" val="1442652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vaultproject.io/docs" TargetMode="External"/><Relationship Id="rId2" Type="http://schemas.openxmlformats.org/officeDocument/2006/relationships/hyperlink" Target="https://docs.sonarqube.org/lates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05917B-6609-7715-DF2D-DC2667728525}"/>
              </a:ext>
            </a:extLst>
          </p:cNvPr>
          <p:cNvSpPr>
            <a:spLocks noGrp="1"/>
          </p:cNvSpPr>
          <p:nvPr>
            <p:ph type="subTitle" idx="1"/>
          </p:nvPr>
        </p:nvSpPr>
        <p:spPr>
          <a:xfrm>
            <a:off x="1288026" y="396721"/>
            <a:ext cx="9144000" cy="5296155"/>
          </a:xfrm>
        </p:spPr>
        <p:txBody>
          <a:bodyPr>
            <a:normAutofit/>
          </a:bodyPr>
          <a:lstStyle/>
          <a:p>
            <a:pPr algn="l"/>
            <a:endParaRPr lang="en-IN" b="1" dirty="0"/>
          </a:p>
          <a:p>
            <a:pPr algn="l"/>
            <a:endParaRPr lang="en-IN" b="1" dirty="0"/>
          </a:p>
          <a:p>
            <a:pPr marL="342900" indent="-342900" algn="l">
              <a:buFont typeface="Wingdings" panose="05000000000000000000" pitchFamily="2" charset="2"/>
              <a:buChar char="Ø"/>
            </a:pPr>
            <a:r>
              <a:rPr lang="en-IN" b="1" dirty="0"/>
              <a:t>Network Security protocol</a:t>
            </a:r>
          </a:p>
          <a:p>
            <a:pPr marL="800100" lvl="1" indent="-342900" algn="l">
              <a:buFont typeface="Wingdings" panose="05000000000000000000" pitchFamily="2" charset="2"/>
              <a:buChar char="§"/>
            </a:pPr>
            <a:r>
              <a:rPr lang="en-IN" sz="2400" dirty="0"/>
              <a:t>SSL/TLS</a:t>
            </a:r>
          </a:p>
          <a:p>
            <a:pPr marL="800100" lvl="1" indent="-342900" algn="l">
              <a:buFont typeface="Wingdings" panose="05000000000000000000" pitchFamily="2" charset="2"/>
              <a:buChar char="§"/>
            </a:pPr>
            <a:r>
              <a:rPr lang="en-IN" sz="2400" dirty="0" err="1"/>
              <a:t>Ipsec</a:t>
            </a:r>
            <a:endParaRPr lang="en-IN" sz="1600" b="1" dirty="0"/>
          </a:p>
          <a:p>
            <a:pPr marL="342900" indent="-342900" algn="l">
              <a:buFont typeface="Wingdings" panose="05000000000000000000" pitchFamily="2" charset="2"/>
              <a:buChar char="Ø"/>
            </a:pPr>
            <a:r>
              <a:rPr lang="en-IN" b="1" dirty="0"/>
              <a:t>Access Control List</a:t>
            </a:r>
          </a:p>
          <a:p>
            <a:pPr marL="342900" indent="-342900" algn="l">
              <a:buFont typeface="Wingdings" panose="05000000000000000000" pitchFamily="2" charset="2"/>
              <a:buChar char="Ø"/>
            </a:pPr>
            <a:r>
              <a:rPr lang="en-IN" b="1" dirty="0"/>
              <a:t>Firewall</a:t>
            </a:r>
          </a:p>
          <a:p>
            <a:pPr marL="342900" indent="-342900" algn="l">
              <a:buFont typeface="Wingdings" panose="05000000000000000000" pitchFamily="2" charset="2"/>
              <a:buChar char="Ø"/>
            </a:pPr>
            <a:r>
              <a:rPr lang="en-IN" b="1" dirty="0"/>
              <a:t>Security Attacks</a:t>
            </a:r>
          </a:p>
          <a:p>
            <a:pPr marL="800100" lvl="1" indent="-342900" algn="l">
              <a:buFont typeface="Wingdings" panose="05000000000000000000" pitchFamily="2" charset="2"/>
              <a:buChar char="§"/>
            </a:pPr>
            <a:r>
              <a:rPr lang="en-IN" sz="2400" dirty="0"/>
              <a:t>DoS &amp; DDoS</a:t>
            </a:r>
          </a:p>
          <a:p>
            <a:pPr marL="800100" lvl="1" indent="-342900" algn="l">
              <a:buFont typeface="Wingdings" panose="05000000000000000000" pitchFamily="2" charset="2"/>
              <a:buChar char="§"/>
            </a:pPr>
            <a:r>
              <a:rPr lang="en-IN" sz="2400" dirty="0"/>
              <a:t>Man-in the middle</a:t>
            </a:r>
          </a:p>
          <a:p>
            <a:pPr algn="l"/>
            <a:endParaRPr lang="en-IN" sz="2800" b="1" dirty="0"/>
          </a:p>
        </p:txBody>
      </p:sp>
    </p:spTree>
    <p:extLst>
      <p:ext uri="{BB962C8B-B14F-4D97-AF65-F5344CB8AC3E}">
        <p14:creationId xmlns:p14="http://schemas.microsoft.com/office/powerpoint/2010/main" val="2743607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8D9328-B9A6-6E08-01F3-D6E1C9112FEE}"/>
              </a:ext>
            </a:extLst>
          </p:cNvPr>
          <p:cNvSpPr>
            <a:spLocks noGrp="1"/>
          </p:cNvSpPr>
          <p:nvPr>
            <p:ph idx="1"/>
          </p:nvPr>
        </p:nvSpPr>
        <p:spPr>
          <a:xfrm>
            <a:off x="739877" y="304599"/>
            <a:ext cx="10515600" cy="5724679"/>
          </a:xfrm>
        </p:spPr>
        <p:txBody>
          <a:bodyPr>
            <a:normAutofit/>
          </a:bodyPr>
          <a:lstStyle/>
          <a:p>
            <a:pPr marL="0" indent="0">
              <a:buNone/>
            </a:pPr>
            <a:r>
              <a:rPr lang="en-IN" b="1" dirty="0"/>
              <a:t>Security Attacks</a:t>
            </a:r>
          </a:p>
          <a:p>
            <a:pPr marL="0" indent="0">
              <a:buNone/>
            </a:pPr>
            <a:br>
              <a:rPr lang="en-IN" sz="2000" b="1" dirty="0"/>
            </a:br>
            <a:r>
              <a:rPr lang="en-IN" sz="2000" b="1" dirty="0"/>
              <a:t>DOS (DENIAL OF SERVICE)</a:t>
            </a:r>
          </a:p>
          <a:p>
            <a:pPr marL="0" indent="0">
              <a:buNone/>
            </a:pPr>
            <a:endParaRPr lang="en-IN" sz="1800" dirty="0"/>
          </a:p>
          <a:p>
            <a:pPr>
              <a:buFont typeface="Wingdings" panose="05000000000000000000" pitchFamily="2" charset="2"/>
              <a:buChar char="q"/>
            </a:pPr>
            <a:r>
              <a:rPr lang="en-IN" sz="1800" dirty="0"/>
              <a:t>Any attacks which causes service to be slow or unavailable to legitimate users is termed as Dos attack</a:t>
            </a:r>
          </a:p>
          <a:p>
            <a:pPr>
              <a:buFont typeface="Wingdings" panose="05000000000000000000" pitchFamily="2" charset="2"/>
              <a:buChar char="q"/>
            </a:pPr>
            <a:r>
              <a:rPr lang="en-IN" sz="1800" dirty="0"/>
              <a:t>Example:</a:t>
            </a:r>
          </a:p>
          <a:p>
            <a:pPr lvl="1">
              <a:buFont typeface="Wingdings" panose="05000000000000000000" pitchFamily="2" charset="2"/>
              <a:buChar char="q"/>
            </a:pPr>
            <a:r>
              <a:rPr lang="en-IN" sz="1600" dirty="0"/>
              <a:t>Crashing a web server or database server</a:t>
            </a:r>
          </a:p>
          <a:p>
            <a:pPr lvl="1">
              <a:buFont typeface="Wingdings" panose="05000000000000000000" pitchFamily="2" charset="2"/>
              <a:buChar char="q"/>
            </a:pPr>
            <a:r>
              <a:rPr lang="en-IN" sz="1600" dirty="0"/>
              <a:t>Overloading web/database servers through bogus requests</a:t>
            </a:r>
          </a:p>
          <a:p>
            <a:pPr lvl="1">
              <a:buFont typeface="Wingdings" panose="05000000000000000000" pitchFamily="2" charset="2"/>
              <a:buChar char="q"/>
            </a:pPr>
            <a:r>
              <a:rPr lang="en-IN" sz="1600" dirty="0"/>
              <a:t>Choking the network through bogus traffic </a:t>
            </a:r>
          </a:p>
          <a:p>
            <a:pPr>
              <a:buFont typeface="Wingdings" panose="05000000000000000000" pitchFamily="2" charset="2"/>
              <a:buChar char="q"/>
            </a:pPr>
            <a:r>
              <a:rPr lang="en-IN" sz="2000" dirty="0"/>
              <a:t> DoS </a:t>
            </a:r>
            <a:r>
              <a:rPr lang="en-IN" sz="2000" dirty="0">
                <a:sym typeface="Wingdings" panose="05000000000000000000" pitchFamily="2" charset="2"/>
              </a:rPr>
              <a:t>Attack from one IP address/source (easy to block)</a:t>
            </a:r>
          </a:p>
          <a:p>
            <a:pPr>
              <a:buFont typeface="Wingdings" panose="05000000000000000000" pitchFamily="2" charset="2"/>
              <a:buChar char="q"/>
            </a:pPr>
            <a:r>
              <a:rPr lang="en-IN" sz="2000" dirty="0">
                <a:sym typeface="Wingdings" panose="05000000000000000000" pitchFamily="2" charset="2"/>
              </a:rPr>
              <a:t> DDoS  Attack from multiple IP addresses</a:t>
            </a:r>
          </a:p>
          <a:p>
            <a:pPr>
              <a:buFont typeface="Wingdings" panose="05000000000000000000" pitchFamily="2" charset="2"/>
              <a:buChar char="q"/>
            </a:pPr>
            <a:endParaRPr lang="en-IN" sz="2000" dirty="0">
              <a:sym typeface="Wingdings" panose="05000000000000000000" pitchFamily="2" charset="2"/>
            </a:endParaRPr>
          </a:p>
          <a:p>
            <a:pPr>
              <a:buFont typeface="Wingdings" panose="05000000000000000000" pitchFamily="2" charset="2"/>
              <a:buChar char="q"/>
            </a:pPr>
            <a:endParaRPr lang="en-IN" sz="2000" dirty="0">
              <a:sym typeface="Wingdings" panose="05000000000000000000" pitchFamily="2" charset="2"/>
            </a:endParaRPr>
          </a:p>
          <a:p>
            <a:pPr marL="0" indent="0">
              <a:buNone/>
            </a:pPr>
            <a:endParaRPr lang="en-IN" sz="2000" dirty="0"/>
          </a:p>
        </p:txBody>
      </p:sp>
      <p:pic>
        <p:nvPicPr>
          <p:cNvPr id="5" name="Picture 4">
            <a:extLst>
              <a:ext uri="{FF2B5EF4-FFF2-40B4-BE49-F238E27FC236}">
                <a16:creationId xmlns:a16="http://schemas.microsoft.com/office/drawing/2014/main" id="{A25978AC-8050-B045-1387-163FF40D79B7}"/>
              </a:ext>
            </a:extLst>
          </p:cNvPr>
          <p:cNvPicPr>
            <a:picLocks noChangeAspect="1"/>
          </p:cNvPicPr>
          <p:nvPr/>
        </p:nvPicPr>
        <p:blipFill>
          <a:blip r:embed="rId2"/>
          <a:stretch>
            <a:fillRect/>
          </a:stretch>
        </p:blipFill>
        <p:spPr>
          <a:xfrm>
            <a:off x="6343512" y="3838545"/>
            <a:ext cx="3714887" cy="2479575"/>
          </a:xfrm>
          <a:prstGeom prst="rect">
            <a:avLst/>
          </a:prstGeom>
        </p:spPr>
      </p:pic>
    </p:spTree>
    <p:extLst>
      <p:ext uri="{BB962C8B-B14F-4D97-AF65-F5344CB8AC3E}">
        <p14:creationId xmlns:p14="http://schemas.microsoft.com/office/powerpoint/2010/main" val="3908932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0CFFF-23EE-D277-6CE2-C96D1E9EF31D}"/>
              </a:ext>
            </a:extLst>
          </p:cNvPr>
          <p:cNvSpPr>
            <a:spLocks noGrp="1"/>
          </p:cNvSpPr>
          <p:nvPr>
            <p:ph idx="1"/>
          </p:nvPr>
        </p:nvSpPr>
        <p:spPr>
          <a:xfrm>
            <a:off x="838200" y="383458"/>
            <a:ext cx="10515600" cy="5793505"/>
          </a:xfrm>
        </p:spPr>
        <p:txBody>
          <a:bodyPr/>
          <a:lstStyle/>
          <a:p>
            <a:pPr marL="0" indent="0">
              <a:buNone/>
            </a:pPr>
            <a:r>
              <a:rPr lang="en-IN" sz="2400" b="1" dirty="0"/>
              <a:t>DDOS (DISTRIBUTED DENIAL OF SERVICE)</a:t>
            </a:r>
            <a:br>
              <a:rPr lang="en-IN" sz="2400" b="1" dirty="0"/>
            </a:br>
            <a:endParaRPr lang="en-IN" sz="2400" b="1" dirty="0"/>
          </a:p>
          <a:p>
            <a:pPr>
              <a:buFont typeface="Wingdings" panose="05000000000000000000" pitchFamily="2" charset="2"/>
              <a:buChar char="q"/>
            </a:pPr>
            <a:r>
              <a:rPr lang="en-IN" sz="1800" dirty="0"/>
              <a:t>DoS: Send a flood of packets (Ping, TCP requests)</a:t>
            </a:r>
          </a:p>
          <a:p>
            <a:pPr>
              <a:buFont typeface="Wingdings" panose="05000000000000000000" pitchFamily="2" charset="2"/>
              <a:buChar char="q"/>
            </a:pPr>
            <a:r>
              <a:rPr lang="en-IN" sz="1800" dirty="0"/>
              <a:t>Easy to detect and block the single IP address</a:t>
            </a:r>
          </a:p>
          <a:p>
            <a:pPr>
              <a:buFont typeface="Wingdings" panose="05000000000000000000" pitchFamily="2" charset="2"/>
              <a:buChar char="q"/>
            </a:pPr>
            <a:r>
              <a:rPr lang="en-IN" sz="1800" dirty="0"/>
              <a:t>Distributed DoS Attack : Multiple Ips, difficult to block</a:t>
            </a:r>
          </a:p>
          <a:p>
            <a:pPr marL="0" indent="0">
              <a:buNone/>
            </a:pPr>
            <a:endParaRPr lang="en-IN" sz="1800" dirty="0"/>
          </a:p>
          <a:p>
            <a:pPr marL="0" indent="0">
              <a:buNone/>
            </a:pPr>
            <a:endParaRPr lang="en-IN" sz="1800" dirty="0"/>
          </a:p>
        </p:txBody>
      </p:sp>
      <p:pic>
        <p:nvPicPr>
          <p:cNvPr id="5" name="Picture 4">
            <a:extLst>
              <a:ext uri="{FF2B5EF4-FFF2-40B4-BE49-F238E27FC236}">
                <a16:creationId xmlns:a16="http://schemas.microsoft.com/office/drawing/2014/main" id="{5288DBCC-B925-60A7-34CF-CDF6B076BCA6}"/>
              </a:ext>
            </a:extLst>
          </p:cNvPr>
          <p:cNvPicPr>
            <a:picLocks noChangeAspect="1"/>
          </p:cNvPicPr>
          <p:nvPr/>
        </p:nvPicPr>
        <p:blipFill>
          <a:blip r:embed="rId2"/>
          <a:stretch>
            <a:fillRect/>
          </a:stretch>
        </p:blipFill>
        <p:spPr>
          <a:xfrm>
            <a:off x="5318237" y="2319287"/>
            <a:ext cx="6035563" cy="3261643"/>
          </a:xfrm>
          <a:prstGeom prst="rect">
            <a:avLst/>
          </a:prstGeom>
          <a:ln>
            <a:solidFill>
              <a:schemeClr val="tx1"/>
            </a:solidFill>
          </a:ln>
        </p:spPr>
      </p:pic>
      <p:pic>
        <p:nvPicPr>
          <p:cNvPr id="7" name="Picture 6">
            <a:extLst>
              <a:ext uri="{FF2B5EF4-FFF2-40B4-BE49-F238E27FC236}">
                <a16:creationId xmlns:a16="http://schemas.microsoft.com/office/drawing/2014/main" id="{AFF8EB4B-E71B-CBC5-7934-A7FFF3016884}"/>
              </a:ext>
            </a:extLst>
          </p:cNvPr>
          <p:cNvPicPr>
            <a:picLocks noChangeAspect="1"/>
          </p:cNvPicPr>
          <p:nvPr/>
        </p:nvPicPr>
        <p:blipFill>
          <a:blip r:embed="rId3"/>
          <a:stretch>
            <a:fillRect/>
          </a:stretch>
        </p:blipFill>
        <p:spPr>
          <a:xfrm>
            <a:off x="929589" y="3007252"/>
            <a:ext cx="4000847" cy="1531753"/>
          </a:xfrm>
          <a:prstGeom prst="rect">
            <a:avLst/>
          </a:prstGeom>
          <a:ln>
            <a:solidFill>
              <a:schemeClr val="tx1"/>
            </a:solidFill>
          </a:ln>
        </p:spPr>
      </p:pic>
    </p:spTree>
    <p:extLst>
      <p:ext uri="{BB962C8B-B14F-4D97-AF65-F5344CB8AC3E}">
        <p14:creationId xmlns:p14="http://schemas.microsoft.com/office/powerpoint/2010/main" val="21003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184F04-8229-884B-24F3-1C89969A094A}"/>
              </a:ext>
            </a:extLst>
          </p:cNvPr>
          <p:cNvSpPr>
            <a:spLocks noGrp="1"/>
          </p:cNvSpPr>
          <p:nvPr>
            <p:ph idx="1"/>
          </p:nvPr>
        </p:nvSpPr>
        <p:spPr>
          <a:xfrm>
            <a:off x="838200" y="766916"/>
            <a:ext cx="10515600" cy="5410047"/>
          </a:xfrm>
        </p:spPr>
        <p:txBody>
          <a:bodyPr/>
          <a:lstStyle/>
          <a:p>
            <a:pPr marL="0" indent="0">
              <a:buNone/>
            </a:pPr>
            <a:r>
              <a:rPr lang="en-IN" b="1" dirty="0"/>
              <a:t>BOTS AND BOTNETS</a:t>
            </a:r>
          </a:p>
          <a:p>
            <a:pPr marL="0" indent="0">
              <a:buNone/>
            </a:pPr>
            <a:endParaRPr lang="en-IN" dirty="0"/>
          </a:p>
          <a:p>
            <a:pPr>
              <a:buFont typeface="Wingdings" panose="05000000000000000000" pitchFamily="2" charset="2"/>
              <a:buChar char="q"/>
            </a:pPr>
            <a:r>
              <a:rPr lang="en-IN" sz="1800" dirty="0"/>
              <a:t>Malicious software is installed on PCs and servers</a:t>
            </a:r>
          </a:p>
          <a:p>
            <a:pPr>
              <a:buFont typeface="Wingdings" panose="05000000000000000000" pitchFamily="2" charset="2"/>
              <a:buChar char="q"/>
            </a:pPr>
            <a:r>
              <a:rPr lang="en-IN" sz="1800" dirty="0"/>
              <a:t>These systems becomes “Bots”, network of Bots -&gt;Botnet</a:t>
            </a:r>
          </a:p>
          <a:p>
            <a:pPr>
              <a:buFont typeface="Wingdings" panose="05000000000000000000" pitchFamily="2" charset="2"/>
              <a:buChar char="q"/>
            </a:pPr>
            <a:r>
              <a:rPr lang="en-IN" sz="1800" dirty="0"/>
              <a:t>Attacker does not attack directly -&gt; army of bots attacks</a:t>
            </a:r>
          </a:p>
          <a:p>
            <a:pPr>
              <a:buFont typeface="Wingdings" panose="05000000000000000000" pitchFamily="2" charset="2"/>
              <a:buChar char="q"/>
            </a:pPr>
            <a:endParaRPr lang="en-IN" sz="1800" dirty="0"/>
          </a:p>
        </p:txBody>
      </p:sp>
      <p:pic>
        <p:nvPicPr>
          <p:cNvPr id="5" name="Picture 4">
            <a:extLst>
              <a:ext uri="{FF2B5EF4-FFF2-40B4-BE49-F238E27FC236}">
                <a16:creationId xmlns:a16="http://schemas.microsoft.com/office/drawing/2014/main" id="{9348E8EA-D933-008B-FE1E-89533B70FCC1}"/>
              </a:ext>
            </a:extLst>
          </p:cNvPr>
          <p:cNvPicPr>
            <a:picLocks noChangeAspect="1"/>
          </p:cNvPicPr>
          <p:nvPr/>
        </p:nvPicPr>
        <p:blipFill>
          <a:blip r:embed="rId2"/>
          <a:stretch>
            <a:fillRect/>
          </a:stretch>
        </p:blipFill>
        <p:spPr>
          <a:xfrm>
            <a:off x="3067003" y="2860677"/>
            <a:ext cx="5723038" cy="3601733"/>
          </a:xfrm>
          <a:prstGeom prst="rect">
            <a:avLst/>
          </a:prstGeom>
        </p:spPr>
      </p:pic>
    </p:spTree>
    <p:extLst>
      <p:ext uri="{BB962C8B-B14F-4D97-AF65-F5344CB8AC3E}">
        <p14:creationId xmlns:p14="http://schemas.microsoft.com/office/powerpoint/2010/main" val="4192930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E40D1-8112-3344-F3D9-5FD9B1D5816F}"/>
              </a:ext>
            </a:extLst>
          </p:cNvPr>
          <p:cNvSpPr>
            <a:spLocks noGrp="1"/>
          </p:cNvSpPr>
          <p:nvPr>
            <p:ph idx="1"/>
          </p:nvPr>
        </p:nvSpPr>
        <p:spPr>
          <a:xfrm>
            <a:off x="838200" y="226142"/>
            <a:ext cx="10515600" cy="5950821"/>
          </a:xfrm>
        </p:spPr>
        <p:txBody>
          <a:bodyPr/>
          <a:lstStyle/>
          <a:p>
            <a:pPr marL="0" indent="0">
              <a:buNone/>
            </a:pPr>
            <a:r>
              <a:rPr lang="en-IN" sz="2000" b="1" dirty="0"/>
              <a:t>THREATS POSED BY BOTS/BOTNETS</a:t>
            </a:r>
          </a:p>
          <a:p>
            <a:endParaRPr lang="en-IN" sz="1800" dirty="0"/>
          </a:p>
          <a:p>
            <a:pPr>
              <a:buFont typeface="Wingdings" panose="05000000000000000000" pitchFamily="2" charset="2"/>
              <a:buChar char="q"/>
            </a:pPr>
            <a:r>
              <a:rPr lang="en-IN" sz="1800" dirty="0"/>
              <a:t>Loss of service to legitimate clients</a:t>
            </a:r>
          </a:p>
          <a:p>
            <a:pPr>
              <a:buFont typeface="Wingdings" panose="05000000000000000000" pitchFamily="2" charset="2"/>
              <a:buChar char="q"/>
            </a:pPr>
            <a:r>
              <a:rPr lang="en-IN" sz="1800" dirty="0"/>
              <a:t>Loss of service to employee</a:t>
            </a:r>
          </a:p>
          <a:p>
            <a:pPr>
              <a:buFont typeface="Wingdings" panose="05000000000000000000" pitchFamily="2" charset="2"/>
              <a:buChar char="q"/>
            </a:pPr>
            <a:r>
              <a:rPr lang="en-IN" sz="1800" dirty="0"/>
              <a:t>Financial loss (Kaspersky research - $1.6 million)</a:t>
            </a:r>
          </a:p>
          <a:p>
            <a:pPr>
              <a:buFont typeface="Wingdings" panose="05000000000000000000" pitchFamily="2" charset="2"/>
              <a:buChar char="q"/>
            </a:pPr>
            <a:r>
              <a:rPr lang="en-IN" sz="1800" dirty="0"/>
              <a:t>Reputational damage</a:t>
            </a:r>
          </a:p>
          <a:p>
            <a:pPr marL="0" indent="0">
              <a:buNone/>
            </a:pPr>
            <a:endParaRPr lang="en-IN" sz="1800" dirty="0"/>
          </a:p>
          <a:p>
            <a:pPr marL="0" indent="0">
              <a:buNone/>
            </a:pPr>
            <a:r>
              <a:rPr lang="en-IN" sz="2000" b="1" dirty="0"/>
              <a:t>DDoS PREVENTATION TECHNIQUES</a:t>
            </a:r>
          </a:p>
          <a:p>
            <a:pPr marL="0" indent="0">
              <a:buNone/>
            </a:pPr>
            <a:endParaRPr lang="en-IN" sz="2000" b="1" dirty="0"/>
          </a:p>
          <a:p>
            <a:pPr marL="0" indent="0">
              <a:buNone/>
            </a:pPr>
            <a:endParaRPr lang="en-IN" sz="2000" b="1" dirty="0"/>
          </a:p>
        </p:txBody>
      </p:sp>
      <p:pic>
        <p:nvPicPr>
          <p:cNvPr id="7" name="Picture 6">
            <a:extLst>
              <a:ext uri="{FF2B5EF4-FFF2-40B4-BE49-F238E27FC236}">
                <a16:creationId xmlns:a16="http://schemas.microsoft.com/office/drawing/2014/main" id="{5AD5036D-979B-08AF-A45E-68CC6CD564BF}"/>
              </a:ext>
            </a:extLst>
          </p:cNvPr>
          <p:cNvPicPr>
            <a:picLocks noChangeAspect="1"/>
          </p:cNvPicPr>
          <p:nvPr/>
        </p:nvPicPr>
        <p:blipFill>
          <a:blip r:embed="rId2"/>
          <a:stretch>
            <a:fillRect/>
          </a:stretch>
        </p:blipFill>
        <p:spPr>
          <a:xfrm>
            <a:off x="2584367" y="3429000"/>
            <a:ext cx="7210387" cy="2442910"/>
          </a:xfrm>
          <a:prstGeom prst="rect">
            <a:avLst/>
          </a:prstGeom>
        </p:spPr>
      </p:pic>
    </p:spTree>
    <p:extLst>
      <p:ext uri="{BB962C8B-B14F-4D97-AF65-F5344CB8AC3E}">
        <p14:creationId xmlns:p14="http://schemas.microsoft.com/office/powerpoint/2010/main" val="2587234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6A980B-58A3-6F32-2617-BEB2ECFB702A}"/>
              </a:ext>
            </a:extLst>
          </p:cNvPr>
          <p:cNvSpPr>
            <a:spLocks noGrp="1"/>
          </p:cNvSpPr>
          <p:nvPr>
            <p:ph idx="1"/>
          </p:nvPr>
        </p:nvSpPr>
        <p:spPr>
          <a:xfrm>
            <a:off x="838200" y="432619"/>
            <a:ext cx="10515600" cy="5744344"/>
          </a:xfrm>
        </p:spPr>
        <p:txBody>
          <a:bodyPr/>
          <a:lstStyle/>
          <a:p>
            <a:pPr marL="0" indent="0">
              <a:buNone/>
            </a:pPr>
            <a:r>
              <a:rPr lang="en-IN" sz="2400" b="1" dirty="0"/>
              <a:t>Network Attacks</a:t>
            </a:r>
            <a:br>
              <a:rPr lang="en-IN" sz="2000" dirty="0"/>
            </a:br>
            <a:br>
              <a:rPr lang="en-IN" sz="2000" dirty="0"/>
            </a:br>
            <a:r>
              <a:rPr lang="en-IN" sz="1600" b="1" dirty="0"/>
              <a:t>SMURF ATTACK</a:t>
            </a:r>
          </a:p>
          <a:p>
            <a:pPr>
              <a:buFont typeface="Wingdings" panose="05000000000000000000" pitchFamily="2" charset="2"/>
              <a:buChar char="q"/>
            </a:pPr>
            <a:r>
              <a:rPr lang="en-IN" sz="1800" dirty="0"/>
              <a:t>Flood of ICMP ping requests sent with victim’s spoofed IP address</a:t>
            </a:r>
          </a:p>
          <a:p>
            <a:pPr>
              <a:buFont typeface="Wingdings" panose="05000000000000000000" pitchFamily="2" charset="2"/>
              <a:buChar char="q"/>
            </a:pPr>
            <a:r>
              <a:rPr lang="en-IN" sz="1800" dirty="0"/>
              <a:t>Server respond with a flood of  ICMP response messages.</a:t>
            </a:r>
          </a:p>
          <a:p>
            <a:pPr>
              <a:buFont typeface="Wingdings" panose="05000000000000000000" pitchFamily="2" charset="2"/>
              <a:buChar char="q"/>
            </a:pPr>
            <a:r>
              <a:rPr lang="en-IN" sz="1800" dirty="0"/>
              <a:t>Can crash the victim machine</a:t>
            </a:r>
          </a:p>
          <a:p>
            <a:pPr>
              <a:buFont typeface="Wingdings" panose="05000000000000000000" pitchFamily="2" charset="2"/>
              <a:buChar char="q"/>
            </a:pPr>
            <a:r>
              <a:rPr lang="en-IN" sz="1800" dirty="0"/>
              <a:t>Difficult to detect the original attacker due to reflection</a:t>
            </a:r>
          </a:p>
          <a:p>
            <a:pPr>
              <a:buFont typeface="Wingdings" panose="05000000000000000000" pitchFamily="2" charset="2"/>
              <a:buChar char="q"/>
            </a:pPr>
            <a:r>
              <a:rPr lang="en-IN" sz="1800" dirty="0"/>
              <a:t>A number of router/domain on the  internet block ICMP traffic.</a:t>
            </a:r>
          </a:p>
          <a:p>
            <a:pPr>
              <a:buFont typeface="Wingdings" panose="05000000000000000000" pitchFamily="2" charset="2"/>
              <a:buChar char="q"/>
            </a:pPr>
            <a:r>
              <a:rPr lang="en-IN" sz="1800" dirty="0"/>
              <a:t>Internal network  Anomaly detection for blocking Smurf attacks</a:t>
            </a:r>
          </a:p>
          <a:p>
            <a:pPr marL="0" indent="0">
              <a:buNone/>
            </a:pPr>
            <a:r>
              <a:rPr lang="en-IN" sz="1800" dirty="0"/>
              <a:t> </a:t>
            </a:r>
          </a:p>
          <a:p>
            <a:pPr marL="0" indent="0">
              <a:buNone/>
            </a:pPr>
            <a:endParaRPr lang="en-IN" dirty="0"/>
          </a:p>
        </p:txBody>
      </p:sp>
      <p:pic>
        <p:nvPicPr>
          <p:cNvPr id="5" name="Picture 4">
            <a:extLst>
              <a:ext uri="{FF2B5EF4-FFF2-40B4-BE49-F238E27FC236}">
                <a16:creationId xmlns:a16="http://schemas.microsoft.com/office/drawing/2014/main" id="{716DE57C-2DB7-BB93-D3E6-E431AD2DD6D6}"/>
              </a:ext>
            </a:extLst>
          </p:cNvPr>
          <p:cNvPicPr>
            <a:picLocks noChangeAspect="1"/>
          </p:cNvPicPr>
          <p:nvPr/>
        </p:nvPicPr>
        <p:blipFill>
          <a:blip r:embed="rId2"/>
          <a:stretch>
            <a:fillRect/>
          </a:stretch>
        </p:blipFill>
        <p:spPr>
          <a:xfrm>
            <a:off x="7286657" y="2118851"/>
            <a:ext cx="4636354" cy="3092286"/>
          </a:xfrm>
          <a:prstGeom prst="rect">
            <a:avLst/>
          </a:prstGeom>
        </p:spPr>
      </p:pic>
      <p:pic>
        <p:nvPicPr>
          <p:cNvPr id="7" name="Picture 6">
            <a:extLst>
              <a:ext uri="{FF2B5EF4-FFF2-40B4-BE49-F238E27FC236}">
                <a16:creationId xmlns:a16="http://schemas.microsoft.com/office/drawing/2014/main" id="{BE971CEE-1D20-41BE-B47D-44C165EC9183}"/>
              </a:ext>
            </a:extLst>
          </p:cNvPr>
          <p:cNvPicPr>
            <a:picLocks noChangeAspect="1"/>
          </p:cNvPicPr>
          <p:nvPr/>
        </p:nvPicPr>
        <p:blipFill>
          <a:blip r:embed="rId3"/>
          <a:stretch>
            <a:fillRect/>
          </a:stretch>
        </p:blipFill>
        <p:spPr>
          <a:xfrm>
            <a:off x="592393" y="3664994"/>
            <a:ext cx="4421106" cy="2647315"/>
          </a:xfrm>
          <a:prstGeom prst="rect">
            <a:avLst/>
          </a:prstGeom>
        </p:spPr>
      </p:pic>
    </p:spTree>
    <p:extLst>
      <p:ext uri="{BB962C8B-B14F-4D97-AF65-F5344CB8AC3E}">
        <p14:creationId xmlns:p14="http://schemas.microsoft.com/office/powerpoint/2010/main" val="2783132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CDFB6C-C84A-DCA0-903C-395BE4A0B0B8}"/>
              </a:ext>
            </a:extLst>
          </p:cNvPr>
          <p:cNvSpPr>
            <a:spLocks noGrp="1"/>
          </p:cNvSpPr>
          <p:nvPr>
            <p:ph idx="1"/>
          </p:nvPr>
        </p:nvSpPr>
        <p:spPr>
          <a:xfrm>
            <a:off x="838200" y="422787"/>
            <a:ext cx="10515600" cy="5754176"/>
          </a:xfrm>
        </p:spPr>
        <p:txBody>
          <a:bodyPr/>
          <a:lstStyle/>
          <a:p>
            <a:pPr marL="0" indent="0">
              <a:buNone/>
            </a:pPr>
            <a:r>
              <a:rPr lang="en-IN" sz="2400" b="1" dirty="0"/>
              <a:t>MAN IN THE MIDDLE ATTACK</a:t>
            </a:r>
            <a:br>
              <a:rPr lang="en-IN" sz="2000" b="1" dirty="0"/>
            </a:br>
            <a:endParaRPr lang="en-IN" sz="2000" b="1" dirty="0"/>
          </a:p>
          <a:p>
            <a:pPr>
              <a:buFont typeface="Wingdings" panose="05000000000000000000" pitchFamily="2" charset="2"/>
              <a:buChar char="q"/>
            </a:pPr>
            <a:r>
              <a:rPr lang="en-IN" sz="1800" dirty="0"/>
              <a:t>A large class of attacks with lots of possibilities</a:t>
            </a:r>
          </a:p>
          <a:p>
            <a:pPr>
              <a:buFont typeface="Wingdings" panose="05000000000000000000" pitchFamily="2" charset="2"/>
              <a:buChar char="q"/>
            </a:pPr>
            <a:r>
              <a:rPr lang="en-IN" sz="1800" dirty="0"/>
              <a:t>Replay traffic and just </a:t>
            </a:r>
            <a:r>
              <a:rPr lang="en-IN" sz="1800" dirty="0">
                <a:solidFill>
                  <a:schemeClr val="accent2">
                    <a:lumMod val="75000"/>
                  </a:schemeClr>
                </a:solidFill>
              </a:rPr>
              <a:t>copy</a:t>
            </a:r>
            <a:r>
              <a:rPr lang="en-IN" sz="1800" dirty="0"/>
              <a:t> sensitive information:</a:t>
            </a:r>
          </a:p>
          <a:p>
            <a:pPr lvl="1">
              <a:buFont typeface="Wingdings" panose="05000000000000000000" pitchFamily="2" charset="2"/>
              <a:buChar char="q"/>
            </a:pPr>
            <a:r>
              <a:rPr lang="en-IN" sz="1600" dirty="0"/>
              <a:t>Browser session information</a:t>
            </a:r>
          </a:p>
          <a:p>
            <a:pPr lvl="1">
              <a:buFont typeface="Wingdings" panose="05000000000000000000" pitchFamily="2" charset="2"/>
              <a:buChar char="q"/>
            </a:pPr>
            <a:r>
              <a:rPr lang="en-IN" sz="1600" dirty="0"/>
              <a:t>Password</a:t>
            </a:r>
          </a:p>
          <a:p>
            <a:pPr lvl="1">
              <a:buFont typeface="Wingdings" panose="05000000000000000000" pitchFamily="2" charset="2"/>
              <a:buChar char="q"/>
            </a:pPr>
            <a:r>
              <a:rPr lang="en-IN" sz="1600" dirty="0"/>
              <a:t>Credit card information</a:t>
            </a:r>
          </a:p>
          <a:p>
            <a:pPr>
              <a:buFont typeface="Wingdings" panose="05000000000000000000" pitchFamily="2" charset="2"/>
              <a:buChar char="q"/>
            </a:pPr>
            <a:r>
              <a:rPr lang="en-IN" sz="1600" dirty="0"/>
              <a:t>Replay traffic after modifying traffic</a:t>
            </a:r>
          </a:p>
          <a:p>
            <a:pPr>
              <a:buFont typeface="Wingdings" panose="05000000000000000000" pitchFamily="2" charset="2"/>
              <a:buChar char="q"/>
            </a:pPr>
            <a:endParaRPr lang="en-IN" sz="1600" dirty="0"/>
          </a:p>
          <a:p>
            <a:pPr>
              <a:buFont typeface="Wingdings" panose="05000000000000000000" pitchFamily="2" charset="2"/>
              <a:buChar char="q"/>
            </a:pPr>
            <a:r>
              <a:rPr lang="en-IN" sz="1600" dirty="0">
                <a:solidFill>
                  <a:schemeClr val="accent2">
                    <a:lumMod val="75000"/>
                  </a:schemeClr>
                </a:solidFill>
              </a:rPr>
              <a:t>IP spoofing</a:t>
            </a:r>
          </a:p>
          <a:p>
            <a:pPr lvl="1">
              <a:buFont typeface="Wingdings" panose="05000000000000000000" pitchFamily="2" charset="2"/>
              <a:buChar char="q"/>
            </a:pPr>
            <a:r>
              <a:rPr lang="en-IN" sz="1400" dirty="0"/>
              <a:t> Masquerading as someone else using their IP address</a:t>
            </a:r>
          </a:p>
          <a:p>
            <a:pPr>
              <a:buFont typeface="Wingdings" panose="05000000000000000000" pitchFamily="2" charset="2"/>
              <a:buChar char="q"/>
            </a:pPr>
            <a:r>
              <a:rPr lang="en-IN" sz="1600" dirty="0">
                <a:solidFill>
                  <a:schemeClr val="accent2">
                    <a:lumMod val="75000"/>
                  </a:schemeClr>
                </a:solidFill>
              </a:rPr>
              <a:t>DNS spoofing</a:t>
            </a:r>
          </a:p>
          <a:p>
            <a:pPr lvl="1">
              <a:buFont typeface="Wingdings" panose="05000000000000000000" pitchFamily="2" charset="2"/>
              <a:buChar char="q"/>
            </a:pPr>
            <a:r>
              <a:rPr lang="en-IN" sz="1400" dirty="0"/>
              <a:t>  Trick user into visiting malicious website thinking they are legitimate</a:t>
            </a:r>
          </a:p>
          <a:p>
            <a:pPr>
              <a:buFont typeface="Wingdings" panose="05000000000000000000" pitchFamily="2" charset="2"/>
              <a:buChar char="q"/>
            </a:pPr>
            <a:r>
              <a:rPr lang="en-IN" sz="1600" dirty="0">
                <a:solidFill>
                  <a:schemeClr val="accent2">
                    <a:lumMod val="75000"/>
                  </a:schemeClr>
                </a:solidFill>
              </a:rPr>
              <a:t>SSL hijacking</a:t>
            </a:r>
          </a:p>
          <a:p>
            <a:pPr lvl="1">
              <a:buFont typeface="Wingdings" panose="05000000000000000000" pitchFamily="2" charset="2"/>
              <a:buChar char="q"/>
            </a:pPr>
            <a:r>
              <a:rPr lang="en-IN" sz="1400" dirty="0"/>
              <a:t>  When visiting unsecure website(80) the server redirects you to a secure version (SSL/TLS-443) but this step gets compromised.</a:t>
            </a:r>
          </a:p>
          <a:p>
            <a:pPr>
              <a:buFont typeface="Wingdings" panose="05000000000000000000" pitchFamily="2" charset="2"/>
              <a:buChar char="q"/>
            </a:pPr>
            <a:r>
              <a:rPr lang="en-IN" sz="1800" dirty="0">
                <a:solidFill>
                  <a:schemeClr val="accent2">
                    <a:lumMod val="75000"/>
                  </a:schemeClr>
                </a:solidFill>
              </a:rPr>
              <a:t>Email hijacking</a:t>
            </a:r>
          </a:p>
          <a:p>
            <a:pPr lvl="1">
              <a:buFont typeface="Wingdings" panose="05000000000000000000" pitchFamily="2" charset="2"/>
              <a:buChar char="q"/>
            </a:pPr>
            <a:r>
              <a:rPr lang="en-IN" sz="1400" dirty="0"/>
              <a:t>A malicious user gains access to email account, monitor it and sends a crafted email.</a:t>
            </a:r>
          </a:p>
        </p:txBody>
      </p:sp>
      <p:pic>
        <p:nvPicPr>
          <p:cNvPr id="5" name="Picture 4">
            <a:extLst>
              <a:ext uri="{FF2B5EF4-FFF2-40B4-BE49-F238E27FC236}">
                <a16:creationId xmlns:a16="http://schemas.microsoft.com/office/drawing/2014/main" id="{2E92C118-64D6-19A3-5369-28DF6EE5A38E}"/>
              </a:ext>
            </a:extLst>
          </p:cNvPr>
          <p:cNvPicPr>
            <a:picLocks noChangeAspect="1"/>
          </p:cNvPicPr>
          <p:nvPr/>
        </p:nvPicPr>
        <p:blipFill>
          <a:blip r:embed="rId2"/>
          <a:stretch>
            <a:fillRect/>
          </a:stretch>
        </p:blipFill>
        <p:spPr>
          <a:xfrm>
            <a:off x="6425556" y="681037"/>
            <a:ext cx="4777921" cy="2513906"/>
          </a:xfrm>
          <a:prstGeom prst="rect">
            <a:avLst/>
          </a:prstGeom>
        </p:spPr>
      </p:pic>
    </p:spTree>
    <p:extLst>
      <p:ext uri="{BB962C8B-B14F-4D97-AF65-F5344CB8AC3E}">
        <p14:creationId xmlns:p14="http://schemas.microsoft.com/office/powerpoint/2010/main" val="134195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BB9AE-2B3C-53F2-8108-27A65265EE0F}"/>
              </a:ext>
            </a:extLst>
          </p:cNvPr>
          <p:cNvSpPr>
            <a:spLocks noGrp="1"/>
          </p:cNvSpPr>
          <p:nvPr>
            <p:ph idx="1"/>
          </p:nvPr>
        </p:nvSpPr>
        <p:spPr>
          <a:xfrm>
            <a:off x="838200" y="353961"/>
            <a:ext cx="10515600" cy="5823002"/>
          </a:xfrm>
        </p:spPr>
        <p:txBody>
          <a:bodyPr/>
          <a:lstStyle/>
          <a:p>
            <a:pPr marL="0" indent="0">
              <a:buNone/>
            </a:pPr>
            <a:r>
              <a:rPr lang="en-IN" sz="2400" b="1" dirty="0"/>
              <a:t>PREVENTING MITM</a:t>
            </a:r>
          </a:p>
          <a:p>
            <a:endParaRPr lang="en-IN" dirty="0"/>
          </a:p>
          <a:p>
            <a:pPr>
              <a:buFont typeface="Wingdings" panose="05000000000000000000" pitchFamily="2" charset="2"/>
              <a:buChar char="q"/>
            </a:pPr>
            <a:r>
              <a:rPr lang="en-IN" sz="1800" dirty="0"/>
              <a:t>Strong Encryption on Wireless Access Points</a:t>
            </a:r>
          </a:p>
          <a:p>
            <a:pPr>
              <a:buFont typeface="Wingdings" panose="05000000000000000000" pitchFamily="2" charset="2"/>
              <a:buChar char="q"/>
            </a:pPr>
            <a:r>
              <a:rPr lang="en-IN" sz="1800" dirty="0"/>
              <a:t>Use VPNs for remote access for secure encrypted communication</a:t>
            </a:r>
          </a:p>
          <a:p>
            <a:pPr>
              <a:buFont typeface="Wingdings" panose="05000000000000000000" pitchFamily="2" charset="2"/>
              <a:buChar char="q"/>
            </a:pPr>
            <a:r>
              <a:rPr lang="en-IN" sz="1800" dirty="0"/>
              <a:t>Force HTTPS to avoid eavesdropping</a:t>
            </a:r>
          </a:p>
          <a:p>
            <a:pPr>
              <a:buFont typeface="Wingdings" panose="05000000000000000000" pitchFamily="2" charset="2"/>
              <a:buChar char="q"/>
            </a:pPr>
            <a:r>
              <a:rPr lang="en-IN" sz="1800" dirty="0"/>
              <a:t>Authentication using public key Pair too  ensure authenticity</a:t>
            </a:r>
          </a:p>
          <a:p>
            <a:endParaRPr lang="en-IN" dirty="0"/>
          </a:p>
        </p:txBody>
      </p:sp>
    </p:spTree>
    <p:extLst>
      <p:ext uri="{BB962C8B-B14F-4D97-AF65-F5344CB8AC3E}">
        <p14:creationId xmlns:p14="http://schemas.microsoft.com/office/powerpoint/2010/main" val="3965532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8EFDC0-163D-5AC4-087C-B7945F420A33}"/>
              </a:ext>
            </a:extLst>
          </p:cNvPr>
          <p:cNvSpPr>
            <a:spLocks noGrp="1"/>
          </p:cNvSpPr>
          <p:nvPr>
            <p:ph idx="1"/>
          </p:nvPr>
        </p:nvSpPr>
        <p:spPr>
          <a:xfrm>
            <a:off x="838200" y="589935"/>
            <a:ext cx="10515600" cy="5587028"/>
          </a:xfrm>
        </p:spPr>
        <p:txBody>
          <a:bodyPr>
            <a:normAutofit/>
          </a:bodyPr>
          <a:lstStyle/>
          <a:p>
            <a:pPr marL="0" indent="0">
              <a:buNone/>
            </a:pPr>
            <a:r>
              <a:rPr lang="en-IN" sz="5100" b="1" dirty="0" err="1"/>
              <a:t>DevSecOps</a:t>
            </a:r>
            <a:r>
              <a:rPr lang="en-IN" sz="5100" b="1" dirty="0"/>
              <a:t> Tools</a:t>
            </a:r>
          </a:p>
          <a:p>
            <a:pPr marL="0" indent="0">
              <a:buNone/>
            </a:pPr>
            <a:endParaRPr lang="en-IN" sz="1100" dirty="0"/>
          </a:p>
          <a:p>
            <a:pPr marL="0" indent="0">
              <a:buNone/>
            </a:pPr>
            <a:r>
              <a:rPr lang="en-US" sz="1800" b="1" i="0" dirty="0">
                <a:solidFill>
                  <a:srgbClr val="131313"/>
                </a:solidFill>
                <a:effectLst/>
                <a:latin typeface="Roboto" panose="020F0502020204030204" pitchFamily="2" charset="0"/>
              </a:rPr>
              <a:t>OWASP ZAP (Zed Attack Proxy)</a:t>
            </a:r>
          </a:p>
          <a:p>
            <a:pPr marL="0" indent="0">
              <a:buNone/>
            </a:pPr>
            <a:r>
              <a:rPr lang="en-US" sz="1800" b="0" i="0" dirty="0">
                <a:solidFill>
                  <a:srgbClr val="131313"/>
                </a:solidFill>
                <a:effectLst/>
                <a:latin typeface="Roboto" panose="020F0502020204030204" pitchFamily="2" charset="0"/>
              </a:rPr>
              <a:t>Official website: https://www.zaproxy.org/</a:t>
            </a:r>
          </a:p>
          <a:p>
            <a:pPr marL="0" indent="0">
              <a:buNone/>
            </a:pPr>
            <a:r>
              <a:rPr lang="en-US" sz="1800" b="0" i="0" dirty="0">
                <a:solidFill>
                  <a:srgbClr val="131313"/>
                </a:solidFill>
                <a:effectLst/>
                <a:latin typeface="Roboto" panose="020F0502020204030204" pitchFamily="2" charset="0"/>
              </a:rPr>
              <a:t>Documentation: https://www.zaproxy.org/docs/</a:t>
            </a:r>
          </a:p>
          <a:p>
            <a:pPr marL="0" indent="0">
              <a:buNone/>
            </a:pPr>
            <a:r>
              <a:rPr lang="en-US" sz="1800" b="0" i="0" dirty="0">
                <a:solidFill>
                  <a:srgbClr val="131313"/>
                </a:solidFill>
                <a:effectLst/>
                <a:latin typeface="Roboto" panose="020F0502020204030204" pitchFamily="2" charset="0"/>
              </a:rPr>
              <a:t>GitHub Repository: https://github.com/zaproxy/zaproxy</a:t>
            </a:r>
          </a:p>
          <a:p>
            <a:pPr marL="0" indent="0">
              <a:buNone/>
            </a:pPr>
            <a:endParaRPr lang="en-US" sz="1800" b="0" i="0" dirty="0">
              <a:solidFill>
                <a:srgbClr val="131313"/>
              </a:solidFill>
              <a:effectLst/>
              <a:latin typeface="Roboto" panose="020F0502020204030204" pitchFamily="2" charset="0"/>
            </a:endParaRPr>
          </a:p>
          <a:p>
            <a:pPr marL="0" indent="0">
              <a:buNone/>
            </a:pPr>
            <a:r>
              <a:rPr lang="en-US" sz="1800" b="1" i="0" dirty="0">
                <a:solidFill>
                  <a:srgbClr val="131313"/>
                </a:solidFill>
                <a:effectLst/>
                <a:latin typeface="Roboto" panose="020F0502020204030204" pitchFamily="2" charset="0"/>
              </a:rPr>
              <a:t>SonarQube (Code Quality and Security)</a:t>
            </a:r>
          </a:p>
          <a:p>
            <a:pPr marL="0" indent="0">
              <a:buNone/>
            </a:pPr>
            <a:r>
              <a:rPr lang="en-US" sz="1800" b="0" i="0" dirty="0">
                <a:solidFill>
                  <a:srgbClr val="131313"/>
                </a:solidFill>
                <a:effectLst/>
                <a:latin typeface="Roboto" panose="020F0502020204030204" pitchFamily="2" charset="0"/>
              </a:rPr>
              <a:t>Official website: https://www.sonarqube.org/</a:t>
            </a:r>
          </a:p>
          <a:p>
            <a:pPr marL="0" indent="0">
              <a:buNone/>
            </a:pPr>
            <a:r>
              <a:rPr lang="en-US" sz="1800" b="0" i="0" dirty="0">
                <a:solidFill>
                  <a:srgbClr val="131313"/>
                </a:solidFill>
                <a:effectLst/>
                <a:latin typeface="Roboto" panose="020F0502020204030204" pitchFamily="2" charset="0"/>
              </a:rPr>
              <a:t>Documentation: </a:t>
            </a:r>
            <a:r>
              <a:rPr lang="en-US" sz="1800" b="0" i="0" dirty="0">
                <a:solidFill>
                  <a:srgbClr val="131313"/>
                </a:solidFill>
                <a:effectLst/>
                <a:latin typeface="Roboto" panose="020F0502020204030204" pitchFamily="2" charset="0"/>
                <a:hlinkClick r:id="rId2"/>
              </a:rPr>
              <a:t>https://docs.sonarqube.org/latest/</a:t>
            </a:r>
            <a:endParaRPr lang="en-US" sz="1800" b="0" i="0" dirty="0">
              <a:solidFill>
                <a:srgbClr val="131313"/>
              </a:solidFill>
              <a:effectLst/>
              <a:latin typeface="Roboto" panose="020F0502020204030204" pitchFamily="2" charset="0"/>
            </a:endParaRPr>
          </a:p>
          <a:p>
            <a:pPr marL="0" indent="0">
              <a:buNone/>
            </a:pPr>
            <a:endParaRPr lang="en-US" sz="1800" b="0" i="0" dirty="0">
              <a:solidFill>
                <a:srgbClr val="131313"/>
              </a:solidFill>
              <a:effectLst/>
              <a:latin typeface="Roboto" panose="020F0502020204030204" pitchFamily="2" charset="0"/>
            </a:endParaRPr>
          </a:p>
          <a:p>
            <a:pPr marL="0" indent="0">
              <a:buNone/>
            </a:pPr>
            <a:r>
              <a:rPr lang="en-US" sz="1800" b="1" i="0" dirty="0" err="1">
                <a:solidFill>
                  <a:srgbClr val="131313"/>
                </a:solidFill>
                <a:effectLst/>
                <a:latin typeface="Roboto" panose="020F0502020204030204" pitchFamily="2" charset="0"/>
              </a:rPr>
              <a:t>HashiCorp</a:t>
            </a:r>
            <a:r>
              <a:rPr lang="en-US" sz="1800" b="1" i="0" dirty="0">
                <a:solidFill>
                  <a:srgbClr val="131313"/>
                </a:solidFill>
                <a:effectLst/>
                <a:latin typeface="Roboto" panose="020F0502020204030204" pitchFamily="2" charset="0"/>
              </a:rPr>
              <a:t> Vault (Secrets Management)</a:t>
            </a:r>
          </a:p>
          <a:p>
            <a:pPr marL="0" indent="0">
              <a:buNone/>
            </a:pPr>
            <a:r>
              <a:rPr lang="en-US" sz="1800" b="0" i="0" dirty="0">
                <a:solidFill>
                  <a:srgbClr val="131313"/>
                </a:solidFill>
                <a:effectLst/>
                <a:latin typeface="Roboto" panose="020F0502020204030204" pitchFamily="2" charset="0"/>
              </a:rPr>
              <a:t>Official website: https://www.vaultproject.io/</a:t>
            </a:r>
          </a:p>
          <a:p>
            <a:pPr marL="0" indent="0">
              <a:buNone/>
            </a:pPr>
            <a:r>
              <a:rPr lang="en-US" sz="1800" b="0" i="0" dirty="0">
                <a:solidFill>
                  <a:srgbClr val="131313"/>
                </a:solidFill>
                <a:effectLst/>
                <a:latin typeface="Roboto" panose="020F0502020204030204" pitchFamily="2" charset="0"/>
              </a:rPr>
              <a:t>Documentation: </a:t>
            </a:r>
            <a:r>
              <a:rPr lang="en-US" sz="1800" b="0" i="0" dirty="0">
                <a:solidFill>
                  <a:srgbClr val="131313"/>
                </a:solidFill>
                <a:effectLst/>
                <a:latin typeface="Roboto" panose="020F0502020204030204" pitchFamily="2" charset="0"/>
                <a:hlinkClick r:id="rId3"/>
              </a:rPr>
              <a:t>https://www.vaultproject.io/docs</a:t>
            </a:r>
            <a:endParaRPr lang="en-US" sz="1800" b="0" i="0" dirty="0">
              <a:solidFill>
                <a:srgbClr val="131313"/>
              </a:solidFill>
              <a:effectLst/>
              <a:latin typeface="Roboto" panose="020F0502020204030204" pitchFamily="2" charset="0"/>
            </a:endParaRPr>
          </a:p>
          <a:p>
            <a:pPr marL="0" indent="0">
              <a:buNone/>
            </a:pPr>
            <a:endParaRPr lang="en-US" sz="2000" b="0" i="0" dirty="0">
              <a:solidFill>
                <a:srgbClr val="131313"/>
              </a:solidFill>
              <a:effectLst/>
              <a:latin typeface="Roboto" panose="020F0502020204030204" pitchFamily="2" charset="0"/>
            </a:endParaRPr>
          </a:p>
        </p:txBody>
      </p:sp>
      <p:sp>
        <p:nvSpPr>
          <p:cNvPr id="5" name="TextBox 4">
            <a:extLst>
              <a:ext uri="{FF2B5EF4-FFF2-40B4-BE49-F238E27FC236}">
                <a16:creationId xmlns:a16="http://schemas.microsoft.com/office/drawing/2014/main" id="{152277E1-F31F-8769-4F08-B197B229138E}"/>
              </a:ext>
            </a:extLst>
          </p:cNvPr>
          <p:cNvSpPr txBox="1"/>
          <p:nvPr/>
        </p:nvSpPr>
        <p:spPr>
          <a:xfrm>
            <a:off x="6934199" y="1548947"/>
            <a:ext cx="4527756" cy="1754326"/>
          </a:xfrm>
          <a:prstGeom prst="rect">
            <a:avLst/>
          </a:prstGeom>
          <a:noFill/>
        </p:spPr>
        <p:txBody>
          <a:bodyPr wrap="square" rtlCol="0">
            <a:spAutoFit/>
          </a:bodyPr>
          <a:lstStyle/>
          <a:p>
            <a:pPr marL="0" indent="0">
              <a:buNone/>
            </a:pPr>
            <a:r>
              <a:rPr lang="en-US" sz="1800" b="1" i="0" dirty="0" err="1">
                <a:solidFill>
                  <a:srgbClr val="131313"/>
                </a:solidFill>
                <a:effectLst/>
                <a:latin typeface="Roboto" panose="020F0502020204030204" pitchFamily="2" charset="0"/>
              </a:rPr>
              <a:t>Trivy</a:t>
            </a:r>
            <a:r>
              <a:rPr lang="en-US" sz="1800" b="1" i="0" dirty="0">
                <a:solidFill>
                  <a:srgbClr val="131313"/>
                </a:solidFill>
                <a:effectLst/>
                <a:latin typeface="Roboto" panose="020F0502020204030204" pitchFamily="2" charset="0"/>
              </a:rPr>
              <a:t> (Vulnerability Scanner)</a:t>
            </a:r>
          </a:p>
          <a:p>
            <a:pPr marL="0" indent="0">
              <a:buNone/>
            </a:pPr>
            <a:endParaRPr lang="en-US" sz="1800" b="0" i="0" dirty="0">
              <a:solidFill>
                <a:srgbClr val="131313"/>
              </a:solidFill>
              <a:effectLst/>
              <a:latin typeface="Roboto" panose="020F0502020204030204" pitchFamily="2" charset="0"/>
            </a:endParaRPr>
          </a:p>
          <a:p>
            <a:pPr marL="0" indent="0">
              <a:buNone/>
            </a:pPr>
            <a:r>
              <a:rPr lang="en-US" sz="1800" b="0" i="0" dirty="0">
                <a:solidFill>
                  <a:srgbClr val="131313"/>
                </a:solidFill>
                <a:effectLst/>
                <a:latin typeface="Roboto" panose="020F0502020204030204" pitchFamily="2" charset="0"/>
              </a:rPr>
              <a:t>Official GitHub Repository: https://github.com/aquasecurity/trivy</a:t>
            </a:r>
          </a:p>
          <a:p>
            <a:pPr marL="0" indent="0">
              <a:buNone/>
            </a:pPr>
            <a:r>
              <a:rPr lang="en-US" sz="1800" b="0" i="0" dirty="0">
                <a:solidFill>
                  <a:srgbClr val="131313"/>
                </a:solidFill>
                <a:effectLst/>
                <a:latin typeface="Roboto" panose="020F0502020204030204" pitchFamily="2" charset="0"/>
              </a:rPr>
              <a:t>Documentation: https://aquasecurity.github.io/trivy/</a:t>
            </a:r>
          </a:p>
        </p:txBody>
      </p:sp>
      <p:sp>
        <p:nvSpPr>
          <p:cNvPr id="6" name="TextBox 5">
            <a:extLst>
              <a:ext uri="{FF2B5EF4-FFF2-40B4-BE49-F238E27FC236}">
                <a16:creationId xmlns:a16="http://schemas.microsoft.com/office/drawing/2014/main" id="{E0EBF92D-9424-E031-E63C-DA97738C881D}"/>
              </a:ext>
            </a:extLst>
          </p:cNvPr>
          <p:cNvSpPr txBox="1"/>
          <p:nvPr/>
        </p:nvSpPr>
        <p:spPr>
          <a:xfrm>
            <a:off x="6934199" y="3661638"/>
            <a:ext cx="4055807" cy="1477328"/>
          </a:xfrm>
          <a:prstGeom prst="rect">
            <a:avLst/>
          </a:prstGeom>
          <a:noFill/>
        </p:spPr>
        <p:txBody>
          <a:bodyPr wrap="square" rtlCol="0">
            <a:spAutoFit/>
          </a:bodyPr>
          <a:lstStyle/>
          <a:p>
            <a:pPr marL="0" indent="0">
              <a:buNone/>
            </a:pPr>
            <a:r>
              <a:rPr lang="en-US" sz="1800" b="1" i="0" dirty="0" err="1">
                <a:solidFill>
                  <a:srgbClr val="131313"/>
                </a:solidFill>
                <a:effectLst/>
                <a:latin typeface="Roboto" panose="020F0502020204030204" pitchFamily="2" charset="0"/>
              </a:rPr>
              <a:t>Snyk</a:t>
            </a:r>
            <a:r>
              <a:rPr lang="en-US" sz="1800" b="1" i="0" dirty="0">
                <a:solidFill>
                  <a:srgbClr val="131313"/>
                </a:solidFill>
                <a:effectLst/>
                <a:latin typeface="Roboto" panose="020F0502020204030204" pitchFamily="2" charset="0"/>
              </a:rPr>
              <a:t> (Developer Security)</a:t>
            </a:r>
          </a:p>
          <a:p>
            <a:pPr marL="0" indent="0">
              <a:buNone/>
            </a:pPr>
            <a:endParaRPr lang="en-US" sz="1800" b="0" i="0" dirty="0">
              <a:solidFill>
                <a:srgbClr val="131313"/>
              </a:solidFill>
              <a:effectLst/>
              <a:latin typeface="Roboto" panose="020F0502020204030204" pitchFamily="2" charset="0"/>
            </a:endParaRPr>
          </a:p>
          <a:p>
            <a:pPr marL="0" indent="0">
              <a:buNone/>
            </a:pPr>
            <a:r>
              <a:rPr lang="en-US" sz="1800" b="0" i="0" dirty="0">
                <a:solidFill>
                  <a:srgbClr val="131313"/>
                </a:solidFill>
                <a:effectLst/>
                <a:latin typeface="Roboto" panose="020F0502020204030204" pitchFamily="2" charset="0"/>
              </a:rPr>
              <a:t>Official website: https://snyk.io/</a:t>
            </a:r>
          </a:p>
          <a:p>
            <a:pPr marL="0" indent="0">
              <a:buNone/>
            </a:pPr>
            <a:r>
              <a:rPr lang="en-US" sz="1800" b="0" i="0" dirty="0">
                <a:solidFill>
                  <a:srgbClr val="131313"/>
                </a:solidFill>
                <a:effectLst/>
                <a:latin typeface="Roboto" panose="020F0502020204030204" pitchFamily="2" charset="0"/>
              </a:rPr>
              <a:t>Documentation: https://docs.snyk.io/</a:t>
            </a:r>
            <a:endParaRPr lang="en-IN" sz="3600" dirty="0"/>
          </a:p>
          <a:p>
            <a:endParaRPr lang="en-IN" dirty="0"/>
          </a:p>
        </p:txBody>
      </p:sp>
    </p:spTree>
    <p:extLst>
      <p:ext uri="{BB962C8B-B14F-4D97-AF65-F5344CB8AC3E}">
        <p14:creationId xmlns:p14="http://schemas.microsoft.com/office/powerpoint/2010/main" val="2566403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5623F7-16D1-40AD-8CE5-15C7F5410EE1}"/>
              </a:ext>
            </a:extLst>
          </p:cNvPr>
          <p:cNvPicPr>
            <a:picLocks noChangeAspect="1"/>
          </p:cNvPicPr>
          <p:nvPr/>
        </p:nvPicPr>
        <p:blipFill>
          <a:blip r:embed="rId2"/>
          <a:stretch>
            <a:fillRect/>
          </a:stretch>
        </p:blipFill>
        <p:spPr>
          <a:xfrm>
            <a:off x="334300" y="1216343"/>
            <a:ext cx="10467093" cy="4368380"/>
          </a:xfrm>
          <a:prstGeom prst="rect">
            <a:avLst/>
          </a:prstGeom>
        </p:spPr>
      </p:pic>
    </p:spTree>
    <p:extLst>
      <p:ext uri="{BB962C8B-B14F-4D97-AF65-F5344CB8AC3E}">
        <p14:creationId xmlns:p14="http://schemas.microsoft.com/office/powerpoint/2010/main" val="3478132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52FB5-5E01-1E19-6091-526356C215B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55787DB-A15D-7C72-5F23-D14835136D35}"/>
              </a:ext>
            </a:extLst>
          </p:cNvPr>
          <p:cNvPicPr>
            <a:picLocks noChangeAspect="1"/>
          </p:cNvPicPr>
          <p:nvPr/>
        </p:nvPicPr>
        <p:blipFill>
          <a:blip r:embed="rId2"/>
          <a:stretch>
            <a:fillRect/>
          </a:stretch>
        </p:blipFill>
        <p:spPr>
          <a:xfrm>
            <a:off x="1204452" y="1654278"/>
            <a:ext cx="7629832" cy="3549444"/>
          </a:xfrm>
          <a:prstGeom prst="rect">
            <a:avLst/>
          </a:prstGeom>
        </p:spPr>
      </p:pic>
      <p:sp>
        <p:nvSpPr>
          <p:cNvPr id="3" name="Subtitle 2">
            <a:extLst>
              <a:ext uri="{FF2B5EF4-FFF2-40B4-BE49-F238E27FC236}">
                <a16:creationId xmlns:a16="http://schemas.microsoft.com/office/drawing/2014/main" id="{34E85FC3-F4B3-529F-34EB-E4E68ACC7DB3}"/>
              </a:ext>
            </a:extLst>
          </p:cNvPr>
          <p:cNvSpPr>
            <a:spLocks noGrp="1"/>
          </p:cNvSpPr>
          <p:nvPr>
            <p:ph type="subTitle" idx="1"/>
          </p:nvPr>
        </p:nvSpPr>
        <p:spPr>
          <a:xfrm>
            <a:off x="570272" y="327894"/>
            <a:ext cx="9527458" cy="5915589"/>
          </a:xfrm>
        </p:spPr>
        <p:txBody>
          <a:bodyPr>
            <a:normAutofit fontScale="92500" lnSpcReduction="10000"/>
          </a:bodyPr>
          <a:lstStyle/>
          <a:p>
            <a:pPr algn="l"/>
            <a:r>
              <a:rPr lang="en-IN" b="1" dirty="0"/>
              <a:t>Security protocol</a:t>
            </a:r>
            <a:endParaRPr lang="en-IN" sz="2800" b="1" dirty="0"/>
          </a:p>
          <a:p>
            <a:pPr algn="l"/>
            <a:r>
              <a:rPr lang="en-US" sz="1800" b="1" dirty="0"/>
              <a:t>HTTP AND HTTPS</a:t>
            </a:r>
          </a:p>
          <a:p>
            <a:pPr marL="285750" indent="-285750" algn="l">
              <a:buFont typeface="Wingdings" panose="05000000000000000000" pitchFamily="2" charset="2"/>
              <a:buChar char="q"/>
            </a:pPr>
            <a:r>
              <a:rPr lang="en-US" sz="1600" dirty="0"/>
              <a:t>HTTP transmit the data in plaintext</a:t>
            </a:r>
          </a:p>
          <a:p>
            <a:pPr marL="285750" indent="-285750" algn="l">
              <a:buFont typeface="Wingdings" panose="05000000000000000000" pitchFamily="2" charset="2"/>
              <a:buChar char="q"/>
            </a:pPr>
            <a:r>
              <a:rPr lang="en-US" sz="1600" dirty="0"/>
              <a:t>Susceptible to eavesdropping on the internet</a:t>
            </a:r>
          </a:p>
          <a:p>
            <a:pPr marL="285750" indent="-285750" algn="l">
              <a:buFont typeface="Wingdings" panose="05000000000000000000" pitchFamily="2" charset="2"/>
              <a:buChar char="q"/>
            </a:pPr>
            <a:r>
              <a:rPr lang="en-US" sz="1600" dirty="0"/>
              <a:t>HTTPS should be used instead as it encrypt data</a:t>
            </a:r>
          </a:p>
          <a:p>
            <a:pPr algn="l"/>
            <a:endParaRPr lang="en-US" sz="1600" dirty="0"/>
          </a:p>
          <a:p>
            <a:pPr marL="285750" indent="-285750" algn="l">
              <a:buFont typeface="Wingdings" panose="05000000000000000000" pitchFamily="2" charset="2"/>
              <a:buChar char="q"/>
            </a:pPr>
            <a:endParaRPr lang="en-US" sz="1800" dirty="0"/>
          </a:p>
          <a:p>
            <a:pPr marL="285750" indent="-285750" algn="l">
              <a:buFont typeface="Wingdings" panose="05000000000000000000" pitchFamily="2" charset="2"/>
              <a:buChar char="q"/>
            </a:pPr>
            <a:endParaRPr lang="en-US" sz="1800" dirty="0"/>
          </a:p>
          <a:p>
            <a:pPr marL="285750" indent="-285750" algn="l">
              <a:buFont typeface="Wingdings" panose="05000000000000000000" pitchFamily="2" charset="2"/>
              <a:buChar char="q"/>
            </a:pPr>
            <a:endParaRPr lang="en-US" sz="1800" dirty="0"/>
          </a:p>
          <a:p>
            <a:pPr marL="285750" indent="-285750" algn="l">
              <a:buFont typeface="Wingdings" panose="05000000000000000000" pitchFamily="2" charset="2"/>
              <a:buChar char="q"/>
            </a:pPr>
            <a:endParaRPr lang="en-US" sz="1800" dirty="0"/>
          </a:p>
          <a:p>
            <a:pPr marL="285750" indent="-285750" algn="l">
              <a:buFont typeface="Wingdings" panose="05000000000000000000" pitchFamily="2" charset="2"/>
              <a:buChar char="q"/>
            </a:pPr>
            <a:endParaRPr lang="en-US" sz="1800" dirty="0"/>
          </a:p>
          <a:p>
            <a:pPr marL="285750" indent="-285750" algn="l">
              <a:buFont typeface="Wingdings" panose="05000000000000000000" pitchFamily="2" charset="2"/>
              <a:buChar char="q"/>
            </a:pPr>
            <a:endParaRPr lang="en-US" sz="1800" dirty="0"/>
          </a:p>
          <a:p>
            <a:pPr marL="285750" indent="-285750" algn="l">
              <a:buFont typeface="Wingdings" panose="05000000000000000000" pitchFamily="2" charset="2"/>
              <a:buChar char="q"/>
            </a:pPr>
            <a:endParaRPr lang="en-US" sz="1800" dirty="0"/>
          </a:p>
          <a:p>
            <a:pPr marL="285750" indent="-285750" algn="l">
              <a:lnSpc>
                <a:spcPct val="150000"/>
              </a:lnSpc>
              <a:buFont typeface="Wingdings" panose="05000000000000000000" pitchFamily="2" charset="2"/>
              <a:buChar char="q"/>
            </a:pPr>
            <a:endParaRPr lang="en-US" sz="1600" dirty="0"/>
          </a:p>
          <a:p>
            <a:pPr marL="285750" indent="-285750" algn="l">
              <a:lnSpc>
                <a:spcPct val="150000"/>
              </a:lnSpc>
              <a:buFont typeface="Wingdings" panose="05000000000000000000" pitchFamily="2" charset="2"/>
              <a:buChar char="q"/>
            </a:pPr>
            <a:r>
              <a:rPr lang="en-US" sz="1600" dirty="0"/>
              <a:t>HTTPS</a:t>
            </a:r>
            <a:r>
              <a:rPr lang="en-US" sz="1800" dirty="0"/>
              <a:t> - </a:t>
            </a:r>
            <a:r>
              <a:rPr lang="en-US" sz="1600" dirty="0"/>
              <a:t>Ensures secure communication over the internet by encrypting data, making it crucial for protecting user information. It transforms HTTP data transmission from plaintext to a secure encrypted format.</a:t>
            </a:r>
          </a:p>
          <a:p>
            <a:pPr algn="l"/>
            <a:endParaRPr lang="en-US" sz="1600" b="1" dirty="0"/>
          </a:p>
          <a:p>
            <a:pPr algn="l"/>
            <a:endParaRPr lang="en-US" sz="1600" b="1" dirty="0"/>
          </a:p>
          <a:p>
            <a:pPr algn="l"/>
            <a:endParaRPr lang="en-US" sz="1600" b="1" dirty="0"/>
          </a:p>
          <a:p>
            <a:pPr algn="l"/>
            <a:endParaRPr lang="en-US" sz="1600" b="1" dirty="0"/>
          </a:p>
          <a:p>
            <a:pPr algn="l"/>
            <a:endParaRPr lang="en-US" sz="1600" b="1" dirty="0"/>
          </a:p>
          <a:p>
            <a:pPr algn="l"/>
            <a:endParaRPr lang="en-US" sz="1600" b="1" dirty="0"/>
          </a:p>
          <a:p>
            <a:pPr algn="l"/>
            <a:endParaRPr lang="en-US" sz="1600" b="1" dirty="0"/>
          </a:p>
          <a:p>
            <a:pPr algn="l"/>
            <a:endParaRPr lang="en-US" sz="1600" b="1" dirty="0"/>
          </a:p>
        </p:txBody>
      </p:sp>
    </p:spTree>
    <p:extLst>
      <p:ext uri="{BB962C8B-B14F-4D97-AF65-F5344CB8AC3E}">
        <p14:creationId xmlns:p14="http://schemas.microsoft.com/office/powerpoint/2010/main" val="93393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9E4F67-1F82-C83C-C256-A643D9E1D802}"/>
              </a:ext>
            </a:extLst>
          </p:cNvPr>
          <p:cNvSpPr>
            <a:spLocks noGrp="1"/>
          </p:cNvSpPr>
          <p:nvPr>
            <p:ph idx="1"/>
          </p:nvPr>
        </p:nvSpPr>
        <p:spPr>
          <a:xfrm>
            <a:off x="838200" y="609600"/>
            <a:ext cx="10515600" cy="5567363"/>
          </a:xfrm>
        </p:spPr>
        <p:txBody>
          <a:bodyPr>
            <a:normAutofit/>
          </a:bodyPr>
          <a:lstStyle/>
          <a:p>
            <a:pPr marL="0" indent="0" algn="l">
              <a:buNone/>
            </a:pPr>
            <a:r>
              <a:rPr lang="en-US" sz="2000" b="1" dirty="0"/>
              <a:t>SSL/TLS  [Secure socket layer/ Transport layer security]</a:t>
            </a:r>
          </a:p>
          <a:p>
            <a:pPr marL="0" indent="0" algn="l">
              <a:buNone/>
            </a:pPr>
            <a:endParaRPr lang="en-US" sz="1200" dirty="0"/>
          </a:p>
          <a:p>
            <a:pPr>
              <a:lnSpc>
                <a:spcPct val="100000"/>
              </a:lnSpc>
              <a:buFont typeface="Wingdings" panose="05000000000000000000" pitchFamily="2" charset="2"/>
              <a:buChar char="q"/>
            </a:pPr>
            <a:r>
              <a:rPr lang="en-US" sz="1800" dirty="0"/>
              <a:t>Acts as the backbone for secure internet communication, with TLS as the updated, more secure version of SSL. These protocols encrypt data transfers, providing confidentiality and integrity between client-server communications.</a:t>
            </a:r>
          </a:p>
          <a:p>
            <a:pPr algn="l">
              <a:lnSpc>
                <a:spcPct val="100000"/>
              </a:lnSpc>
              <a:buFont typeface="Wingdings" panose="05000000000000000000" pitchFamily="2" charset="2"/>
              <a:buChar char="q"/>
            </a:pPr>
            <a:r>
              <a:rPr lang="en-US" sz="1800" dirty="0"/>
              <a:t>Protect communication by encrypting it</a:t>
            </a:r>
          </a:p>
          <a:p>
            <a:pPr algn="l">
              <a:lnSpc>
                <a:spcPct val="100000"/>
              </a:lnSpc>
              <a:buFont typeface="Wingdings" panose="05000000000000000000" pitchFamily="2" charset="2"/>
              <a:buChar char="q"/>
            </a:pPr>
            <a:r>
              <a:rPr lang="en-US" sz="1800" dirty="0"/>
              <a:t>HTTPS = HTTP + SSL/TLS</a:t>
            </a:r>
          </a:p>
          <a:p>
            <a:pPr algn="l">
              <a:lnSpc>
                <a:spcPct val="100000"/>
              </a:lnSpc>
              <a:buFont typeface="Wingdings" panose="05000000000000000000" pitchFamily="2" charset="2"/>
              <a:buChar char="q"/>
            </a:pPr>
            <a:r>
              <a:rPr lang="en-US" sz="1800" dirty="0"/>
              <a:t>SSL is deprecated, TLS is being used</a:t>
            </a:r>
          </a:p>
          <a:p>
            <a:pPr algn="l">
              <a:lnSpc>
                <a:spcPct val="100000"/>
              </a:lnSpc>
              <a:buFont typeface="Wingdings" panose="05000000000000000000" pitchFamily="2" charset="2"/>
              <a:buChar char="q"/>
            </a:pPr>
            <a:r>
              <a:rPr lang="en-US" sz="1800" dirty="0"/>
              <a:t>TLS uses port  </a:t>
            </a:r>
            <a:r>
              <a:rPr lang="en-US" sz="1800" dirty="0">
                <a:solidFill>
                  <a:schemeClr val="accent2"/>
                </a:solidFill>
              </a:rPr>
              <a:t>443</a:t>
            </a:r>
            <a:r>
              <a:rPr lang="en-US" sz="1800" dirty="0"/>
              <a:t> meaning HTTPS uses </a:t>
            </a:r>
            <a:r>
              <a:rPr lang="en-US" sz="1800" dirty="0">
                <a:solidFill>
                  <a:schemeClr val="accent2"/>
                </a:solidFill>
              </a:rPr>
              <a:t>443</a:t>
            </a:r>
            <a:r>
              <a:rPr lang="en-US" sz="1800" dirty="0"/>
              <a:t>:</a:t>
            </a:r>
          </a:p>
          <a:p>
            <a:pPr algn="l">
              <a:lnSpc>
                <a:spcPct val="100000"/>
              </a:lnSpc>
              <a:buFont typeface="Wingdings" panose="05000000000000000000" pitchFamily="2" charset="2"/>
              <a:buChar char="q"/>
            </a:pPr>
            <a:r>
              <a:rPr lang="en-US" sz="1800" dirty="0"/>
              <a:t>    	Standard HTTP uses port </a:t>
            </a:r>
            <a:r>
              <a:rPr lang="en-US" sz="1800" dirty="0">
                <a:solidFill>
                  <a:schemeClr val="accent2">
                    <a:lumMod val="75000"/>
                  </a:schemeClr>
                </a:solidFill>
              </a:rPr>
              <a:t>80</a:t>
            </a:r>
          </a:p>
          <a:p>
            <a:pPr algn="l">
              <a:lnSpc>
                <a:spcPct val="100000"/>
              </a:lnSpc>
              <a:buFont typeface="Wingdings" panose="05000000000000000000" pitchFamily="2" charset="2"/>
              <a:buChar char="q"/>
            </a:pPr>
            <a:r>
              <a:rPr lang="en-US" sz="1800" dirty="0"/>
              <a:t>Client connect on port 443, server respond with digital certificate(contain public key of server so both can communicate)</a:t>
            </a:r>
          </a:p>
          <a:p>
            <a:pPr algn="l">
              <a:lnSpc>
                <a:spcPct val="100000"/>
              </a:lnSpc>
              <a:buFont typeface="Wingdings" panose="05000000000000000000" pitchFamily="2" charset="2"/>
              <a:buChar char="q"/>
            </a:pPr>
            <a:r>
              <a:rPr lang="en-US" sz="1800" dirty="0"/>
              <a:t>Client /Server also agree on the encryption scheme</a:t>
            </a:r>
          </a:p>
          <a:p>
            <a:pPr algn="l">
              <a:buFont typeface="Wingdings" panose="05000000000000000000" pitchFamily="2" charset="2"/>
              <a:buChar char="q"/>
            </a:pPr>
            <a:endParaRPr lang="en-US" sz="1800" dirty="0"/>
          </a:p>
          <a:p>
            <a:pPr marL="0" indent="0" algn="l">
              <a:buNone/>
            </a:pPr>
            <a:endParaRPr lang="en-US" sz="3200" dirty="0"/>
          </a:p>
          <a:p>
            <a:pPr algn="l"/>
            <a:endParaRPr lang="en-US" sz="3200" dirty="0"/>
          </a:p>
          <a:p>
            <a:endParaRPr lang="en-IN" dirty="0"/>
          </a:p>
        </p:txBody>
      </p:sp>
      <p:pic>
        <p:nvPicPr>
          <p:cNvPr id="5" name="Picture 4">
            <a:extLst>
              <a:ext uri="{FF2B5EF4-FFF2-40B4-BE49-F238E27FC236}">
                <a16:creationId xmlns:a16="http://schemas.microsoft.com/office/drawing/2014/main" id="{B4FF54EC-28CF-AD97-0E6B-0133BCA514AF}"/>
              </a:ext>
            </a:extLst>
          </p:cNvPr>
          <p:cNvPicPr>
            <a:picLocks noChangeAspect="1"/>
          </p:cNvPicPr>
          <p:nvPr/>
        </p:nvPicPr>
        <p:blipFill>
          <a:blip r:embed="rId2"/>
          <a:stretch>
            <a:fillRect/>
          </a:stretch>
        </p:blipFill>
        <p:spPr>
          <a:xfrm>
            <a:off x="6845917" y="2017204"/>
            <a:ext cx="3055167" cy="2191001"/>
          </a:xfrm>
          <a:prstGeom prst="rect">
            <a:avLst/>
          </a:prstGeom>
        </p:spPr>
      </p:pic>
    </p:spTree>
    <p:extLst>
      <p:ext uri="{BB962C8B-B14F-4D97-AF65-F5344CB8AC3E}">
        <p14:creationId xmlns:p14="http://schemas.microsoft.com/office/powerpoint/2010/main" val="196412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F3E9E2-6D75-90B0-9A60-102318725E64}"/>
              </a:ext>
            </a:extLst>
          </p:cNvPr>
          <p:cNvSpPr>
            <a:spLocks noGrp="1"/>
          </p:cNvSpPr>
          <p:nvPr>
            <p:ph idx="1"/>
          </p:nvPr>
        </p:nvSpPr>
        <p:spPr>
          <a:xfrm>
            <a:off x="838200" y="324465"/>
            <a:ext cx="10515600" cy="5852498"/>
          </a:xfrm>
        </p:spPr>
        <p:txBody>
          <a:bodyPr>
            <a:normAutofit/>
          </a:bodyPr>
          <a:lstStyle/>
          <a:p>
            <a:pPr marL="0" indent="0" algn="l">
              <a:buNone/>
            </a:pPr>
            <a:r>
              <a:rPr lang="en-US" sz="2600" b="1" dirty="0"/>
              <a:t>IPSec (IP security)</a:t>
            </a:r>
          </a:p>
          <a:p>
            <a:pPr algn="l"/>
            <a:endParaRPr lang="en-US" sz="1200" dirty="0"/>
          </a:p>
          <a:p>
            <a:pPr algn="l">
              <a:buFont typeface="Wingdings" panose="05000000000000000000" pitchFamily="2" charset="2"/>
              <a:buChar char="q"/>
            </a:pPr>
            <a:r>
              <a:rPr lang="en-US" sz="1900" dirty="0"/>
              <a:t>Operates at the network layer to encrypt and secure IP packets, widely used in VPNs to create secure tunnels over public networks, offering comprehensive security features including authentication, integrity, and confidentiality.</a:t>
            </a:r>
            <a:endParaRPr lang="en-US" sz="1900" b="1" dirty="0"/>
          </a:p>
          <a:p>
            <a:pPr algn="l">
              <a:buFont typeface="Wingdings" panose="05000000000000000000" pitchFamily="2" charset="2"/>
              <a:buChar char="q"/>
            </a:pPr>
            <a:r>
              <a:rPr lang="en-US" sz="1900" dirty="0"/>
              <a:t>Encrypt at the Network layer</a:t>
            </a:r>
          </a:p>
          <a:p>
            <a:pPr algn="l">
              <a:buFont typeface="Wingdings" panose="05000000000000000000" pitchFamily="2" charset="2"/>
              <a:buChar char="q"/>
            </a:pPr>
            <a:r>
              <a:rPr lang="en-US" sz="1900" dirty="0"/>
              <a:t>Encrypt regardless of upper layers/protocols</a:t>
            </a:r>
          </a:p>
          <a:p>
            <a:pPr algn="l">
              <a:buFont typeface="Wingdings" panose="05000000000000000000" pitchFamily="2" charset="2"/>
              <a:buChar char="q"/>
            </a:pPr>
            <a:r>
              <a:rPr lang="en-US" sz="1900" dirty="0"/>
              <a:t>Very popular for creating tunnels </a:t>
            </a:r>
          </a:p>
          <a:p>
            <a:pPr marL="0" indent="0" algn="l">
              <a:buNone/>
            </a:pPr>
            <a:r>
              <a:rPr lang="en-US" sz="1900" dirty="0"/>
              <a:t>        e.g. VPN</a:t>
            </a:r>
          </a:p>
          <a:p>
            <a:pPr algn="l">
              <a:buFont typeface="Wingdings" panose="05000000000000000000" pitchFamily="2" charset="2"/>
              <a:buChar char="q"/>
            </a:pPr>
            <a:r>
              <a:rPr lang="en-US" sz="1900" dirty="0"/>
              <a:t>Provide confidentiality, integrity and availability (CIA)</a:t>
            </a:r>
          </a:p>
          <a:p>
            <a:pPr algn="l">
              <a:buFont typeface="Wingdings" panose="05000000000000000000" pitchFamily="2" charset="2"/>
              <a:buChar char="q"/>
            </a:pPr>
            <a:r>
              <a:rPr lang="en-IN" sz="1900" dirty="0"/>
              <a:t>IPSec encrypts at the network layer, ideal for secure VPN connections</a:t>
            </a:r>
            <a:endParaRPr lang="en-US" sz="1900" b="1" dirty="0"/>
          </a:p>
          <a:p>
            <a:pPr marL="0" indent="0" algn="l">
              <a:buNone/>
            </a:pPr>
            <a:endParaRPr lang="en-US" sz="2800" b="1" dirty="0"/>
          </a:p>
          <a:p>
            <a:pPr algn="l">
              <a:buFont typeface="Wingdings" panose="05000000000000000000" pitchFamily="2" charset="2"/>
              <a:buChar char="Ø"/>
            </a:pPr>
            <a:r>
              <a:rPr lang="en-IN" sz="1900" dirty="0">
                <a:solidFill>
                  <a:schemeClr val="accent2"/>
                </a:solidFill>
              </a:rPr>
              <a:t> Application: HTTPS, SSH</a:t>
            </a:r>
          </a:p>
          <a:p>
            <a:pPr algn="l">
              <a:buFont typeface="Wingdings" panose="05000000000000000000" pitchFamily="2" charset="2"/>
              <a:buChar char="Ø"/>
            </a:pPr>
            <a:r>
              <a:rPr lang="en-IN" sz="1900" dirty="0">
                <a:solidFill>
                  <a:schemeClr val="accent2"/>
                </a:solidFill>
              </a:rPr>
              <a:t> Transport: SSL/TLS </a:t>
            </a:r>
          </a:p>
          <a:p>
            <a:pPr algn="l">
              <a:buFont typeface="Wingdings" panose="05000000000000000000" pitchFamily="2" charset="2"/>
              <a:buChar char="Ø"/>
            </a:pPr>
            <a:r>
              <a:rPr lang="en-IN" sz="1900" dirty="0">
                <a:solidFill>
                  <a:schemeClr val="accent2"/>
                </a:solidFill>
              </a:rPr>
              <a:t> Network: IPSec</a:t>
            </a:r>
          </a:p>
          <a:p>
            <a:endParaRPr lang="en-IN" dirty="0"/>
          </a:p>
        </p:txBody>
      </p:sp>
      <p:pic>
        <p:nvPicPr>
          <p:cNvPr id="4" name="Content Placeholder 4">
            <a:extLst>
              <a:ext uri="{FF2B5EF4-FFF2-40B4-BE49-F238E27FC236}">
                <a16:creationId xmlns:a16="http://schemas.microsoft.com/office/drawing/2014/main" id="{6FE0F890-5185-D2CE-CA90-DA73340B9EFB}"/>
              </a:ext>
            </a:extLst>
          </p:cNvPr>
          <p:cNvPicPr>
            <a:picLocks noChangeAspect="1"/>
          </p:cNvPicPr>
          <p:nvPr/>
        </p:nvPicPr>
        <p:blipFill>
          <a:blip r:embed="rId2"/>
          <a:stretch>
            <a:fillRect/>
          </a:stretch>
        </p:blipFill>
        <p:spPr>
          <a:xfrm>
            <a:off x="7728155" y="1778804"/>
            <a:ext cx="4463845" cy="2943820"/>
          </a:xfrm>
          <a:prstGeom prst="rect">
            <a:avLst/>
          </a:prstGeom>
        </p:spPr>
      </p:pic>
    </p:spTree>
    <p:extLst>
      <p:ext uri="{BB962C8B-B14F-4D97-AF65-F5344CB8AC3E}">
        <p14:creationId xmlns:p14="http://schemas.microsoft.com/office/powerpoint/2010/main" val="343764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6C8D7E3-20B5-CC59-2F71-C0AF0EFD4CBD}"/>
              </a:ext>
            </a:extLst>
          </p:cNvPr>
          <p:cNvSpPr>
            <a:spLocks noGrp="1"/>
          </p:cNvSpPr>
          <p:nvPr>
            <p:ph idx="1"/>
          </p:nvPr>
        </p:nvSpPr>
        <p:spPr>
          <a:xfrm>
            <a:off x="1258528" y="508101"/>
            <a:ext cx="9330814" cy="4280209"/>
          </a:xfrm>
        </p:spPr>
        <p:txBody>
          <a:bodyPr/>
          <a:lstStyle/>
          <a:p>
            <a:pPr marL="0" indent="0">
              <a:buNone/>
            </a:pPr>
            <a:r>
              <a:rPr lang="en-IN" sz="2400" b="1" dirty="0"/>
              <a:t>SSH(Secure SHELL)</a:t>
            </a:r>
          </a:p>
          <a:p>
            <a:endParaRPr lang="en-IN" dirty="0"/>
          </a:p>
          <a:p>
            <a:pPr>
              <a:buFont typeface="Wingdings" panose="05000000000000000000" pitchFamily="2" charset="2"/>
              <a:buChar char="q"/>
            </a:pPr>
            <a:r>
              <a:rPr lang="en-IN" sz="1800" dirty="0"/>
              <a:t>SSH allows you to open a “command prompt” </a:t>
            </a:r>
            <a:r>
              <a:rPr lang="en-IN" sz="1800" dirty="0" err="1"/>
              <a:t>or”shell</a:t>
            </a:r>
            <a:r>
              <a:rPr lang="en-IN" sz="1800" dirty="0"/>
              <a:t>” on a local/remote machine and you can  run remote commands.</a:t>
            </a:r>
          </a:p>
          <a:p>
            <a:pPr>
              <a:buFont typeface="Wingdings" panose="05000000000000000000" pitchFamily="2" charset="2"/>
              <a:buChar char="q"/>
            </a:pPr>
            <a:r>
              <a:rPr lang="en-IN" sz="1800" dirty="0"/>
              <a:t>Uses encryption to create a secure tunnel and uses port 22</a:t>
            </a:r>
          </a:p>
          <a:p>
            <a:pPr>
              <a:buFont typeface="Wingdings" panose="05000000000000000000" pitchFamily="2" charset="2"/>
              <a:buChar char="q"/>
            </a:pPr>
            <a:r>
              <a:rPr lang="en-IN" sz="1800" dirty="0">
                <a:solidFill>
                  <a:schemeClr val="accent2">
                    <a:lumMod val="75000"/>
                  </a:schemeClr>
                </a:solidFill>
              </a:rPr>
              <a:t>Telnet (port 23) </a:t>
            </a:r>
            <a:r>
              <a:rPr lang="en-IN" sz="1800" dirty="0"/>
              <a:t>– bad idea as it transmit in plaintext</a:t>
            </a:r>
          </a:p>
          <a:p>
            <a:pPr>
              <a:buFont typeface="Wingdings" panose="05000000000000000000" pitchFamily="2" charset="2"/>
              <a:buChar char="q"/>
            </a:pPr>
            <a:endParaRPr lang="en-IN" sz="1600" dirty="0"/>
          </a:p>
        </p:txBody>
      </p:sp>
    </p:spTree>
    <p:extLst>
      <p:ext uri="{BB962C8B-B14F-4D97-AF65-F5344CB8AC3E}">
        <p14:creationId xmlns:p14="http://schemas.microsoft.com/office/powerpoint/2010/main" val="132788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703E5-7833-22C0-BB38-F2E82D6D8FBA}"/>
              </a:ext>
            </a:extLst>
          </p:cNvPr>
          <p:cNvSpPr>
            <a:spLocks noGrp="1"/>
          </p:cNvSpPr>
          <p:nvPr>
            <p:ph idx="1"/>
          </p:nvPr>
        </p:nvSpPr>
        <p:spPr>
          <a:xfrm>
            <a:off x="838200" y="314632"/>
            <a:ext cx="10515600" cy="5862331"/>
          </a:xfrm>
        </p:spPr>
        <p:txBody>
          <a:bodyPr/>
          <a:lstStyle/>
          <a:p>
            <a:pPr marL="0" indent="0">
              <a:buNone/>
            </a:pPr>
            <a:r>
              <a:rPr lang="en-IN" b="1" dirty="0"/>
              <a:t>Firewalls</a:t>
            </a:r>
          </a:p>
          <a:p>
            <a:pPr marL="0" indent="0">
              <a:buNone/>
            </a:pPr>
            <a:endParaRPr lang="en-IN" b="1" dirty="0"/>
          </a:p>
          <a:p>
            <a:pPr>
              <a:buFont typeface="Wingdings" panose="05000000000000000000" pitchFamily="2" charset="2"/>
              <a:buChar char="q"/>
            </a:pPr>
            <a:r>
              <a:rPr lang="en-IN" sz="1800" dirty="0"/>
              <a:t>First line of defence against attacks</a:t>
            </a:r>
          </a:p>
          <a:p>
            <a:pPr>
              <a:buFont typeface="Wingdings" panose="05000000000000000000" pitchFamily="2" charset="2"/>
              <a:buChar char="q"/>
            </a:pPr>
            <a:r>
              <a:rPr lang="en-IN" sz="1800" dirty="0">
                <a:solidFill>
                  <a:schemeClr val="accent2">
                    <a:lumMod val="75000"/>
                  </a:schemeClr>
                </a:solidFill>
              </a:rPr>
              <a:t>Composed of: </a:t>
            </a:r>
            <a:r>
              <a:rPr lang="en-IN" sz="1800" dirty="0"/>
              <a:t>Software, hardware, or both</a:t>
            </a:r>
          </a:p>
          <a:p>
            <a:pPr>
              <a:buFont typeface="Wingdings" panose="05000000000000000000" pitchFamily="2" charset="2"/>
              <a:buChar char="q"/>
            </a:pPr>
            <a:r>
              <a:rPr lang="en-IN" sz="1800" dirty="0">
                <a:solidFill>
                  <a:schemeClr val="accent2">
                    <a:lumMod val="75000"/>
                  </a:schemeClr>
                </a:solidFill>
              </a:rPr>
              <a:t>Rules: </a:t>
            </a:r>
            <a:r>
              <a:rPr lang="en-IN" sz="1800" dirty="0"/>
              <a:t>Allow or block traffic access</a:t>
            </a:r>
          </a:p>
          <a:p>
            <a:pPr>
              <a:buFont typeface="Wingdings" panose="05000000000000000000" pitchFamily="2" charset="2"/>
              <a:buChar char="q"/>
            </a:pPr>
            <a:r>
              <a:rPr lang="en-IN" sz="1800" dirty="0">
                <a:solidFill>
                  <a:schemeClr val="accent2">
                    <a:lumMod val="75000"/>
                  </a:schemeClr>
                </a:solidFill>
              </a:rPr>
              <a:t>Types:</a:t>
            </a:r>
            <a:r>
              <a:rPr lang="en-IN" sz="1800" dirty="0"/>
              <a:t> Host-based or network-based</a:t>
            </a:r>
          </a:p>
          <a:p>
            <a:pPr>
              <a:buFont typeface="Wingdings" panose="05000000000000000000" pitchFamily="2" charset="2"/>
              <a:buChar char="q"/>
            </a:pPr>
            <a:r>
              <a:rPr lang="en-IN" sz="1800" dirty="0">
                <a:solidFill>
                  <a:schemeClr val="accent2">
                    <a:lumMod val="75000"/>
                  </a:schemeClr>
                </a:solidFill>
              </a:rPr>
              <a:t>Popular:</a:t>
            </a:r>
            <a:r>
              <a:rPr lang="en-IN" sz="1800" dirty="0"/>
              <a:t> Palo Alto, Juniper, CICSO </a:t>
            </a:r>
          </a:p>
          <a:p>
            <a:pPr>
              <a:buFont typeface="Wingdings" panose="05000000000000000000" pitchFamily="2" charset="2"/>
              <a:buChar char="q"/>
            </a:pPr>
            <a:r>
              <a:rPr lang="en-IN" sz="1800" dirty="0"/>
              <a:t>E.g.</a:t>
            </a:r>
          </a:p>
          <a:p>
            <a:pPr>
              <a:buFont typeface="Wingdings" panose="05000000000000000000" pitchFamily="2" charset="2"/>
              <a:buChar char="q"/>
            </a:pPr>
            <a:endParaRPr lang="en-IN" sz="1800" dirty="0"/>
          </a:p>
        </p:txBody>
      </p:sp>
      <p:pic>
        <p:nvPicPr>
          <p:cNvPr id="7" name="Picture 6">
            <a:extLst>
              <a:ext uri="{FF2B5EF4-FFF2-40B4-BE49-F238E27FC236}">
                <a16:creationId xmlns:a16="http://schemas.microsoft.com/office/drawing/2014/main" id="{7C99B88D-04F1-AD72-EEF8-653351D05BDA}"/>
              </a:ext>
            </a:extLst>
          </p:cNvPr>
          <p:cNvPicPr>
            <a:picLocks noChangeAspect="1"/>
          </p:cNvPicPr>
          <p:nvPr/>
        </p:nvPicPr>
        <p:blipFill>
          <a:blip r:embed="rId2"/>
          <a:stretch>
            <a:fillRect/>
          </a:stretch>
        </p:blipFill>
        <p:spPr>
          <a:xfrm>
            <a:off x="6096000" y="681037"/>
            <a:ext cx="4801016" cy="2133785"/>
          </a:xfrm>
          <a:prstGeom prst="rect">
            <a:avLst/>
          </a:prstGeom>
        </p:spPr>
      </p:pic>
      <p:pic>
        <p:nvPicPr>
          <p:cNvPr id="9" name="Picture 8">
            <a:extLst>
              <a:ext uri="{FF2B5EF4-FFF2-40B4-BE49-F238E27FC236}">
                <a16:creationId xmlns:a16="http://schemas.microsoft.com/office/drawing/2014/main" id="{73E971E1-89A2-22E6-4546-7B8424537E5E}"/>
              </a:ext>
            </a:extLst>
          </p:cNvPr>
          <p:cNvPicPr>
            <a:picLocks noChangeAspect="1"/>
          </p:cNvPicPr>
          <p:nvPr/>
        </p:nvPicPr>
        <p:blipFill>
          <a:blip r:embed="rId3"/>
          <a:stretch>
            <a:fillRect/>
          </a:stretch>
        </p:blipFill>
        <p:spPr>
          <a:xfrm>
            <a:off x="2045086" y="3429000"/>
            <a:ext cx="7236566" cy="2980292"/>
          </a:xfrm>
          <a:prstGeom prst="rect">
            <a:avLst/>
          </a:prstGeom>
        </p:spPr>
      </p:pic>
    </p:spTree>
    <p:extLst>
      <p:ext uri="{BB962C8B-B14F-4D97-AF65-F5344CB8AC3E}">
        <p14:creationId xmlns:p14="http://schemas.microsoft.com/office/powerpoint/2010/main" val="186801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D3912-47EF-1DDD-9B48-32FC1E3C876F}"/>
              </a:ext>
            </a:extLst>
          </p:cNvPr>
          <p:cNvSpPr>
            <a:spLocks noGrp="1"/>
          </p:cNvSpPr>
          <p:nvPr>
            <p:ph idx="1"/>
          </p:nvPr>
        </p:nvSpPr>
        <p:spPr>
          <a:xfrm>
            <a:off x="838200" y="304800"/>
            <a:ext cx="10515600" cy="5872163"/>
          </a:xfrm>
        </p:spPr>
        <p:txBody>
          <a:bodyPr/>
          <a:lstStyle/>
          <a:p>
            <a:pPr marL="0" indent="0">
              <a:buNone/>
            </a:pPr>
            <a:r>
              <a:rPr lang="en-IN" sz="2400" b="1" dirty="0"/>
              <a:t>FIREWALLS: OPERATIONS</a:t>
            </a:r>
          </a:p>
          <a:p>
            <a:pPr marL="0" indent="0">
              <a:buNone/>
            </a:pPr>
            <a:endParaRPr lang="en-IN" sz="900" dirty="0"/>
          </a:p>
          <a:p>
            <a:pPr marL="0" indent="0">
              <a:buNone/>
            </a:pPr>
            <a:r>
              <a:rPr lang="en-US" sz="1800" b="1" dirty="0"/>
              <a:t>Host-based vs. Network-based </a:t>
            </a:r>
          </a:p>
          <a:p>
            <a:pPr lvl="1">
              <a:buFont typeface="Wingdings" panose="05000000000000000000" pitchFamily="2" charset="2"/>
              <a:buChar char="q"/>
            </a:pPr>
            <a:r>
              <a:rPr lang="en-US" sz="1600" dirty="0"/>
              <a:t>Host-based: Protects individual devices, often software-based </a:t>
            </a:r>
          </a:p>
          <a:p>
            <a:pPr lvl="1">
              <a:buFont typeface="Wingdings" panose="05000000000000000000" pitchFamily="2" charset="2"/>
              <a:buChar char="q"/>
            </a:pPr>
            <a:r>
              <a:rPr lang="en-US" sz="1600" dirty="0"/>
              <a:t>Network-based: Secures an entire network, typically hardware-based</a:t>
            </a:r>
          </a:p>
          <a:p>
            <a:pPr marL="457200" lvl="1" indent="0">
              <a:buNone/>
            </a:pPr>
            <a:endParaRPr lang="en-IN" sz="1600" dirty="0"/>
          </a:p>
          <a:p>
            <a:pPr marL="0" indent="0">
              <a:buNone/>
            </a:pPr>
            <a:r>
              <a:rPr lang="en-IN" sz="1800" dirty="0"/>
              <a:t>List of firewall rules is called </a:t>
            </a:r>
            <a:r>
              <a:rPr lang="en-IN" sz="1800" b="1" dirty="0">
                <a:solidFill>
                  <a:schemeClr val="accent2">
                    <a:lumMod val="75000"/>
                  </a:schemeClr>
                </a:solidFill>
              </a:rPr>
              <a:t>Access Control list</a:t>
            </a:r>
          </a:p>
          <a:p>
            <a:pPr>
              <a:lnSpc>
                <a:spcPct val="150000"/>
              </a:lnSpc>
              <a:buFont typeface="Wingdings" panose="05000000000000000000" pitchFamily="2" charset="2"/>
              <a:buChar char="q"/>
            </a:pPr>
            <a:r>
              <a:rPr lang="en-IN" sz="1800" dirty="0"/>
              <a:t>Rules can allow/block traffic based on:</a:t>
            </a:r>
          </a:p>
          <a:p>
            <a:pPr lvl="1">
              <a:lnSpc>
                <a:spcPct val="150000"/>
              </a:lnSpc>
              <a:buFont typeface="Wingdings" panose="05000000000000000000" pitchFamily="2" charset="2"/>
              <a:buChar char="q"/>
            </a:pPr>
            <a:r>
              <a:rPr lang="en-IN" sz="1600" b="1" dirty="0"/>
              <a:t>Source IP Address </a:t>
            </a:r>
            <a:r>
              <a:rPr lang="en-IN" sz="1600" dirty="0"/>
              <a:t>(block known malicious IP addresses)</a:t>
            </a:r>
          </a:p>
          <a:p>
            <a:pPr lvl="1">
              <a:lnSpc>
                <a:spcPct val="150000"/>
              </a:lnSpc>
              <a:buFont typeface="Wingdings" panose="05000000000000000000" pitchFamily="2" charset="2"/>
              <a:buChar char="q"/>
            </a:pPr>
            <a:r>
              <a:rPr lang="en-IN" sz="1600" b="1" dirty="0"/>
              <a:t>Destination IP Address </a:t>
            </a:r>
            <a:r>
              <a:rPr lang="en-IN" sz="1600" dirty="0"/>
              <a:t>(block access to DBs or sensitive PCs)</a:t>
            </a:r>
          </a:p>
          <a:p>
            <a:pPr lvl="1">
              <a:lnSpc>
                <a:spcPct val="150000"/>
              </a:lnSpc>
              <a:buFont typeface="Wingdings" panose="05000000000000000000" pitchFamily="2" charset="2"/>
              <a:buChar char="q"/>
            </a:pPr>
            <a:r>
              <a:rPr lang="en-IN" sz="1600" b="1" dirty="0"/>
              <a:t>Source Port</a:t>
            </a:r>
          </a:p>
          <a:p>
            <a:pPr lvl="1">
              <a:lnSpc>
                <a:spcPct val="150000"/>
              </a:lnSpc>
              <a:buFont typeface="Wingdings" panose="05000000000000000000" pitchFamily="2" charset="2"/>
              <a:buChar char="q"/>
            </a:pPr>
            <a:r>
              <a:rPr lang="en-IN" sz="1600" b="1" dirty="0"/>
              <a:t>Destination Port </a:t>
            </a:r>
            <a:r>
              <a:rPr lang="en-IN" sz="1600" dirty="0"/>
              <a:t>(Block vulnerable ports e.g. 80/HTTP,23/Telnet )</a:t>
            </a:r>
          </a:p>
          <a:p>
            <a:pPr lvl="1">
              <a:lnSpc>
                <a:spcPct val="150000"/>
              </a:lnSpc>
              <a:buFont typeface="Wingdings" panose="05000000000000000000" pitchFamily="2" charset="2"/>
              <a:buChar char="q"/>
            </a:pPr>
            <a:r>
              <a:rPr lang="en-IN" sz="1600" b="1" dirty="0"/>
              <a:t>Protocol</a:t>
            </a:r>
            <a:r>
              <a:rPr lang="en-IN" sz="1600" dirty="0"/>
              <a:t> (Block vulnerable protocol e.g. ICMP/Ping)</a:t>
            </a:r>
          </a:p>
        </p:txBody>
      </p:sp>
    </p:spTree>
    <p:extLst>
      <p:ext uri="{BB962C8B-B14F-4D97-AF65-F5344CB8AC3E}">
        <p14:creationId xmlns:p14="http://schemas.microsoft.com/office/powerpoint/2010/main" val="321961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F909C-9D24-B3CD-B990-F686F8699574}"/>
              </a:ext>
            </a:extLst>
          </p:cNvPr>
          <p:cNvSpPr>
            <a:spLocks noGrp="1"/>
          </p:cNvSpPr>
          <p:nvPr>
            <p:ph idx="1"/>
          </p:nvPr>
        </p:nvSpPr>
        <p:spPr>
          <a:xfrm>
            <a:off x="838200" y="334297"/>
            <a:ext cx="10515600" cy="5842666"/>
          </a:xfrm>
        </p:spPr>
        <p:txBody>
          <a:bodyPr/>
          <a:lstStyle/>
          <a:p>
            <a:pPr marL="0" indent="0">
              <a:buNone/>
            </a:pPr>
            <a:r>
              <a:rPr lang="en-IN" sz="2400" b="1" dirty="0"/>
              <a:t>ACL (Access Control List) </a:t>
            </a:r>
            <a:endParaRPr lang="en-IN" sz="3200" b="1" dirty="0"/>
          </a:p>
          <a:p>
            <a:pPr marL="0" indent="0">
              <a:lnSpc>
                <a:spcPct val="150000"/>
              </a:lnSpc>
              <a:buNone/>
            </a:pPr>
            <a:r>
              <a:rPr lang="en-IN" sz="1800" dirty="0"/>
              <a:t>An access control list(ACL) is a list of rules that specifies which users or system are granted or denied access to particular object or system resource. Access control list are also installed in router or switch's where they act as filters, managing which traffic can access the network.</a:t>
            </a:r>
          </a:p>
          <a:p>
            <a:pPr marL="0" indent="0">
              <a:lnSpc>
                <a:spcPct val="150000"/>
              </a:lnSpc>
              <a:buNone/>
            </a:pPr>
            <a:endParaRPr lang="en-IN" sz="1800" b="0" i="0" u="none" strike="noStrike" dirty="0">
              <a:effectLst/>
              <a:latin typeface="Arial" panose="020B0604020202020204" pitchFamily="34" charset="0"/>
            </a:endParaRPr>
          </a:p>
          <a:p>
            <a:pPr marL="0" indent="0">
              <a:lnSpc>
                <a:spcPct val="150000"/>
              </a:lnSpc>
              <a:buNone/>
            </a:pPr>
            <a:endParaRPr lang="en-IN" sz="1800" b="0" i="0" u="none" strike="noStrike" dirty="0">
              <a:effectLst/>
              <a:latin typeface="Arial" panose="020B0604020202020204" pitchFamily="34" charset="0"/>
            </a:endParaRPr>
          </a:p>
          <a:p>
            <a:pPr marL="0" indent="0">
              <a:lnSpc>
                <a:spcPct val="150000"/>
              </a:lnSpc>
              <a:buNone/>
            </a:pPr>
            <a:endParaRPr lang="en-IN" sz="1800" b="0" i="0" u="none" strike="noStrike" dirty="0">
              <a:effectLst/>
              <a:latin typeface="Arial" panose="020B0604020202020204" pitchFamily="34" charset="0"/>
            </a:endParaRPr>
          </a:p>
          <a:p>
            <a:pPr marL="0" indent="0">
              <a:lnSpc>
                <a:spcPct val="150000"/>
              </a:lnSpc>
              <a:buNone/>
            </a:pPr>
            <a:endParaRPr lang="en-IN" sz="1800" b="0" i="0" u="none" strike="noStrike" dirty="0">
              <a:effectLst/>
              <a:latin typeface="Arial" panose="020B0604020202020204" pitchFamily="34" charset="0"/>
            </a:endParaRPr>
          </a:p>
          <a:p>
            <a:pPr marL="0" indent="0">
              <a:lnSpc>
                <a:spcPct val="150000"/>
              </a:lnSpc>
              <a:buNone/>
            </a:pPr>
            <a:endParaRPr lang="en-IN" sz="1800" b="0" i="0" u="none" strike="noStrike" dirty="0">
              <a:effectLst/>
              <a:latin typeface="Arial" panose="020B0604020202020204" pitchFamily="34" charset="0"/>
            </a:endParaRPr>
          </a:p>
          <a:p>
            <a:pPr marL="0" indent="0">
              <a:lnSpc>
                <a:spcPct val="150000"/>
              </a:lnSpc>
              <a:buNone/>
            </a:pPr>
            <a:r>
              <a:rPr lang="en-IN" sz="1800" b="0" i="0" u="none" strike="noStrike" dirty="0">
                <a:effectLst/>
                <a:latin typeface="Arial" panose="020B0604020202020204" pitchFamily="34" charset="0"/>
              </a:rPr>
              <a:t>Example: </a:t>
            </a:r>
          </a:p>
          <a:p>
            <a:pPr marL="0" indent="0">
              <a:lnSpc>
                <a:spcPct val="150000"/>
              </a:lnSpc>
              <a:buNone/>
            </a:pPr>
            <a:r>
              <a:rPr lang="en-IN" sz="1200" b="1" i="0" dirty="0">
                <a:solidFill>
                  <a:srgbClr val="242424"/>
                </a:solidFill>
                <a:effectLst/>
                <a:latin typeface="source-serif-pro"/>
              </a:rPr>
              <a:t>https://medium.com/@sanjaypn18/network-access-control-list-91376f4fdc27</a:t>
            </a:r>
            <a:endParaRPr lang="en-IN" sz="1800" dirty="0"/>
          </a:p>
          <a:p>
            <a:pPr marL="0" indent="0">
              <a:buNone/>
            </a:pPr>
            <a:endParaRPr lang="en-IN" sz="1800" dirty="0"/>
          </a:p>
          <a:p>
            <a:pPr marL="0" indent="0">
              <a:buNone/>
            </a:pPr>
            <a:endParaRPr lang="en-IN" sz="1800" b="0" i="0" u="none" strike="noStrike" dirty="0">
              <a:effectLst/>
              <a:latin typeface="Arial" panose="020B0604020202020204" pitchFamily="34" charset="0"/>
            </a:endParaRPr>
          </a:p>
          <a:p>
            <a:pPr marL="0" indent="0">
              <a:buNone/>
            </a:pPr>
            <a:endParaRPr lang="en-IN" sz="1800" dirty="0"/>
          </a:p>
        </p:txBody>
      </p:sp>
      <p:graphicFrame>
        <p:nvGraphicFramePr>
          <p:cNvPr id="4" name="Table 3">
            <a:extLst>
              <a:ext uri="{FF2B5EF4-FFF2-40B4-BE49-F238E27FC236}">
                <a16:creationId xmlns:a16="http://schemas.microsoft.com/office/drawing/2014/main" id="{35165FA5-D353-F2E0-647F-86EBCB2E7681}"/>
              </a:ext>
            </a:extLst>
          </p:cNvPr>
          <p:cNvGraphicFramePr>
            <a:graphicFrameLocks noGrp="1"/>
          </p:cNvGraphicFramePr>
          <p:nvPr>
            <p:extLst>
              <p:ext uri="{D42A27DB-BD31-4B8C-83A1-F6EECF244321}">
                <p14:modId xmlns:p14="http://schemas.microsoft.com/office/powerpoint/2010/main" val="1704096937"/>
              </p:ext>
            </p:extLst>
          </p:nvPr>
        </p:nvGraphicFramePr>
        <p:xfrm>
          <a:off x="1845187" y="2555240"/>
          <a:ext cx="8128000" cy="174752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2417553281"/>
                    </a:ext>
                  </a:extLst>
                </a:gridCol>
                <a:gridCol w="4064000">
                  <a:extLst>
                    <a:ext uri="{9D8B030D-6E8A-4147-A177-3AD203B41FA5}">
                      <a16:colId xmlns:a16="http://schemas.microsoft.com/office/drawing/2014/main" val="151071113"/>
                    </a:ext>
                  </a:extLst>
                </a:gridCol>
              </a:tblGrid>
              <a:tr h="0">
                <a:tc>
                  <a:txBody>
                    <a:bodyPr/>
                    <a:lstStyle/>
                    <a:p>
                      <a:r>
                        <a:rPr lang="en-IN" dirty="0"/>
                        <a:t>Standard</a:t>
                      </a:r>
                    </a:p>
                  </a:txBody>
                  <a:tcPr/>
                </a:tc>
                <a:tc>
                  <a:txBody>
                    <a:bodyPr/>
                    <a:lstStyle/>
                    <a:p>
                      <a:r>
                        <a:rPr lang="en-IN" dirty="0"/>
                        <a:t>Extended</a:t>
                      </a:r>
                    </a:p>
                  </a:txBody>
                  <a:tcPr/>
                </a:tc>
                <a:extLst>
                  <a:ext uri="{0D108BD9-81ED-4DB2-BD59-A6C34878D82A}">
                    <a16:rowId xmlns:a16="http://schemas.microsoft.com/office/drawing/2014/main" val="1380974162"/>
                  </a:ext>
                </a:extLst>
              </a:tr>
              <a:tr h="370840">
                <a:tc>
                  <a:txBody>
                    <a:bodyPr/>
                    <a:lstStyle/>
                    <a:p>
                      <a:r>
                        <a:rPr lang="en-IN" dirty="0"/>
                        <a:t>Filter based on source</a:t>
                      </a:r>
                    </a:p>
                  </a:txBody>
                  <a:tcPr/>
                </a:tc>
                <a:tc>
                  <a:txBody>
                    <a:bodyPr/>
                    <a:lstStyle/>
                    <a:p>
                      <a:r>
                        <a:rPr lang="en-IN" dirty="0"/>
                        <a:t>Filter based on source and destination</a:t>
                      </a:r>
                    </a:p>
                  </a:txBody>
                  <a:tcPr/>
                </a:tc>
                <a:extLst>
                  <a:ext uri="{0D108BD9-81ED-4DB2-BD59-A6C34878D82A}">
                    <a16:rowId xmlns:a16="http://schemas.microsoft.com/office/drawing/2014/main" val="2606553055"/>
                  </a:ext>
                </a:extLst>
              </a:tr>
              <a:tr h="370840">
                <a:tc>
                  <a:txBody>
                    <a:bodyPr/>
                    <a:lstStyle/>
                    <a:p>
                      <a:r>
                        <a:rPr lang="en-IN" dirty="0"/>
                        <a:t>Permit or deny entire TCP/IP protocol suite</a:t>
                      </a:r>
                    </a:p>
                  </a:txBody>
                  <a:tcPr/>
                </a:tc>
                <a:tc>
                  <a:txBody>
                    <a:bodyPr/>
                    <a:lstStyle/>
                    <a:p>
                      <a:r>
                        <a:rPr lang="en-IN" dirty="0"/>
                        <a:t>Specifies a specific IP protocol  and port number</a:t>
                      </a:r>
                    </a:p>
                  </a:txBody>
                  <a:tcPr/>
                </a:tc>
                <a:extLst>
                  <a:ext uri="{0D108BD9-81ED-4DB2-BD59-A6C34878D82A}">
                    <a16:rowId xmlns:a16="http://schemas.microsoft.com/office/drawing/2014/main" val="231263580"/>
                  </a:ext>
                </a:extLst>
              </a:tr>
              <a:tr h="370840">
                <a:tc>
                  <a:txBody>
                    <a:bodyPr/>
                    <a:lstStyle/>
                    <a:p>
                      <a:r>
                        <a:rPr lang="en-IN" dirty="0"/>
                        <a:t>Range is 1-99 and 1300-1999</a:t>
                      </a:r>
                    </a:p>
                  </a:txBody>
                  <a:tcPr/>
                </a:tc>
                <a:tc>
                  <a:txBody>
                    <a:bodyPr/>
                    <a:lstStyle/>
                    <a:p>
                      <a:r>
                        <a:rPr lang="en-IN" dirty="0"/>
                        <a:t>Range is 100-199 and 2000-2699</a:t>
                      </a:r>
                    </a:p>
                  </a:txBody>
                  <a:tcPr/>
                </a:tc>
                <a:extLst>
                  <a:ext uri="{0D108BD9-81ED-4DB2-BD59-A6C34878D82A}">
                    <a16:rowId xmlns:a16="http://schemas.microsoft.com/office/drawing/2014/main" val="2637000187"/>
                  </a:ext>
                </a:extLst>
              </a:tr>
            </a:tbl>
          </a:graphicData>
        </a:graphic>
      </p:graphicFrame>
    </p:spTree>
    <p:extLst>
      <p:ext uri="{BB962C8B-B14F-4D97-AF65-F5344CB8AC3E}">
        <p14:creationId xmlns:p14="http://schemas.microsoft.com/office/powerpoint/2010/main" val="130429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73EE7-8745-224F-A891-141029E85E36}"/>
              </a:ext>
            </a:extLst>
          </p:cNvPr>
          <p:cNvSpPr>
            <a:spLocks noGrp="1"/>
          </p:cNvSpPr>
          <p:nvPr>
            <p:ph idx="1"/>
          </p:nvPr>
        </p:nvSpPr>
        <p:spPr>
          <a:xfrm>
            <a:off x="838200" y="344129"/>
            <a:ext cx="10515600" cy="5832834"/>
          </a:xfrm>
        </p:spPr>
        <p:txBody>
          <a:bodyPr/>
          <a:lstStyle/>
          <a:p>
            <a:pPr marL="0" indent="0">
              <a:buNone/>
            </a:pPr>
            <a:r>
              <a:rPr lang="en-IN" sz="2400" b="1" dirty="0"/>
              <a:t>NEXT-GENERATION FIREWALLS   </a:t>
            </a:r>
          </a:p>
          <a:p>
            <a:pPr marL="0" indent="0">
              <a:buNone/>
            </a:pPr>
            <a:endParaRPr lang="en-IN" sz="1200" dirty="0"/>
          </a:p>
          <a:p>
            <a:pPr>
              <a:buFont typeface="Wingdings" panose="05000000000000000000" pitchFamily="2" charset="2"/>
              <a:buChar char="q"/>
            </a:pPr>
            <a:r>
              <a:rPr lang="en-IN" sz="1800" dirty="0"/>
              <a:t>Operate at the Application layer, are also knows as:</a:t>
            </a:r>
          </a:p>
          <a:p>
            <a:pPr lvl="1">
              <a:buFont typeface="Wingdings" panose="05000000000000000000" pitchFamily="2" charset="2"/>
              <a:buChar char="§"/>
            </a:pPr>
            <a:r>
              <a:rPr lang="en-IN" sz="1800" dirty="0"/>
              <a:t>Deep Packet Inspection Firewalls</a:t>
            </a:r>
          </a:p>
          <a:p>
            <a:pPr lvl="1">
              <a:buFont typeface="Wingdings" panose="05000000000000000000" pitchFamily="2" charset="2"/>
              <a:buChar char="§"/>
            </a:pPr>
            <a:r>
              <a:rPr lang="en-IN" sz="1800" dirty="0"/>
              <a:t>Application-Level Gateway Firewalls</a:t>
            </a:r>
          </a:p>
          <a:p>
            <a:pPr>
              <a:buFont typeface="Wingdings" panose="05000000000000000000" pitchFamily="2" charset="2"/>
              <a:buChar char="q"/>
            </a:pPr>
            <a:r>
              <a:rPr lang="en-IN" sz="1800" dirty="0"/>
              <a:t>Inspect </a:t>
            </a:r>
            <a:r>
              <a:rPr lang="en-IN" sz="1800" dirty="0">
                <a:solidFill>
                  <a:schemeClr val="accent2">
                    <a:lumMod val="75000"/>
                  </a:schemeClr>
                </a:solidFill>
              </a:rPr>
              <a:t>applications</a:t>
            </a:r>
            <a:r>
              <a:rPr lang="en-IN" sz="1800" dirty="0"/>
              <a:t> instead of just network headers e.g. can detect if it is traffic from </a:t>
            </a:r>
          </a:p>
          <a:p>
            <a:pPr marL="0" indent="0">
              <a:buNone/>
            </a:pPr>
            <a:r>
              <a:rPr lang="en-IN" sz="1800" dirty="0"/>
              <a:t>	torrent, YouTube, skype</a:t>
            </a:r>
          </a:p>
          <a:p>
            <a:pPr>
              <a:buFont typeface="Wingdings" panose="05000000000000000000" pitchFamily="2" charset="2"/>
              <a:buChar char="q"/>
            </a:pPr>
            <a:r>
              <a:rPr lang="en-IN" sz="1800" dirty="0"/>
              <a:t>Since app is known, so more specific malware to attack signature can be used, enhancing its power</a:t>
            </a:r>
          </a:p>
          <a:p>
            <a:pPr>
              <a:buFont typeface="Wingdings" panose="05000000000000000000" pitchFamily="2" charset="2"/>
              <a:buChar char="q"/>
            </a:pPr>
            <a:r>
              <a:rPr lang="en-IN" sz="1800" dirty="0"/>
              <a:t>Can intelligently detect patterns/payload and block</a:t>
            </a:r>
          </a:p>
          <a:p>
            <a:pPr>
              <a:buFont typeface="Wingdings" panose="05000000000000000000" pitchFamily="2" charset="2"/>
              <a:buChar char="q"/>
            </a:pPr>
            <a:r>
              <a:rPr lang="en-IN" sz="1800" dirty="0"/>
              <a:t>Can allows or block specific application</a:t>
            </a:r>
          </a:p>
          <a:p>
            <a:pPr>
              <a:buFont typeface="Wingdings" panose="05000000000000000000" pitchFamily="2" charset="2"/>
              <a:buChar char="q"/>
            </a:pPr>
            <a:r>
              <a:rPr lang="en-IN" sz="1800" dirty="0"/>
              <a:t>Can block parts of application e.g. </a:t>
            </a:r>
          </a:p>
          <a:p>
            <a:pPr lvl="1">
              <a:buFont typeface="Wingdings" panose="05000000000000000000" pitchFamily="2" charset="2"/>
              <a:buChar char="q"/>
            </a:pPr>
            <a:r>
              <a:rPr lang="en-IN" sz="1800" dirty="0"/>
              <a:t>Disallow file download on skype</a:t>
            </a:r>
          </a:p>
          <a:p>
            <a:pPr lvl="1">
              <a:buFont typeface="Wingdings" panose="05000000000000000000" pitchFamily="2" charset="2"/>
              <a:buChar char="q"/>
            </a:pPr>
            <a:r>
              <a:rPr lang="en-IN" sz="1800" dirty="0"/>
              <a:t>Allow file uploads on skype</a:t>
            </a:r>
          </a:p>
          <a:p>
            <a:pPr marL="457200" lvl="1" indent="0">
              <a:buNone/>
            </a:pPr>
            <a:endParaRPr lang="en-IN" sz="1400" dirty="0"/>
          </a:p>
        </p:txBody>
      </p:sp>
    </p:spTree>
    <p:extLst>
      <p:ext uri="{BB962C8B-B14F-4D97-AF65-F5344CB8AC3E}">
        <p14:creationId xmlns:p14="http://schemas.microsoft.com/office/powerpoint/2010/main" val="309322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4135</TotalTime>
  <Words>1225</Words>
  <Application>Microsoft Office PowerPoint</Application>
  <PresentationFormat>Widescreen</PresentationFormat>
  <Paragraphs>193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Roboto</vt:lpstr>
      <vt:lpstr>source-serif-pro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Vicky Kumawat</dc:creator>
  <cp:lastModifiedBy>Vicky Kumawat</cp:lastModifiedBy>
  <cp:revision>59</cp:revision>
  <dcterms:created xsi:type="dcterms:W3CDTF">2025-01-08T07:11:26Z</dcterms:created>
  <dcterms:modified xsi:type="dcterms:W3CDTF">2025-01-11T07:22:42Z</dcterms:modified>
</cp:coreProperties>
</file>