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76" r:id="rId1"/>
  </p:sldMasterIdLst>
  <p:notesMasterIdLst>
    <p:notesMasterId r:id="rId14"/>
  </p:notesMasterIdLst>
  <p:sldIdLst>
    <p:sldId id="256" r:id="rId2"/>
    <p:sldId id="258" r:id="rId3"/>
    <p:sldId id="259" r:id="rId4"/>
    <p:sldId id="260" r:id="rId5"/>
    <p:sldId id="262" r:id="rId6"/>
    <p:sldId id="261" r:id="rId7"/>
    <p:sldId id="266" r:id="rId8"/>
    <p:sldId id="267" r:id="rId9"/>
    <p:sldId id="265" r:id="rId10"/>
    <p:sldId id="264" r:id="rId11"/>
    <p:sldId id="263"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61A0249-E41A-453F-AF10-953AD3C5426B}" type="datetimeFigureOut">
              <a:rPr lang="en-IN" smtClean="0"/>
              <a:t>21-03-2025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90DF8B4-B307-4FAD-95B3-49C8B00E522D}" type="slidenum">
              <a:rPr lang="en-IN" smtClean="0"/>
              <a:t>‹#›</a:t>
            </a:fld>
            <a:endParaRPr lang="en-IN"/>
          </a:p>
        </p:txBody>
      </p:sp>
    </p:spTree>
    <p:extLst>
      <p:ext uri="{BB962C8B-B14F-4D97-AF65-F5344CB8AC3E}">
        <p14:creationId xmlns:p14="http://schemas.microsoft.com/office/powerpoint/2010/main" val="39374627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3.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_rels/slideLayout9.xml.rels><?xml version="1.0" encoding="UTF-8" standalone="yes"?>
<Relationships xmlns="http://schemas.openxmlformats.org/package/2006/relationships"><Relationship Id="rId3" Type="http://schemas.microsoft.com/office/2007/relationships/hdphoto" Target="../media/hdphoto2.wdp"/><Relationship Id="rId2" Type="http://schemas.openxmlformats.org/officeDocument/2006/relationships/image" Target="../media/image4.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920834" y="134694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6200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920834" y="4299696"/>
            <a:ext cx="10222992" cy="80683"/>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175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920834" y="1484779"/>
            <a:ext cx="10222992" cy="274320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grpSp>
        <p:nvGrpSpPr>
          <p:cNvPr id="10" name="Group 9"/>
          <p:cNvGrpSpPr/>
          <p:nvPr/>
        </p:nvGrpSpPr>
        <p:grpSpPr>
          <a:xfrm>
            <a:off x="9649215" y="4068923"/>
            <a:ext cx="1080904" cy="1080902"/>
            <a:chOff x="9685338" y="4460675"/>
            <a:chExt cx="1080904" cy="1080902"/>
          </a:xfrm>
        </p:grpSpPr>
        <p:sp>
          <p:nvSpPr>
            <p:cNvPr id="11" name="Oval 10"/>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2" name="Oval 11"/>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2" name="Title 1"/>
          <p:cNvSpPr>
            <a:spLocks noGrp="1"/>
          </p:cNvSpPr>
          <p:nvPr>
            <p:ph type="ctrTitle"/>
          </p:nvPr>
        </p:nvSpPr>
        <p:spPr>
          <a:xfrm>
            <a:off x="1051560" y="1432223"/>
            <a:ext cx="9966960" cy="3035808"/>
          </a:xfrm>
        </p:spPr>
        <p:txBody>
          <a:bodyPr anchor="ctr">
            <a:noAutofit/>
          </a:bodyPr>
          <a:lstStyle>
            <a:lvl1pPr algn="l">
              <a:lnSpc>
                <a:spcPct val="80000"/>
              </a:lnSpc>
              <a:defRPr sz="9600" cap="all" baseline="0">
                <a:blipFill dpi="0" rotWithShape="1">
                  <a:blip r:embed="rId4"/>
                  <a:srcRect/>
                  <a:tile tx="6350" ty="-127000" sx="65000" sy="64000" flip="none" algn="tl"/>
                </a:blipFill>
              </a:defRPr>
            </a:lvl1pPr>
          </a:lstStyle>
          <a:p>
            <a:r>
              <a:rPr lang="en-US"/>
              <a:t>Click to edit Master title style</a:t>
            </a:r>
            <a:endParaRPr lang="en-US" dirty="0"/>
          </a:p>
        </p:txBody>
      </p:sp>
      <p:sp>
        <p:nvSpPr>
          <p:cNvPr id="3" name="Subtitle 2"/>
          <p:cNvSpPr>
            <a:spLocks noGrp="1"/>
          </p:cNvSpPr>
          <p:nvPr>
            <p:ph type="subTitle" idx="1"/>
          </p:nvPr>
        </p:nvSpPr>
        <p:spPr>
          <a:xfrm>
            <a:off x="1069848" y="4389120"/>
            <a:ext cx="7891272" cy="1069848"/>
          </a:xfrm>
        </p:spPr>
        <p:txBody>
          <a:bodyPr>
            <a:normAutofit/>
          </a:bodyPr>
          <a:lstStyle>
            <a:lvl1pPr marL="0" indent="0" algn="l">
              <a:buNone/>
              <a:defRPr sz="2200">
                <a:solidFill>
                  <a:schemeClr val="tx1"/>
                </a:solidFill>
              </a:defRPr>
            </a:lvl1pPr>
            <a:lvl2pPr marL="457200" indent="0" algn="ctr">
              <a:buNone/>
              <a:defRPr sz="2200"/>
            </a:lvl2pPr>
            <a:lvl3pPr marL="914400" indent="0" algn="ctr">
              <a:buNone/>
              <a:defRPr sz="22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444B87A-41AE-4400-ACB1-65CC00BE18C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a:xfrm>
            <a:off x="9592733" y="4289334"/>
            <a:ext cx="1193868" cy="640080"/>
          </a:xfrm>
        </p:spPr>
        <p:txBody>
          <a:bodyPr/>
          <a:lstStyle>
            <a:lvl1pPr>
              <a:defRPr sz="2800"/>
            </a:lvl1pPr>
          </a:lstStyle>
          <a:p>
            <a:fld id="{2289F46A-8A41-4D54-BBCF-7E669934E85D}" type="slidenum">
              <a:rPr lang="en-IN" smtClean="0"/>
              <a:t>‹#›</a:t>
            </a:fld>
            <a:endParaRPr lang="en-IN"/>
          </a:p>
        </p:txBody>
      </p:sp>
    </p:spTree>
    <p:extLst>
      <p:ext uri="{BB962C8B-B14F-4D97-AF65-F5344CB8AC3E}">
        <p14:creationId xmlns:p14="http://schemas.microsoft.com/office/powerpoint/2010/main" val="203758275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4B87A-41AE-4400-ACB1-65CC00BE18C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13736753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533400"/>
            <a:ext cx="2552700" cy="563880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066800" y="533400"/>
            <a:ext cx="7505700" cy="56388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4B87A-41AE-4400-ACB1-65CC00BE18C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108239934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444B87A-41AE-4400-ACB1-65CC00BE18C9}" type="datetimeFigureOut">
              <a:rPr lang="en-IN" smtClean="0"/>
              <a:t>21-03-2025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40065832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7" name="Rectangle 6"/>
          <p:cNvSpPr/>
          <p:nvPr/>
        </p:nvSpPr>
        <p:spPr>
          <a:xfrm>
            <a:off x="0" y="4917989"/>
            <a:ext cx="12192000" cy="1940010"/>
          </a:xfrm>
          <a:prstGeom prst="rect">
            <a:avLst/>
          </a:prstGeom>
          <a:blipFill dpi="0" rotWithShape="1">
            <a:blip r:embed="rId2">
              <a:alphaModFix amt="85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167128" y="1225296"/>
            <a:ext cx="9281160" cy="3520440"/>
          </a:xfrm>
        </p:spPr>
        <p:txBody>
          <a:bodyPr anchor="ctr">
            <a:normAutofit/>
          </a:bodyPr>
          <a:lstStyle>
            <a:lvl1pPr>
              <a:lnSpc>
                <a:spcPct val="80000"/>
              </a:lnSpc>
              <a:defRPr sz="8000" b="0"/>
            </a:lvl1pPr>
          </a:lstStyle>
          <a:p>
            <a:r>
              <a:rPr lang="en-US"/>
              <a:t>Click to edit Master title style</a:t>
            </a:r>
            <a:endParaRPr lang="en-US" dirty="0"/>
          </a:p>
        </p:txBody>
      </p:sp>
      <p:sp>
        <p:nvSpPr>
          <p:cNvPr id="3" name="Text Placeholder 2"/>
          <p:cNvSpPr>
            <a:spLocks noGrp="1"/>
          </p:cNvSpPr>
          <p:nvPr>
            <p:ph type="body" idx="1"/>
          </p:nvPr>
        </p:nvSpPr>
        <p:spPr>
          <a:xfrm>
            <a:off x="2165774" y="5020056"/>
            <a:ext cx="9052560" cy="1066800"/>
          </a:xfrm>
        </p:spPr>
        <p:txBody>
          <a:bodyPr anchor="t">
            <a:normAutofit/>
          </a:bodyPr>
          <a:lstStyle>
            <a:lvl1pPr marL="0" indent="0">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8593667" y="6272784"/>
            <a:ext cx="2644309" cy="365125"/>
          </a:xfrm>
        </p:spPr>
        <p:txBody>
          <a:bodyPr/>
          <a:lstStyle/>
          <a:p>
            <a:fld id="{B444B87A-41AE-4400-ACB1-65CC00BE18C9}" type="datetimeFigureOut">
              <a:rPr lang="en-IN" smtClean="0"/>
              <a:t>21-03-2025</a:t>
            </a:fld>
            <a:endParaRPr lang="en-IN"/>
          </a:p>
        </p:txBody>
      </p:sp>
      <p:sp>
        <p:nvSpPr>
          <p:cNvPr id="5" name="Footer Placeholder 4"/>
          <p:cNvSpPr>
            <a:spLocks noGrp="1"/>
          </p:cNvSpPr>
          <p:nvPr>
            <p:ph type="ftr" sz="quarter" idx="11"/>
          </p:nvPr>
        </p:nvSpPr>
        <p:spPr>
          <a:xfrm>
            <a:off x="2182708" y="6272784"/>
            <a:ext cx="6327648" cy="365125"/>
          </a:xfrm>
        </p:spPr>
        <p:txBody>
          <a:bodyPr/>
          <a:lstStyle/>
          <a:p>
            <a:endParaRPr lang="en-IN"/>
          </a:p>
        </p:txBody>
      </p:sp>
      <p:grpSp>
        <p:nvGrpSpPr>
          <p:cNvPr id="8" name="Group 7"/>
          <p:cNvGrpSpPr/>
          <p:nvPr/>
        </p:nvGrpSpPr>
        <p:grpSpPr>
          <a:xfrm>
            <a:off x="897399" y="2325848"/>
            <a:ext cx="1080904" cy="1080902"/>
            <a:chOff x="9685338" y="4460675"/>
            <a:chExt cx="1080904" cy="1080902"/>
          </a:xfrm>
        </p:grpSpPr>
        <p:sp>
          <p:nvSpPr>
            <p:cNvPr id="9" name="Oval 8"/>
            <p:cNvSpPr/>
            <p:nvPr/>
          </p:nvSpPr>
          <p:spPr>
            <a:xfrm>
              <a:off x="9685338" y="4460675"/>
              <a:ext cx="1080904" cy="1080902"/>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Layer>
                    </a14:imgProps>
                  </a:ext>
                </a:extLst>
              </a:blip>
              <a:srcRect/>
              <a:tile tx="0" ty="0" sx="85000" sy="85000" flip="none" algn="tl"/>
            </a:blipFill>
            <a:ln w="25400" cap="flat" cmpd="sng" algn="ctr">
              <a:noFill/>
              <a:prstDash val="solid"/>
            </a:ln>
            <a:effectLst/>
          </p:spPr>
        </p:sp>
        <p:sp>
          <p:nvSpPr>
            <p:cNvPr id="10" name="Oval 9"/>
            <p:cNvSpPr/>
            <p:nvPr/>
          </p:nvSpPr>
          <p:spPr>
            <a:xfrm>
              <a:off x="9793429" y="4568765"/>
              <a:ext cx="864723" cy="864722"/>
            </a:xfrm>
            <a:prstGeom prst="ellipse">
              <a:avLst/>
            </a:prstGeom>
            <a:noFill/>
            <a:ln w="25400" cap="flat" cmpd="sng" algn="ctr">
              <a:solidFill>
                <a:sysClr val="window" lastClr="FFFFFF"/>
              </a:solidFill>
              <a:prstDash val="solid"/>
            </a:ln>
            <a:effectLst/>
          </p:spPr>
        </p:sp>
      </p:grpSp>
      <p:sp>
        <p:nvSpPr>
          <p:cNvPr id="6" name="Slide Number Placeholder 5"/>
          <p:cNvSpPr>
            <a:spLocks noGrp="1"/>
          </p:cNvSpPr>
          <p:nvPr>
            <p:ph type="sldNum" sz="quarter" idx="12"/>
          </p:nvPr>
        </p:nvSpPr>
        <p:spPr>
          <a:xfrm>
            <a:off x="843702" y="2506133"/>
            <a:ext cx="1188298" cy="720332"/>
          </a:xfrm>
        </p:spPr>
        <p:txBody>
          <a:bodyPr/>
          <a:lstStyle>
            <a:lvl1pPr>
              <a:defRPr sz="2800"/>
            </a:lvl1pPr>
          </a:lstStyle>
          <a:p>
            <a:fld id="{2289F46A-8A41-4D54-BBCF-7E669934E85D}" type="slidenum">
              <a:rPr lang="en-IN" smtClean="0"/>
              <a:t>‹#›</a:t>
            </a:fld>
            <a:endParaRPr lang="en-IN"/>
          </a:p>
        </p:txBody>
      </p:sp>
    </p:spTree>
    <p:extLst>
      <p:ext uri="{BB962C8B-B14F-4D97-AF65-F5344CB8AC3E}">
        <p14:creationId xmlns:p14="http://schemas.microsoft.com/office/powerpoint/2010/main" val="15779119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069848"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64224" y="2194560"/>
            <a:ext cx="4754880" cy="39776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444B87A-41AE-4400-ACB1-65CC00BE18C9}"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42917469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66800"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69848"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364224" y="2048256"/>
            <a:ext cx="4754880" cy="640080"/>
          </a:xfrm>
        </p:spPr>
        <p:txBody>
          <a:bodyPr anchor="ctr">
            <a:normAutofit/>
          </a:bodyPr>
          <a:lstStyle>
            <a:lvl1pPr marL="0" indent="0">
              <a:buNone/>
              <a:defRPr sz="2000" b="1">
                <a:solidFill>
                  <a:schemeClr val="accent1">
                    <a:lumMod val="7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364224" y="2743200"/>
            <a:ext cx="4754880" cy="3291840"/>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444B87A-41AE-4400-ACB1-65CC00BE18C9}" type="datetimeFigureOut">
              <a:rPr lang="en-IN" smtClean="0"/>
              <a:t>21-03-2025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29210827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444B87A-41AE-4400-ACB1-65CC00BE18C9}" type="datetimeFigureOut">
              <a:rPr lang="en-IN" smtClean="0"/>
              <a:t>21-03-2025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41911031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444B87A-41AE-4400-ACB1-65CC00BE18C9}" type="datetimeFigureOut">
              <a:rPr lang="en-IN" smtClean="0"/>
              <a:t>21-03-2025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198632200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Content Placeholder 2"/>
          <p:cNvSpPr>
            <a:spLocks noGrp="1"/>
          </p:cNvSpPr>
          <p:nvPr>
            <p:ph idx="1"/>
          </p:nvPr>
        </p:nvSpPr>
        <p:spPr>
          <a:xfrm>
            <a:off x="838200" y="685800"/>
            <a:ext cx="6711696" cy="5020056"/>
          </a:xfrm>
        </p:spPr>
        <p:txBody>
          <a:bodyPr/>
          <a:lstStyle>
            <a:lvl1pPr>
              <a:defRPr sz="2000"/>
            </a:lvl1pPr>
            <a:lvl2pPr>
              <a:defRPr sz="18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4B87A-41AE-4400-ACB1-65CC00BE18C9}" type="datetimeFigureOut">
              <a:rPr lang="en-IN" smtClean="0"/>
              <a:t>21-03-2025</a:t>
            </a:fld>
            <a:endParaRPr lang="en-IN"/>
          </a:p>
        </p:txBody>
      </p:sp>
      <p:sp>
        <p:nvSpPr>
          <p:cNvPr id="6" name="Footer Placeholder 5"/>
          <p:cNvSpPr>
            <a:spLocks noGrp="1"/>
          </p:cNvSpPr>
          <p:nvPr>
            <p:ph type="ftr" sz="quarter" idx="11"/>
          </p:nvPr>
        </p:nvSpPr>
        <p:spPr/>
        <p:txBody>
          <a:bodyPr/>
          <a:lstStyle/>
          <a:p>
            <a:endParaRPr lang="en-IN"/>
          </a:p>
        </p:txBody>
      </p:sp>
      <p:grpSp>
        <p:nvGrpSpPr>
          <p:cNvPr id="9" name="Group 8"/>
          <p:cNvGrpSpPr>
            <a:grpSpLocks noChangeAspect="1"/>
          </p:cNvGrpSpPr>
          <p:nvPr/>
        </p:nvGrpSpPr>
        <p:grpSpPr>
          <a:xfrm>
            <a:off x="11401725" y="6229681"/>
            <a:ext cx="457200" cy="457200"/>
            <a:chOff x="11361456" y="6195813"/>
            <a:chExt cx="548640" cy="548640"/>
          </a:xfrm>
        </p:grpSpPr>
        <p:sp>
          <p:nvSpPr>
            <p:cNvPr id="10" name="Oval 9"/>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1" name="Oval 10"/>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417609013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11" name="Rectangle 10"/>
          <p:cNvSpPr/>
          <p:nvPr/>
        </p:nvSpPr>
        <p:spPr>
          <a:xfrm>
            <a:off x="8303740" y="0"/>
            <a:ext cx="3888259" cy="6857999"/>
          </a:xfrm>
          <a:prstGeom prst="rect">
            <a:avLst/>
          </a:prstGeom>
          <a:blipFill dpi="0" rotWithShape="1">
            <a:blip r:embed="rId2">
              <a:alphaModFix amt="60000"/>
              <a:lum bright="70000" contrast="-70000"/>
              <a:extLst>
                <a:ext uri="{BEBA8EAE-BF5A-486C-A8C5-ECC9F3942E4B}">
                  <a14:imgProps xmlns:a14="http://schemas.microsoft.com/office/drawing/2010/main">
                    <a14:imgLayer r:embed="rId3">
                      <a14:imgEffect>
                        <a14:sharpenSoften amount="61000"/>
                      </a14:imgEffect>
                    </a14:imgLayer>
                  </a14:imgProps>
                </a:ext>
                <a:ext uri="{28A0092B-C50C-407E-A947-70E740481C1C}">
                  <a14:useLocalDpi xmlns:a14="http://schemas.microsoft.com/office/drawing/2010/main" val="0"/>
                </a:ext>
              </a:extLst>
            </a:blip>
            <a:srcRect/>
            <a:tile tx="0" ty="-704850" sx="92000" sy="89000" flip="xy" algn="ctr"/>
          </a:blip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8549640" y="685800"/>
            <a:ext cx="3200400" cy="1737360"/>
          </a:xfrm>
        </p:spPr>
        <p:txBody>
          <a:bodyPr anchor="b">
            <a:normAutofit/>
          </a:bodyPr>
          <a:lstStyle>
            <a:lvl1pPr>
              <a:defRPr sz="3200" b="1"/>
            </a:lvl1pPr>
          </a:lstStyle>
          <a:p>
            <a:r>
              <a:rPr lang="en-US"/>
              <a:t>Click to edit Master title style</a:t>
            </a:r>
            <a:endParaRPr lang="en-US" dirty="0"/>
          </a:p>
        </p:txBody>
      </p:sp>
      <p:sp>
        <p:nvSpPr>
          <p:cNvPr id="3" name="Picture Placeholder 2"/>
          <p:cNvSpPr>
            <a:spLocks noGrp="1" noChangeAspect="1"/>
          </p:cNvSpPr>
          <p:nvPr>
            <p:ph type="pic" idx="1"/>
          </p:nvPr>
        </p:nvSpPr>
        <p:spPr>
          <a:xfrm>
            <a:off x="0" y="0"/>
            <a:ext cx="8303740" cy="6858000"/>
          </a:xfrm>
          <a:solidFill>
            <a:schemeClr val="tx2">
              <a:lumMod val="20000"/>
              <a:lumOff val="80000"/>
            </a:schemeClr>
          </a:solidFill>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549640" y="2423160"/>
            <a:ext cx="3200400" cy="3291840"/>
          </a:xfrm>
        </p:spPr>
        <p:txBody>
          <a:bodyPr>
            <a:normAutofit/>
          </a:bodyPr>
          <a:lstStyle>
            <a:lvl1pPr marL="0" indent="0">
              <a:lnSpc>
                <a:spcPct val="100000"/>
              </a:lnSpc>
              <a:spcBef>
                <a:spcPts val="1000"/>
              </a:spcBef>
              <a:buNone/>
              <a:defRPr sz="1400">
                <a:solidFill>
                  <a:schemeClr val="accent1">
                    <a:lumMod val="7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444B87A-41AE-4400-ACB1-65CC00BE18C9}" type="datetimeFigureOut">
              <a:rPr lang="en-IN" smtClean="0"/>
              <a:t>21-03-2025</a:t>
            </a:fld>
            <a:endParaRPr lang="en-IN"/>
          </a:p>
        </p:txBody>
      </p:sp>
      <p:grpSp>
        <p:nvGrpSpPr>
          <p:cNvPr id="8" name="Group 7"/>
          <p:cNvGrpSpPr>
            <a:grpSpLocks noChangeAspect="1"/>
          </p:cNvGrpSpPr>
          <p:nvPr/>
        </p:nvGrpSpPr>
        <p:grpSpPr>
          <a:xfrm>
            <a:off x="11401725" y="6229681"/>
            <a:ext cx="457200" cy="457200"/>
            <a:chOff x="11361456" y="6195813"/>
            <a:chExt cx="548640" cy="548640"/>
          </a:xfrm>
        </p:grpSpPr>
        <p:sp>
          <p:nvSpPr>
            <p:cNvPr id="9" name="Oval 8"/>
            <p:cNvSpPr/>
            <p:nvPr/>
          </p:nvSpPr>
          <p:spPr>
            <a:xfrm>
              <a:off x="11361456" y="6195813"/>
              <a:ext cx="548640" cy="548640"/>
            </a:xfrm>
            <a:prstGeom prst="ellipse">
              <a:avLst/>
            </a:prstGeom>
            <a:blipFill dpi="0" rotWithShape="1">
              <a:blip r:embed="rId4">
                <a:duotone>
                  <a:schemeClr val="accent1">
                    <a:shade val="45000"/>
                    <a:satMod val="135000"/>
                  </a:schemeClr>
                  <a:prstClr val="white"/>
                </a:duotone>
                <a:extLst>
                  <a:ext uri="{BEBA8EAE-BF5A-486C-A8C5-ECC9F3942E4B}">
                    <a14:imgProps xmlns:a14="http://schemas.microsoft.com/office/drawing/2010/main">
                      <a14:imgLayer r:embed="rId5">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10" name="Oval 9"/>
            <p:cNvSpPr/>
            <p:nvPr/>
          </p:nvSpPr>
          <p:spPr>
            <a:xfrm>
              <a:off x="11396488" y="6230844"/>
              <a:ext cx="478576" cy="478578"/>
            </a:xfrm>
            <a:prstGeom prst="ellipse">
              <a:avLst/>
            </a:prstGeom>
            <a:noFill/>
            <a:ln w="12700" cap="flat" cmpd="sng" algn="ctr">
              <a:solidFill>
                <a:sysClr val="window" lastClr="FFFFFF"/>
              </a:solidFill>
              <a:prstDash val="solid"/>
            </a:ln>
            <a:effectLst/>
          </p:spPr>
        </p:sp>
      </p:grpSp>
      <p:sp>
        <p:nvSpPr>
          <p:cNvPr id="7" name="Slide Number Placeholder 6"/>
          <p:cNvSpPr>
            <a:spLocks noGrp="1"/>
          </p:cNvSpPr>
          <p:nvPr>
            <p:ph type="sldNum" sz="quarter" idx="12"/>
          </p:nvPr>
        </p:nvSpPr>
        <p:spPr/>
        <p:txBody>
          <a:bodyPr/>
          <a:lstStyle/>
          <a:p>
            <a:fld id="{2289F46A-8A41-4D54-BBCF-7E669934E85D}" type="slidenum">
              <a:rPr lang="en-IN" smtClean="0"/>
              <a:t>‹#›</a:t>
            </a:fld>
            <a:endParaRPr lang="en-IN"/>
          </a:p>
        </p:txBody>
      </p:sp>
    </p:spTree>
    <p:extLst>
      <p:ext uri="{BB962C8B-B14F-4D97-AF65-F5344CB8AC3E}">
        <p14:creationId xmlns:p14="http://schemas.microsoft.com/office/powerpoint/2010/main" val="299591935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microsoft.com/office/2007/relationships/hdphoto" Target="../media/hdphoto1.wdp"/></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69848" y="484632"/>
            <a:ext cx="10058400" cy="1609344"/>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69848" y="2121408"/>
            <a:ext cx="10058400" cy="405079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964424" y="6272784"/>
            <a:ext cx="3273552" cy="365125"/>
          </a:xfrm>
          <a:prstGeom prst="rect">
            <a:avLst/>
          </a:prstGeom>
        </p:spPr>
        <p:txBody>
          <a:bodyPr vert="horz" lIns="91440" tIns="45720" rIns="91440" bIns="45720" rtlCol="0" anchor="ctr"/>
          <a:lstStyle>
            <a:lvl1pPr algn="r">
              <a:defRPr sz="1100">
                <a:solidFill>
                  <a:schemeClr val="tx2"/>
                </a:solidFill>
              </a:defRPr>
            </a:lvl1pPr>
          </a:lstStyle>
          <a:p>
            <a:fld id="{B444B87A-41AE-4400-ACB1-65CC00BE18C9}" type="datetimeFigureOut">
              <a:rPr lang="en-IN" smtClean="0"/>
              <a:t>21-03-2025</a:t>
            </a:fld>
            <a:endParaRPr lang="en-IN"/>
          </a:p>
        </p:txBody>
      </p:sp>
      <p:sp>
        <p:nvSpPr>
          <p:cNvPr id="5" name="Footer Placeholder 4"/>
          <p:cNvSpPr>
            <a:spLocks noGrp="1"/>
          </p:cNvSpPr>
          <p:nvPr>
            <p:ph type="ftr" sz="quarter" idx="3"/>
          </p:nvPr>
        </p:nvSpPr>
        <p:spPr>
          <a:xfrm>
            <a:off x="1088136" y="6272784"/>
            <a:ext cx="6327648" cy="365125"/>
          </a:xfrm>
          <a:prstGeom prst="rect">
            <a:avLst/>
          </a:prstGeom>
        </p:spPr>
        <p:txBody>
          <a:bodyPr vert="horz" lIns="91440" tIns="45720" rIns="91440" bIns="45720" rtlCol="0" anchor="ctr"/>
          <a:lstStyle>
            <a:lvl1pPr algn="l">
              <a:defRPr sz="1100">
                <a:solidFill>
                  <a:schemeClr val="tx2"/>
                </a:solidFill>
              </a:defRPr>
            </a:lvl1pPr>
          </a:lstStyle>
          <a:p>
            <a:endParaRPr lang="en-IN"/>
          </a:p>
        </p:txBody>
      </p:sp>
      <p:grpSp>
        <p:nvGrpSpPr>
          <p:cNvPr id="7" name="Group 6"/>
          <p:cNvGrpSpPr>
            <a:grpSpLocks noChangeAspect="1"/>
          </p:cNvGrpSpPr>
          <p:nvPr/>
        </p:nvGrpSpPr>
        <p:grpSpPr>
          <a:xfrm>
            <a:off x="11401725" y="6229681"/>
            <a:ext cx="457200" cy="457200"/>
            <a:chOff x="11361456" y="6195813"/>
            <a:chExt cx="548640" cy="548640"/>
          </a:xfrm>
        </p:grpSpPr>
        <p:sp>
          <p:nvSpPr>
            <p:cNvPr id="8" name="Oval 7"/>
            <p:cNvSpPr/>
            <p:nvPr/>
          </p:nvSpPr>
          <p:spPr>
            <a:xfrm>
              <a:off x="11361456" y="6195813"/>
              <a:ext cx="548640" cy="548640"/>
            </a:xfrm>
            <a:prstGeom prst="ellipse">
              <a:avLst/>
            </a:prstGeom>
            <a:blipFill dpi="0" rotWithShape="1">
              <a:blip r:embed="rId13">
                <a:duotone>
                  <a:schemeClr val="accent1">
                    <a:shade val="45000"/>
                    <a:satMod val="135000"/>
                  </a:schemeClr>
                  <a:prstClr val="white"/>
                </a:duotone>
                <a:extLst>
                  <a:ext uri="{BEBA8EAE-BF5A-486C-A8C5-ECC9F3942E4B}">
                    <a14:imgProps xmlns:a14="http://schemas.microsoft.com/office/drawing/2010/main">
                      <a14:imgLayer r:embed="rId14">
                        <a14:imgEffect>
                          <a14:saturation sat="95000"/>
                        </a14:imgEffect>
                        <a14:imgEffect>
                          <a14:brightnessContrast bright="-40000" contrast="20000"/>
                        </a14:imgEffect>
                      </a14:imgLayer>
                    </a14:imgProps>
                  </a:ext>
                </a:extLst>
              </a:blip>
              <a:srcRect/>
              <a:tile tx="50800" ty="0" sx="85000" sy="85000" flip="none" algn="tl"/>
            </a:blipFill>
            <a:ln w="25400" cap="flat" cmpd="sng" algn="ctr">
              <a:noFill/>
              <a:prstDash val="solid"/>
            </a:ln>
            <a:effectLst/>
          </p:spPr>
        </p:sp>
        <p:sp>
          <p:nvSpPr>
            <p:cNvPr id="9" name="Oval 8"/>
            <p:cNvSpPr/>
            <p:nvPr/>
          </p:nvSpPr>
          <p:spPr>
            <a:xfrm>
              <a:off x="11396488" y="6230844"/>
              <a:ext cx="478576" cy="478578"/>
            </a:xfrm>
            <a:prstGeom prst="ellipse">
              <a:avLst/>
            </a:prstGeom>
            <a:noFill/>
            <a:ln w="12700" cap="flat" cmpd="sng" algn="ctr">
              <a:solidFill>
                <a:srgbClr val="FFFFFF"/>
              </a:solidFill>
              <a:prstDash val="solid"/>
            </a:ln>
            <a:effectLst/>
          </p:spPr>
        </p:sp>
      </p:grpSp>
      <p:sp>
        <p:nvSpPr>
          <p:cNvPr id="6" name="Slide Number Placeholder 5"/>
          <p:cNvSpPr>
            <a:spLocks noGrp="1"/>
          </p:cNvSpPr>
          <p:nvPr>
            <p:ph type="sldNum" sz="quarter" idx="4"/>
          </p:nvPr>
        </p:nvSpPr>
        <p:spPr>
          <a:xfrm>
            <a:off x="11311128" y="6272784"/>
            <a:ext cx="640080" cy="365125"/>
          </a:xfrm>
          <a:prstGeom prst="rect">
            <a:avLst/>
          </a:prstGeom>
        </p:spPr>
        <p:txBody>
          <a:bodyPr vert="horz" lIns="91440" tIns="45720" rIns="91440" bIns="45720" rtlCol="0" anchor="ctr"/>
          <a:lstStyle>
            <a:lvl1pPr algn="ctr">
              <a:defRPr sz="1400" b="1">
                <a:solidFill>
                  <a:srgbClr val="FFFFFF"/>
                </a:solidFill>
                <a:latin typeface="+mj-lt"/>
              </a:defRPr>
            </a:lvl1pPr>
          </a:lstStyle>
          <a:p>
            <a:fld id="{2289F46A-8A41-4D54-BBCF-7E669934E85D}" type="slidenum">
              <a:rPr lang="en-IN" smtClean="0"/>
              <a:t>‹#›</a:t>
            </a:fld>
            <a:endParaRPr lang="en-IN"/>
          </a:p>
        </p:txBody>
      </p:sp>
    </p:spTree>
    <p:extLst>
      <p:ext uri="{BB962C8B-B14F-4D97-AF65-F5344CB8AC3E}">
        <p14:creationId xmlns:p14="http://schemas.microsoft.com/office/powerpoint/2010/main" val="1268349093"/>
      </p:ext>
    </p:extLst>
  </p:cSld>
  <p:clrMap bg1="lt1" tx1="dk1" bg2="lt2" tx2="dk2" accent1="accent1" accent2="accent2" accent3="accent3" accent4="accent4" accent5="accent5" accent6="accent6" hlink="hlink" folHlink="folHlink"/>
  <p:sldLayoutIdLst>
    <p:sldLayoutId id="2147483877" r:id="rId1"/>
    <p:sldLayoutId id="2147483878" r:id="rId2"/>
    <p:sldLayoutId id="2147483879" r:id="rId3"/>
    <p:sldLayoutId id="2147483880" r:id="rId4"/>
    <p:sldLayoutId id="2147483881" r:id="rId5"/>
    <p:sldLayoutId id="2147483882" r:id="rId6"/>
    <p:sldLayoutId id="2147483883" r:id="rId7"/>
    <p:sldLayoutId id="2147483884" r:id="rId8"/>
    <p:sldLayoutId id="2147483885" r:id="rId9"/>
    <p:sldLayoutId id="2147483886" r:id="rId10"/>
    <p:sldLayoutId id="2147483887" r:id="rId11"/>
  </p:sldLayoutIdLst>
  <p:txStyles>
    <p:titleStyle>
      <a:lvl1pPr algn="l" defTabSz="914400" rtl="0" eaLnBrk="1" latinLnBrk="0" hangingPunct="1">
        <a:lnSpc>
          <a:spcPct val="90000"/>
        </a:lnSpc>
        <a:spcBef>
          <a:spcPct val="0"/>
        </a:spcBef>
        <a:buNone/>
        <a:defRPr sz="5400" kern="1200" cap="all" baseline="0">
          <a:blipFill>
            <a:blip r:embed="rId15">
              <a:extLst>
                <a:ext uri="{28A0092B-C50C-407E-A947-70E740481C1C}">
                  <a14:useLocalDpi xmlns:a14="http://schemas.microsoft.com/office/drawing/2010/main" val="0"/>
                </a:ext>
              </a:extLst>
            </a:blip>
            <a:tile tx="6350" ty="-127000" sx="65000" sy="64000" flip="none" algn="tl"/>
          </a:blipFill>
          <a:latin typeface="+mj-lt"/>
          <a:ea typeface="+mj-ea"/>
          <a:cs typeface="+mj-cs"/>
        </a:defRPr>
      </a:lvl1pPr>
    </p:titleStyle>
    <p:bodyStyle>
      <a:lvl1pPr marL="182880" indent="-182880" algn="l" defTabSz="914400" rtl="0" eaLnBrk="1" latinLnBrk="0" hangingPunct="1">
        <a:lnSpc>
          <a:spcPct val="90000"/>
        </a:lnSpc>
        <a:spcBef>
          <a:spcPts val="1200"/>
        </a:spcBef>
        <a:buClr>
          <a:schemeClr val="accent1">
            <a:lumMod val="75000"/>
          </a:schemeClr>
        </a:buClr>
        <a:buSzPct val="85000"/>
        <a:buFont typeface="Wingdings" pitchFamily="2" charset="2"/>
        <a:buChar char="§"/>
        <a:defRPr sz="2000" kern="1200">
          <a:solidFill>
            <a:schemeClr val="tx1"/>
          </a:solidFill>
          <a:latin typeface="+mn-lt"/>
          <a:ea typeface="+mn-ea"/>
          <a:cs typeface="+mn-cs"/>
        </a:defRPr>
      </a:lvl1pPr>
      <a:lvl2pPr marL="45720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800" kern="1200">
          <a:solidFill>
            <a:schemeClr val="tx1"/>
          </a:solidFill>
          <a:latin typeface="+mn-lt"/>
          <a:ea typeface="+mn-ea"/>
          <a:cs typeface="+mn-cs"/>
        </a:defRPr>
      </a:lvl2pPr>
      <a:lvl3pPr marL="73152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3pPr>
      <a:lvl4pPr marL="100584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4pPr>
      <a:lvl5pPr marL="1280160" indent="-18288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5pPr>
      <a:lvl6pPr marL="16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6pPr>
      <a:lvl7pPr marL="19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7pPr>
      <a:lvl8pPr marL="22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8pPr>
      <a:lvl9pPr marL="2500000" indent="-228600" algn="l" defTabSz="914400" rtl="0" eaLnBrk="1" latinLnBrk="0" hangingPunct="1">
        <a:lnSpc>
          <a:spcPct val="90000"/>
        </a:lnSpc>
        <a:spcBef>
          <a:spcPts val="400"/>
        </a:spcBef>
        <a:spcAft>
          <a:spcPts val="200"/>
        </a:spcAft>
        <a:buClr>
          <a:schemeClr val="accent1">
            <a:lumMod val="75000"/>
          </a:schemeClr>
        </a:buClr>
        <a:buSzPct val="85000"/>
        <a:buFont typeface="Wingdings" pitchFamily="2" charset="2"/>
        <a:buChar char="§"/>
        <a:defRPr sz="16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9088FB-940B-21A3-AA21-B68FD9CC9003}"/>
              </a:ext>
            </a:extLst>
          </p:cNvPr>
          <p:cNvSpPr>
            <a:spLocks noGrp="1"/>
          </p:cNvSpPr>
          <p:nvPr>
            <p:ph type="ctrTitle"/>
          </p:nvPr>
        </p:nvSpPr>
        <p:spPr>
          <a:xfrm>
            <a:off x="1097280" y="758952"/>
            <a:ext cx="10058400" cy="2849487"/>
          </a:xfrm>
        </p:spPr>
        <p:txBody>
          <a:bodyPr>
            <a:normAutofit/>
          </a:bodyPr>
          <a:lstStyle/>
          <a:p>
            <a:pPr algn="ctr"/>
            <a:r>
              <a:rPr lang="en-IN" sz="4800" b="1" dirty="0">
                <a:solidFill>
                  <a:schemeClr val="tx1"/>
                </a:solidFill>
                <a:latin typeface="Calibri" panose="020F0502020204030204" pitchFamily="34" charset="0"/>
                <a:ea typeface="Calibri" panose="020F0502020204030204" pitchFamily="34" charset="0"/>
                <a:cs typeface="Calibri" panose="020F0502020204030204" pitchFamily="34" charset="0"/>
              </a:rPr>
              <a:t>Build Tools &amp;</a:t>
            </a:r>
            <a:br>
              <a:rPr lang="en-IN" sz="4800" b="1" dirty="0">
                <a:solidFill>
                  <a:schemeClr val="tx1"/>
                </a:solidFill>
                <a:latin typeface="Calibri" panose="020F0502020204030204" pitchFamily="34" charset="0"/>
                <a:ea typeface="Calibri" panose="020F0502020204030204" pitchFamily="34" charset="0"/>
                <a:cs typeface="Calibri" panose="020F0502020204030204" pitchFamily="34" charset="0"/>
              </a:rPr>
            </a:br>
            <a:r>
              <a:rPr lang="en-IN" sz="4800" b="1" dirty="0">
                <a:solidFill>
                  <a:schemeClr val="tx1"/>
                </a:solidFill>
                <a:latin typeface="Calibri" panose="020F0502020204030204" pitchFamily="34" charset="0"/>
                <a:ea typeface="Calibri" panose="020F0502020204030204" pitchFamily="34" charset="0"/>
                <a:cs typeface="Calibri" panose="020F0502020204030204" pitchFamily="34" charset="0"/>
              </a:rPr>
              <a:t>Package Manager</a:t>
            </a:r>
          </a:p>
        </p:txBody>
      </p:sp>
    </p:spTree>
    <p:extLst>
      <p:ext uri="{BB962C8B-B14F-4D97-AF65-F5344CB8AC3E}">
        <p14:creationId xmlns:p14="http://schemas.microsoft.com/office/powerpoint/2010/main" val="30105127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9981B6-5727-A6FA-B173-A0C9F210D77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5B478C3-22F7-2429-F01C-320B3001B8E3}"/>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F67C7D64-F1CF-FAA3-3624-6A9413DE8775}"/>
              </a:ext>
            </a:extLst>
          </p:cNvPr>
          <p:cNvPicPr>
            <a:picLocks noChangeAspect="1"/>
          </p:cNvPicPr>
          <p:nvPr/>
        </p:nvPicPr>
        <p:blipFill>
          <a:blip r:embed="rId2"/>
          <a:stretch>
            <a:fillRect/>
          </a:stretch>
        </p:blipFill>
        <p:spPr>
          <a:xfrm>
            <a:off x="412076" y="71236"/>
            <a:ext cx="11367848" cy="6577875"/>
          </a:xfrm>
          <a:prstGeom prst="rect">
            <a:avLst/>
          </a:prstGeom>
        </p:spPr>
      </p:pic>
    </p:spTree>
    <p:extLst>
      <p:ext uri="{BB962C8B-B14F-4D97-AF65-F5344CB8AC3E}">
        <p14:creationId xmlns:p14="http://schemas.microsoft.com/office/powerpoint/2010/main" val="270468679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4AE25FF-D760-4941-3FAC-5DA724085886}"/>
              </a:ext>
            </a:extLst>
          </p:cNvPr>
          <p:cNvSpPr>
            <a:spLocks noGrp="1"/>
          </p:cNvSpPr>
          <p:nvPr>
            <p:ph idx="1"/>
          </p:nvPr>
        </p:nvSpPr>
        <p:spPr>
          <a:xfrm>
            <a:off x="934065" y="373626"/>
            <a:ext cx="10194183" cy="5798574"/>
          </a:xfrm>
        </p:spPr>
        <p:txBody>
          <a:bodyPr/>
          <a:lstStyle/>
          <a:p>
            <a:pPr marL="0" indent="0">
              <a:buNone/>
            </a:pPr>
            <a:r>
              <a:rPr lang="en-US" sz="2400" b="1" dirty="0">
                <a:latin typeface="+mj-lt"/>
              </a:rPr>
              <a:t>Why should you know these Build Tools as a DevOps engineer?</a:t>
            </a:r>
          </a:p>
          <a:p>
            <a:pPr marL="0" indent="0">
              <a:buNone/>
            </a:pPr>
            <a:endParaRPr lang="en-US" dirty="0"/>
          </a:p>
          <a:p>
            <a:pPr algn="just"/>
            <a:r>
              <a:rPr lang="en-US" sz="1800" dirty="0"/>
              <a:t>Help developers building the application, because you know where and how it will run on deployment servers</a:t>
            </a:r>
          </a:p>
          <a:p>
            <a:pPr algn="just"/>
            <a:r>
              <a:rPr lang="en-US" sz="1800" dirty="0"/>
              <a:t>You need to configure the build automation tool or CI/CD Pipeline, like execute tests on the build servers, build and package into Docker Image, run the application on server</a:t>
            </a:r>
          </a:p>
          <a:p>
            <a:pPr algn="just"/>
            <a:r>
              <a:rPr lang="en-US" sz="1800" dirty="0"/>
              <a:t>Install dependencies: </a:t>
            </a:r>
            <a:r>
              <a:rPr lang="en-US" sz="1800" dirty="0" err="1"/>
              <a:t>mvn</a:t>
            </a:r>
            <a:r>
              <a:rPr lang="en-US" sz="1800" dirty="0"/>
              <a:t> install, </a:t>
            </a:r>
            <a:r>
              <a:rPr lang="en-US" sz="1800" dirty="0" err="1"/>
              <a:t>npm</a:t>
            </a:r>
            <a:r>
              <a:rPr lang="en-US" sz="1800" dirty="0"/>
              <a:t> install</a:t>
            </a:r>
          </a:p>
          <a:p>
            <a:pPr algn="just"/>
            <a:r>
              <a:rPr lang="en-US" sz="1800" dirty="0"/>
              <a:t>Run test: </a:t>
            </a:r>
            <a:r>
              <a:rPr lang="en-US" sz="1800" dirty="0" err="1"/>
              <a:t>mvn</a:t>
            </a:r>
            <a:r>
              <a:rPr lang="en-US" sz="1800" dirty="0"/>
              <a:t> test, </a:t>
            </a:r>
            <a:r>
              <a:rPr lang="en-US" sz="1800" dirty="0" err="1"/>
              <a:t>npm</a:t>
            </a:r>
            <a:r>
              <a:rPr lang="en-US" sz="1800" dirty="0"/>
              <a:t> test</a:t>
            </a:r>
          </a:p>
          <a:p>
            <a:pPr algn="just"/>
            <a:r>
              <a:rPr lang="en-US" sz="1800" dirty="0"/>
              <a:t>Build/bundle app: </a:t>
            </a:r>
            <a:r>
              <a:rPr lang="en-US" sz="1800" dirty="0" err="1"/>
              <a:t>npm</a:t>
            </a:r>
            <a:r>
              <a:rPr lang="en-US" sz="1800" dirty="0"/>
              <a:t> run build, </a:t>
            </a:r>
            <a:r>
              <a:rPr lang="en-US" sz="1800" dirty="0" err="1"/>
              <a:t>mvn</a:t>
            </a:r>
            <a:r>
              <a:rPr lang="en-US" sz="1800" dirty="0"/>
              <a:t> package, docker build</a:t>
            </a:r>
          </a:p>
          <a:p>
            <a:pPr algn="just"/>
            <a:r>
              <a:rPr lang="en-US" sz="1800" dirty="0"/>
              <a:t>Push to the repository: </a:t>
            </a:r>
            <a:r>
              <a:rPr lang="en-US" sz="1800" dirty="0" err="1"/>
              <a:t>npm</a:t>
            </a:r>
            <a:r>
              <a:rPr lang="en-US" sz="1800" dirty="0"/>
              <a:t> publish, docker push</a:t>
            </a:r>
          </a:p>
          <a:p>
            <a:pPr algn="just"/>
            <a:r>
              <a:rPr lang="en-US" sz="1800" dirty="0"/>
              <a:t>So, you don't execute anything locally, everything will take care of an automation tool like Jenkins.</a:t>
            </a:r>
            <a:endParaRPr lang="en-IN" sz="1800" dirty="0"/>
          </a:p>
        </p:txBody>
      </p:sp>
    </p:spTree>
    <p:extLst>
      <p:ext uri="{BB962C8B-B14F-4D97-AF65-F5344CB8AC3E}">
        <p14:creationId xmlns:p14="http://schemas.microsoft.com/office/powerpoint/2010/main" val="261947040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3BA170-BB35-9AC5-0336-D2C0ADB6CA13}"/>
              </a:ext>
            </a:extLst>
          </p:cNvPr>
          <p:cNvSpPr>
            <a:spLocks noGrp="1"/>
          </p:cNvSpPr>
          <p:nvPr>
            <p:ph idx="1"/>
          </p:nvPr>
        </p:nvSpPr>
        <p:spPr>
          <a:xfrm>
            <a:off x="843706" y="285136"/>
            <a:ext cx="10058400" cy="5847735"/>
          </a:xfrm>
        </p:spPr>
        <p:txBody>
          <a:bodyPr/>
          <a:lstStyle/>
          <a:p>
            <a:pPr marL="0" indent="0">
              <a:buNone/>
            </a:pPr>
            <a:r>
              <a:rPr lang="en-US" sz="2800" b="1" i="0" dirty="0">
                <a:solidFill>
                  <a:srgbClr val="171717"/>
                </a:solidFill>
                <a:effectLst/>
              </a:rPr>
              <a:t>Relation between Build tools and Docker</a:t>
            </a:r>
          </a:p>
          <a:p>
            <a:endParaRPr lang="en-IN" dirty="0"/>
          </a:p>
        </p:txBody>
      </p:sp>
      <p:pic>
        <p:nvPicPr>
          <p:cNvPr id="5" name="Picture 4">
            <a:extLst>
              <a:ext uri="{FF2B5EF4-FFF2-40B4-BE49-F238E27FC236}">
                <a16:creationId xmlns:a16="http://schemas.microsoft.com/office/drawing/2014/main" id="{B4260B4B-DE79-C277-529A-1287567A304F}"/>
              </a:ext>
            </a:extLst>
          </p:cNvPr>
          <p:cNvPicPr>
            <a:picLocks noChangeAspect="1"/>
          </p:cNvPicPr>
          <p:nvPr/>
        </p:nvPicPr>
        <p:blipFill>
          <a:blip r:embed="rId2"/>
          <a:stretch>
            <a:fillRect/>
          </a:stretch>
        </p:blipFill>
        <p:spPr>
          <a:xfrm>
            <a:off x="2714451" y="871524"/>
            <a:ext cx="5642967" cy="5524084"/>
          </a:xfrm>
          <a:prstGeom prst="rect">
            <a:avLst/>
          </a:prstGeom>
        </p:spPr>
      </p:pic>
    </p:spTree>
    <p:extLst>
      <p:ext uri="{BB962C8B-B14F-4D97-AF65-F5344CB8AC3E}">
        <p14:creationId xmlns:p14="http://schemas.microsoft.com/office/powerpoint/2010/main" val="175694522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B62CA5B-F6AD-77B5-6161-7AA14216569F}"/>
              </a:ext>
            </a:extLst>
          </p:cNvPr>
          <p:cNvSpPr>
            <a:spLocks noGrp="1"/>
          </p:cNvSpPr>
          <p:nvPr>
            <p:ph idx="1"/>
          </p:nvPr>
        </p:nvSpPr>
        <p:spPr>
          <a:xfrm>
            <a:off x="875071" y="353961"/>
            <a:ext cx="10280609" cy="5515133"/>
          </a:xfrm>
        </p:spPr>
        <p:txBody>
          <a:bodyPr anchor="t">
            <a:normAutofit/>
          </a:bodyPr>
          <a:lstStyle/>
          <a:p>
            <a:pPr marL="0" indent="0">
              <a:buNone/>
            </a:pPr>
            <a:r>
              <a:rPr lang="en-US" sz="2800" dirty="0"/>
              <a:t>What are Build Tools and Package Managers?</a:t>
            </a:r>
          </a:p>
          <a:p>
            <a:pPr marL="0" indent="0">
              <a:lnSpc>
                <a:spcPct val="150000"/>
              </a:lnSpc>
              <a:buNone/>
            </a:pPr>
            <a:r>
              <a:rPr lang="en-US" dirty="0"/>
              <a:t>The application needs to be deployed on the production server. For that, we want to </a:t>
            </a:r>
            <a:r>
              <a:rPr lang="en-US" b="1" dirty="0"/>
              <a:t>package</a:t>
            </a:r>
            <a:r>
              <a:rPr lang="en-US" dirty="0"/>
              <a:t> an application into a single moveable file (artifact), also called "</a:t>
            </a:r>
            <a:r>
              <a:rPr lang="en-US" b="1" dirty="0"/>
              <a:t>building the code</a:t>
            </a:r>
            <a:r>
              <a:rPr lang="en-US" dirty="0"/>
              <a:t>" this is what a build tool or package manager tool does.</a:t>
            </a:r>
          </a:p>
          <a:p>
            <a:pPr marL="0" indent="0">
              <a:lnSpc>
                <a:spcPct val="150000"/>
              </a:lnSpc>
              <a:buNone/>
            </a:pPr>
            <a:endParaRPr lang="en-US" dirty="0"/>
          </a:p>
          <a:p>
            <a:pPr marL="0" indent="0">
              <a:lnSpc>
                <a:spcPct val="150000"/>
              </a:lnSpc>
              <a:buNone/>
            </a:pPr>
            <a:endParaRPr lang="en-IN" dirty="0"/>
          </a:p>
        </p:txBody>
      </p:sp>
      <p:pic>
        <p:nvPicPr>
          <p:cNvPr id="5" name="Content Placeholder 4">
            <a:extLst>
              <a:ext uri="{FF2B5EF4-FFF2-40B4-BE49-F238E27FC236}">
                <a16:creationId xmlns:a16="http://schemas.microsoft.com/office/drawing/2014/main" id="{F1D38EDA-E9B6-9038-BE7B-E3F589D4526D}"/>
              </a:ext>
            </a:extLst>
          </p:cNvPr>
          <p:cNvPicPr>
            <a:picLocks noChangeAspect="1"/>
          </p:cNvPicPr>
          <p:nvPr/>
        </p:nvPicPr>
        <p:blipFill>
          <a:blip r:embed="rId2"/>
          <a:stretch>
            <a:fillRect/>
          </a:stretch>
        </p:blipFill>
        <p:spPr>
          <a:xfrm>
            <a:off x="2799429" y="3167295"/>
            <a:ext cx="6599492" cy="1958510"/>
          </a:xfrm>
          <a:prstGeom prst="rect">
            <a:avLst/>
          </a:prstGeom>
        </p:spPr>
      </p:pic>
    </p:spTree>
    <p:extLst>
      <p:ext uri="{BB962C8B-B14F-4D97-AF65-F5344CB8AC3E}">
        <p14:creationId xmlns:p14="http://schemas.microsoft.com/office/powerpoint/2010/main" val="24054910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180B7AA-CC46-2260-4B4C-A715AB8D7D95}"/>
              </a:ext>
            </a:extLst>
          </p:cNvPr>
          <p:cNvSpPr>
            <a:spLocks noGrp="1"/>
          </p:cNvSpPr>
          <p:nvPr>
            <p:ph idx="1"/>
          </p:nvPr>
        </p:nvSpPr>
        <p:spPr>
          <a:xfrm>
            <a:off x="1097280" y="491613"/>
            <a:ext cx="10058400" cy="5377481"/>
          </a:xfrm>
        </p:spPr>
        <p:txBody>
          <a:bodyPr/>
          <a:lstStyle/>
          <a:p>
            <a:r>
              <a:rPr lang="en-US" dirty="0"/>
              <a:t>"What are Build Tools and Package Managers?</a:t>
            </a:r>
          </a:p>
          <a:p>
            <a:r>
              <a:rPr lang="en-US" dirty="0"/>
              <a:t>How to build an artifact?</a:t>
            </a:r>
          </a:p>
          <a:p>
            <a:r>
              <a:rPr lang="en-US" dirty="0"/>
              <a:t>How to run the application artifact?</a:t>
            </a:r>
          </a:p>
          <a:p>
            <a:r>
              <a:rPr lang="en-US" dirty="0"/>
              <a:t>How to publish the application artifact to the artifact repository?</a:t>
            </a:r>
          </a:p>
          <a:p>
            <a:r>
              <a:rPr lang="en-US" dirty="0"/>
              <a:t>Build Tool for Java (maven examples)</a:t>
            </a:r>
          </a:p>
          <a:p>
            <a:r>
              <a:rPr lang="en-US" dirty="0"/>
              <a:t>Dependency Management in Software Development</a:t>
            </a:r>
          </a:p>
          <a:p>
            <a:r>
              <a:rPr lang="en-US" dirty="0"/>
              <a:t>Package Manager in JavaScript applications - Build and run applications in JS (</a:t>
            </a:r>
            <a:r>
              <a:rPr lang="en-US" dirty="0" err="1"/>
              <a:t>npm</a:t>
            </a:r>
            <a:r>
              <a:rPr lang="en-US" dirty="0"/>
              <a:t>)</a:t>
            </a:r>
          </a:p>
          <a:p>
            <a:r>
              <a:rPr lang="en-US" dirty="0"/>
              <a:t>Python Build Tools (PIP)</a:t>
            </a:r>
          </a:p>
          <a:p>
            <a:r>
              <a:rPr lang="en-US" dirty="0"/>
              <a:t>Why Build Tools are relevant for DevOps Engineers?"</a:t>
            </a:r>
          </a:p>
          <a:p>
            <a:endParaRPr lang="en-IN" dirty="0"/>
          </a:p>
        </p:txBody>
      </p:sp>
    </p:spTree>
    <p:extLst>
      <p:ext uri="{BB962C8B-B14F-4D97-AF65-F5344CB8AC3E}">
        <p14:creationId xmlns:p14="http://schemas.microsoft.com/office/powerpoint/2010/main" val="248702895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5366D29-8C1E-8B3C-1B80-14FEC44E8CD9}"/>
              </a:ext>
            </a:extLst>
          </p:cNvPr>
          <p:cNvSpPr>
            <a:spLocks noGrp="1"/>
          </p:cNvSpPr>
          <p:nvPr>
            <p:ph idx="1"/>
          </p:nvPr>
        </p:nvSpPr>
        <p:spPr>
          <a:xfrm>
            <a:off x="1097280" y="394855"/>
            <a:ext cx="10058400" cy="5474239"/>
          </a:xfrm>
        </p:spPr>
        <p:txBody>
          <a:bodyPr>
            <a:normAutofit/>
          </a:bodyPr>
          <a:lstStyle/>
          <a:p>
            <a:pPr algn="l" fontAlgn="auto">
              <a:buNone/>
            </a:pPr>
            <a:r>
              <a:rPr lang="en-US" b="1" i="0" dirty="0">
                <a:effectLst/>
                <a:latin typeface="+mj-lt"/>
              </a:rPr>
              <a:t>What is an "artifact"?</a:t>
            </a:r>
            <a:endParaRPr lang="en-US" b="0" i="0" dirty="0">
              <a:effectLst/>
              <a:latin typeface="+mj-lt"/>
            </a:endParaRPr>
          </a:p>
          <a:p>
            <a:r>
              <a:rPr lang="en-US" sz="1800" dirty="0">
                <a:effectLst/>
                <a:latin typeface="+mj-lt"/>
              </a:rPr>
              <a:t>Artifact includes application code and all its dependencies </a:t>
            </a:r>
          </a:p>
          <a:p>
            <a:pPr marL="0" indent="0">
              <a:buNone/>
            </a:pPr>
            <a:endParaRPr lang="en-IN" dirty="0">
              <a:latin typeface="+mj-lt"/>
            </a:endParaRPr>
          </a:p>
          <a:p>
            <a:pPr algn="l">
              <a:buNone/>
            </a:pPr>
            <a:r>
              <a:rPr lang="en-US" b="1" i="0" dirty="0">
                <a:solidFill>
                  <a:srgbClr val="1F2328"/>
                </a:solidFill>
                <a:effectLst/>
                <a:latin typeface="+mj-lt"/>
              </a:rPr>
              <a:t>What is inside a jar file?</a:t>
            </a:r>
          </a:p>
          <a:p>
            <a:r>
              <a:rPr lang="en-US" sz="1800" b="0" i="0" dirty="0">
                <a:solidFill>
                  <a:srgbClr val="1F2328"/>
                </a:solidFill>
                <a:effectLst/>
                <a:latin typeface="+mj-lt"/>
              </a:rPr>
              <a:t>A jar file is a zip file that contains a manifest file and the classes and resources of the application. The manifest file contains information about the application like the main class and the dependencies. For example (Java)maven uses the pom.xml as it manifest file. Node uses the </a:t>
            </a:r>
            <a:r>
              <a:rPr lang="en-US" sz="1800" b="0" i="0" dirty="0" err="1">
                <a:solidFill>
                  <a:srgbClr val="1F2328"/>
                </a:solidFill>
                <a:effectLst/>
                <a:latin typeface="+mj-lt"/>
              </a:rPr>
              <a:t>package.json</a:t>
            </a:r>
            <a:r>
              <a:rPr lang="en-US" sz="1800" b="0" i="0" dirty="0">
                <a:solidFill>
                  <a:srgbClr val="1F2328"/>
                </a:solidFill>
                <a:effectLst/>
                <a:latin typeface="+mj-lt"/>
              </a:rPr>
              <a:t> as it manifest file.</a:t>
            </a:r>
          </a:p>
          <a:p>
            <a:endParaRPr lang="en-IN" dirty="0">
              <a:latin typeface="+mj-lt"/>
            </a:endParaRPr>
          </a:p>
          <a:p>
            <a:pPr algn="l">
              <a:buNone/>
            </a:pPr>
            <a:r>
              <a:rPr lang="en-US" b="1" i="0" dirty="0">
                <a:solidFill>
                  <a:srgbClr val="1F2328"/>
                </a:solidFill>
                <a:effectLst/>
                <a:latin typeface="+mj-lt"/>
              </a:rPr>
              <a:t>What is a </a:t>
            </a:r>
            <a:r>
              <a:rPr lang="en-US" b="1" i="0" dirty="0" err="1">
                <a:solidFill>
                  <a:srgbClr val="1F2328"/>
                </a:solidFill>
                <a:effectLst/>
                <a:latin typeface="+mj-lt"/>
              </a:rPr>
              <a:t>artifactory</a:t>
            </a:r>
            <a:r>
              <a:rPr lang="en-US" b="1" i="0" dirty="0">
                <a:solidFill>
                  <a:srgbClr val="1F2328"/>
                </a:solidFill>
                <a:effectLst/>
                <a:latin typeface="+mj-lt"/>
              </a:rPr>
              <a:t> and why do we need it?</a:t>
            </a:r>
          </a:p>
          <a:p>
            <a:r>
              <a:rPr lang="en-US" sz="1800" b="0" i="0" dirty="0">
                <a:solidFill>
                  <a:srgbClr val="3C3E3E"/>
                </a:solidFill>
                <a:effectLst/>
                <a:latin typeface="+mj-lt"/>
              </a:rPr>
              <a:t>The storage where we keep the artifacts is called artifact repository. Some of the artifact repositories are “Nexus” and “</a:t>
            </a:r>
            <a:r>
              <a:rPr lang="en-US" sz="1800" b="0" i="0" dirty="0" err="1">
                <a:solidFill>
                  <a:srgbClr val="3C3E3E"/>
                </a:solidFill>
                <a:effectLst/>
                <a:latin typeface="+mj-lt"/>
              </a:rPr>
              <a:t>JFrog</a:t>
            </a:r>
            <a:r>
              <a:rPr lang="en-US" sz="1800" b="0" i="0" dirty="0">
                <a:solidFill>
                  <a:srgbClr val="3C3E3E"/>
                </a:solidFill>
                <a:effectLst/>
                <a:latin typeface="+mj-lt"/>
              </a:rPr>
              <a:t> Artifactory”.</a:t>
            </a:r>
            <a:endParaRPr lang="en-US" sz="1800" b="1" i="0" dirty="0">
              <a:solidFill>
                <a:srgbClr val="1F2328"/>
              </a:solidFill>
              <a:effectLst/>
              <a:latin typeface="+mj-lt"/>
            </a:endParaRPr>
          </a:p>
          <a:p>
            <a:endParaRPr lang="en-IN" dirty="0">
              <a:latin typeface="+mj-lt"/>
            </a:endParaRPr>
          </a:p>
        </p:txBody>
      </p:sp>
    </p:spTree>
    <p:extLst>
      <p:ext uri="{BB962C8B-B14F-4D97-AF65-F5344CB8AC3E}">
        <p14:creationId xmlns:p14="http://schemas.microsoft.com/office/powerpoint/2010/main" val="35778624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6561536-5548-0F31-B5A5-B2BE0B551F31}"/>
              </a:ext>
            </a:extLst>
          </p:cNvPr>
          <p:cNvPicPr>
            <a:picLocks noGrp="1" noChangeAspect="1"/>
          </p:cNvPicPr>
          <p:nvPr>
            <p:ph idx="1"/>
          </p:nvPr>
        </p:nvPicPr>
        <p:blipFill>
          <a:blip r:embed="rId2"/>
          <a:stretch>
            <a:fillRect/>
          </a:stretch>
        </p:blipFill>
        <p:spPr>
          <a:xfrm>
            <a:off x="2810860" y="2428091"/>
            <a:ext cx="6576630" cy="3436918"/>
          </a:xfrm>
        </p:spPr>
      </p:pic>
      <p:sp>
        <p:nvSpPr>
          <p:cNvPr id="7" name="TextBox 6">
            <a:extLst>
              <a:ext uri="{FF2B5EF4-FFF2-40B4-BE49-F238E27FC236}">
                <a16:creationId xmlns:a16="http://schemas.microsoft.com/office/drawing/2014/main" id="{872BFBC1-6C7A-46FC-8368-9BC02E20EAA7}"/>
              </a:ext>
            </a:extLst>
          </p:cNvPr>
          <p:cNvSpPr txBox="1"/>
          <p:nvPr/>
        </p:nvSpPr>
        <p:spPr>
          <a:xfrm>
            <a:off x="835742" y="486528"/>
            <a:ext cx="10186219" cy="2403863"/>
          </a:xfrm>
          <a:prstGeom prst="rect">
            <a:avLst/>
          </a:prstGeom>
          <a:noFill/>
        </p:spPr>
        <p:txBody>
          <a:bodyPr wrap="square">
            <a:spAutoFit/>
          </a:bodyPr>
          <a:lstStyle/>
          <a:p>
            <a:pPr algn="l">
              <a:lnSpc>
                <a:spcPts val="1800"/>
              </a:lnSpc>
            </a:pPr>
            <a:r>
              <a:rPr lang="en-US" sz="2800" b="1" i="0" dirty="0">
                <a:solidFill>
                  <a:srgbClr val="3C3E3E"/>
                </a:solidFill>
                <a:effectLst/>
                <a:latin typeface="+mj-lt"/>
              </a:rPr>
              <a:t>How to Build the artifacts?</a:t>
            </a:r>
          </a:p>
          <a:p>
            <a:pPr algn="l">
              <a:lnSpc>
                <a:spcPts val="1800"/>
              </a:lnSpc>
            </a:pPr>
            <a:endParaRPr lang="en-US" sz="2000" b="1" dirty="0">
              <a:solidFill>
                <a:srgbClr val="3C3E3E"/>
              </a:solidFill>
              <a:latin typeface="+mj-lt"/>
            </a:endParaRPr>
          </a:p>
          <a:p>
            <a:pPr algn="l">
              <a:lnSpc>
                <a:spcPts val="2400"/>
              </a:lnSpc>
              <a:buNone/>
            </a:pPr>
            <a:r>
              <a:rPr lang="en-US" b="0" i="0" dirty="0">
                <a:solidFill>
                  <a:srgbClr val="3C3E3E"/>
                </a:solidFill>
                <a:effectLst/>
              </a:rPr>
              <a:t>These are built using specific tools. Which are specific to the programming language. For example, for Java, it's Maven or Gradle.</a:t>
            </a:r>
          </a:p>
          <a:p>
            <a:pPr algn="l">
              <a:lnSpc>
                <a:spcPts val="2400"/>
              </a:lnSpc>
            </a:pPr>
            <a:r>
              <a:rPr lang="en-US" b="0" i="0" dirty="0">
                <a:solidFill>
                  <a:srgbClr val="3C3E3E"/>
                </a:solidFill>
                <a:effectLst/>
              </a:rPr>
              <a:t>These tools install dependencies and compile and compress your code.</a:t>
            </a:r>
            <a:endParaRPr lang="en-US" b="1" i="0" dirty="0">
              <a:solidFill>
                <a:srgbClr val="3C3E3E"/>
              </a:solidFill>
              <a:effectLst/>
              <a:latin typeface="sohne"/>
            </a:endParaRPr>
          </a:p>
          <a:p>
            <a:pPr algn="l">
              <a:lnSpc>
                <a:spcPts val="1800"/>
              </a:lnSpc>
            </a:pPr>
            <a:endParaRPr lang="en-US" b="1" dirty="0">
              <a:solidFill>
                <a:srgbClr val="3C3E3E"/>
              </a:solidFill>
              <a:latin typeface="sohne"/>
            </a:endParaRPr>
          </a:p>
          <a:p>
            <a:pPr algn="l">
              <a:lnSpc>
                <a:spcPts val="1800"/>
              </a:lnSpc>
            </a:pPr>
            <a:endParaRPr lang="en-US" b="1" i="0" dirty="0">
              <a:solidFill>
                <a:srgbClr val="3C3E3E"/>
              </a:solidFill>
              <a:effectLst/>
              <a:latin typeface="sohne"/>
            </a:endParaRPr>
          </a:p>
          <a:p>
            <a:pPr algn="l">
              <a:lnSpc>
                <a:spcPts val="1800"/>
              </a:lnSpc>
            </a:pPr>
            <a:endParaRPr lang="en-US" b="1" dirty="0">
              <a:solidFill>
                <a:srgbClr val="3C3E3E"/>
              </a:solidFill>
              <a:latin typeface="sohne"/>
            </a:endParaRPr>
          </a:p>
          <a:p>
            <a:pPr algn="l">
              <a:lnSpc>
                <a:spcPts val="1800"/>
              </a:lnSpc>
            </a:pPr>
            <a:endParaRPr lang="en-US" b="1" i="0" dirty="0">
              <a:solidFill>
                <a:srgbClr val="3C3E3E"/>
              </a:solidFill>
              <a:effectLst/>
              <a:latin typeface="sohne"/>
            </a:endParaRPr>
          </a:p>
        </p:txBody>
      </p:sp>
    </p:spTree>
    <p:extLst>
      <p:ext uri="{BB962C8B-B14F-4D97-AF65-F5344CB8AC3E}">
        <p14:creationId xmlns:p14="http://schemas.microsoft.com/office/powerpoint/2010/main" val="18937012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9EAB666-B3A4-BE09-8FCF-46F82B6252FD}"/>
              </a:ext>
            </a:extLst>
          </p:cNvPr>
          <p:cNvSpPr>
            <a:spLocks noGrp="1"/>
          </p:cNvSpPr>
          <p:nvPr>
            <p:ph idx="1"/>
          </p:nvPr>
        </p:nvSpPr>
        <p:spPr>
          <a:xfrm>
            <a:off x="1069848" y="521110"/>
            <a:ext cx="10058400" cy="5651090"/>
          </a:xfrm>
        </p:spPr>
        <p:txBody>
          <a:bodyPr/>
          <a:lstStyle/>
          <a:p>
            <a:pPr algn="l" fontAlgn="auto">
              <a:buNone/>
            </a:pPr>
            <a:r>
              <a:rPr lang="en-IN" sz="2800" b="1" i="0" dirty="0">
                <a:effectLst/>
                <a:latin typeface="+mj-lt"/>
              </a:rPr>
              <a:t>Build Tools for programming languages</a:t>
            </a:r>
          </a:p>
          <a:p>
            <a:pPr algn="l" fontAlgn="auto">
              <a:buNone/>
            </a:pPr>
            <a:endParaRPr lang="en-IN" sz="2800" b="0" i="0" dirty="0">
              <a:effectLst/>
              <a:latin typeface="+mj-lt"/>
            </a:endParaRPr>
          </a:p>
          <a:p>
            <a:pPr fontAlgn="auto">
              <a:buFont typeface="Arial" panose="020B0604020202020204" pitchFamily="34" charset="0"/>
              <a:buChar char="•"/>
            </a:pPr>
            <a:r>
              <a:rPr lang="en-IN" b="1" dirty="0">
                <a:effectLst/>
                <a:latin typeface="+mj-lt"/>
              </a:rPr>
              <a:t>Java</a:t>
            </a:r>
            <a:r>
              <a:rPr lang="en-IN" dirty="0">
                <a:effectLst/>
                <a:latin typeface="+mj-lt"/>
              </a:rPr>
              <a:t>: maven | </a:t>
            </a:r>
            <a:r>
              <a:rPr lang="en-IN" dirty="0" err="1">
                <a:effectLst/>
                <a:latin typeface="+mj-lt"/>
              </a:rPr>
              <a:t>gradle</a:t>
            </a:r>
            <a:r>
              <a:rPr lang="en-IN" dirty="0">
                <a:effectLst/>
                <a:latin typeface="+mj-lt"/>
              </a:rPr>
              <a:t> </a:t>
            </a:r>
          </a:p>
          <a:p>
            <a:pPr fontAlgn="auto">
              <a:buFont typeface="Arial" panose="020B0604020202020204" pitchFamily="34" charset="0"/>
              <a:buChar char="•"/>
            </a:pPr>
            <a:r>
              <a:rPr lang="en-IN" b="1" dirty="0">
                <a:effectLst/>
                <a:latin typeface="+mj-lt"/>
              </a:rPr>
              <a:t>JavaScript</a:t>
            </a:r>
            <a:r>
              <a:rPr lang="en-IN" dirty="0">
                <a:effectLst/>
                <a:latin typeface="+mj-lt"/>
              </a:rPr>
              <a:t>: </a:t>
            </a:r>
            <a:r>
              <a:rPr lang="en-IN" dirty="0" err="1">
                <a:effectLst/>
                <a:latin typeface="+mj-lt"/>
              </a:rPr>
              <a:t>npm</a:t>
            </a:r>
            <a:r>
              <a:rPr lang="en-IN" dirty="0">
                <a:effectLst/>
                <a:latin typeface="+mj-lt"/>
              </a:rPr>
              <a:t> | yarn | webpack </a:t>
            </a:r>
          </a:p>
          <a:p>
            <a:pPr fontAlgn="auto">
              <a:buFont typeface="Arial" panose="020B0604020202020204" pitchFamily="34" charset="0"/>
              <a:buChar char="•"/>
            </a:pPr>
            <a:r>
              <a:rPr lang="en-IN" b="1" dirty="0">
                <a:effectLst/>
                <a:latin typeface="+mj-lt"/>
              </a:rPr>
              <a:t>Python</a:t>
            </a:r>
            <a:r>
              <a:rPr lang="en-IN" dirty="0">
                <a:effectLst/>
                <a:latin typeface="+mj-lt"/>
              </a:rPr>
              <a:t>: pip </a:t>
            </a:r>
          </a:p>
          <a:p>
            <a:pPr fontAlgn="auto">
              <a:buFont typeface="Arial" panose="020B0604020202020204" pitchFamily="34" charset="0"/>
              <a:buChar char="•"/>
            </a:pPr>
            <a:r>
              <a:rPr lang="en-IN" b="1" dirty="0">
                <a:effectLst/>
                <a:latin typeface="+mj-lt"/>
              </a:rPr>
              <a:t>C/C++: </a:t>
            </a:r>
            <a:r>
              <a:rPr lang="en-IN" dirty="0" err="1">
                <a:effectLst/>
                <a:latin typeface="+mj-lt"/>
              </a:rPr>
              <a:t>conan</a:t>
            </a:r>
            <a:r>
              <a:rPr lang="en-IN" dirty="0">
                <a:effectLst/>
                <a:latin typeface="+mj-lt"/>
              </a:rPr>
              <a:t> </a:t>
            </a:r>
          </a:p>
          <a:p>
            <a:pPr fontAlgn="auto">
              <a:buFont typeface="Arial" panose="020B0604020202020204" pitchFamily="34" charset="0"/>
              <a:buChar char="•"/>
            </a:pPr>
            <a:r>
              <a:rPr lang="en-IN" b="1" dirty="0">
                <a:effectLst/>
                <a:latin typeface="+mj-lt"/>
              </a:rPr>
              <a:t>C#: </a:t>
            </a:r>
            <a:r>
              <a:rPr lang="en-IN" dirty="0">
                <a:effectLst/>
                <a:latin typeface="+mj-lt"/>
              </a:rPr>
              <a:t>NuGet </a:t>
            </a:r>
          </a:p>
          <a:p>
            <a:pPr fontAlgn="auto">
              <a:buFont typeface="Arial" panose="020B0604020202020204" pitchFamily="34" charset="0"/>
              <a:buChar char="•"/>
            </a:pPr>
            <a:r>
              <a:rPr lang="en-IN" b="1" dirty="0">
                <a:effectLst/>
                <a:latin typeface="+mj-lt"/>
              </a:rPr>
              <a:t>Golang</a:t>
            </a:r>
            <a:r>
              <a:rPr lang="en-IN" dirty="0">
                <a:effectLst/>
                <a:latin typeface="+mj-lt"/>
              </a:rPr>
              <a:t>: dep </a:t>
            </a:r>
          </a:p>
          <a:p>
            <a:pPr fontAlgn="auto">
              <a:buFont typeface="Arial" panose="020B0604020202020204" pitchFamily="34" charset="0"/>
              <a:buChar char="•"/>
            </a:pPr>
            <a:r>
              <a:rPr lang="en-IN" b="1" dirty="0">
                <a:effectLst/>
                <a:latin typeface="+mj-lt"/>
              </a:rPr>
              <a:t>Ruby</a:t>
            </a:r>
            <a:r>
              <a:rPr lang="en-IN" dirty="0">
                <a:effectLst/>
                <a:latin typeface="+mj-lt"/>
              </a:rPr>
              <a:t>: </a:t>
            </a:r>
            <a:r>
              <a:rPr lang="en-IN" dirty="0" err="1">
                <a:effectLst/>
                <a:latin typeface="+mj-lt"/>
              </a:rPr>
              <a:t>RubyGems</a:t>
            </a:r>
            <a:endParaRPr lang="en-IN" dirty="0">
              <a:effectLst/>
              <a:latin typeface="+mj-lt"/>
            </a:endParaRPr>
          </a:p>
          <a:p>
            <a:endParaRPr lang="en-IN" dirty="0"/>
          </a:p>
        </p:txBody>
      </p:sp>
    </p:spTree>
    <p:extLst>
      <p:ext uri="{BB962C8B-B14F-4D97-AF65-F5344CB8AC3E}">
        <p14:creationId xmlns:p14="http://schemas.microsoft.com/office/powerpoint/2010/main" val="20232862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F118C28-7297-0C03-0C9A-B4F60778B23B}"/>
              </a:ext>
            </a:extLst>
          </p:cNvPr>
          <p:cNvSpPr>
            <a:spLocks noGrp="1"/>
          </p:cNvSpPr>
          <p:nvPr>
            <p:ph idx="1"/>
          </p:nvPr>
        </p:nvSpPr>
        <p:spPr>
          <a:xfrm>
            <a:off x="912532" y="344130"/>
            <a:ext cx="10058400" cy="5946058"/>
          </a:xfrm>
        </p:spPr>
        <p:txBody>
          <a:bodyPr>
            <a:normAutofit fontScale="70000" lnSpcReduction="20000"/>
          </a:bodyPr>
          <a:lstStyle/>
          <a:p>
            <a:pPr algn="l">
              <a:buNone/>
            </a:pPr>
            <a:r>
              <a:rPr lang="en-IN" b="1" i="0" dirty="0">
                <a:solidFill>
                  <a:srgbClr val="333333"/>
                </a:solidFill>
                <a:effectLst/>
                <a:latin typeface="+mj-lt"/>
              </a:rPr>
              <a:t>Popular Package Management Tools in DevOps</a:t>
            </a:r>
          </a:p>
          <a:p>
            <a:pPr algn="l">
              <a:buNone/>
            </a:pPr>
            <a:r>
              <a:rPr lang="en-IN" b="1" i="0" dirty="0">
                <a:solidFill>
                  <a:srgbClr val="333333"/>
                </a:solidFill>
                <a:effectLst/>
                <a:latin typeface="+mj-lt"/>
              </a:rPr>
              <a:t>1. </a:t>
            </a:r>
            <a:r>
              <a:rPr lang="en-IN" b="1" i="0" dirty="0" err="1">
                <a:solidFill>
                  <a:srgbClr val="333333"/>
                </a:solidFill>
                <a:effectLst/>
                <a:latin typeface="+mj-lt"/>
              </a:rPr>
              <a:t>npm</a:t>
            </a:r>
            <a:r>
              <a:rPr lang="en-IN" b="1" i="0" dirty="0">
                <a:solidFill>
                  <a:srgbClr val="333333"/>
                </a:solidFill>
                <a:effectLst/>
                <a:latin typeface="+mj-lt"/>
              </a:rPr>
              <a:t> (Node Package Manager)</a:t>
            </a:r>
          </a:p>
          <a:p>
            <a:pPr algn="l">
              <a:buFont typeface="Arial" panose="020B0604020202020204" pitchFamily="34" charset="0"/>
              <a:buChar char="•"/>
            </a:pPr>
            <a:r>
              <a:rPr lang="en-IN" b="1" i="0" dirty="0">
                <a:solidFill>
                  <a:srgbClr val="333333"/>
                </a:solidFill>
                <a:effectLst/>
                <a:latin typeface="+mj-lt"/>
              </a:rPr>
              <a:t>For JavaScript:</a:t>
            </a:r>
            <a:r>
              <a:rPr lang="en-IN" b="0" i="0" dirty="0">
                <a:solidFill>
                  <a:srgbClr val="333333"/>
                </a:solidFill>
                <a:effectLst/>
                <a:latin typeface="+mj-lt"/>
              </a:rPr>
              <a:t> </a:t>
            </a:r>
            <a:r>
              <a:rPr lang="en-IN" b="0" i="0" dirty="0" err="1">
                <a:solidFill>
                  <a:srgbClr val="333333"/>
                </a:solidFill>
                <a:effectLst/>
                <a:latin typeface="+mj-lt"/>
              </a:rPr>
              <a:t>npm</a:t>
            </a:r>
            <a:r>
              <a:rPr lang="en-IN" b="0" i="0" dirty="0">
                <a:solidFill>
                  <a:srgbClr val="333333"/>
                </a:solidFill>
                <a:effectLst/>
                <a:latin typeface="+mj-lt"/>
              </a:rPr>
              <a:t> is the package manager for JavaScript, primarily used for managing Node.js modules.</a:t>
            </a:r>
          </a:p>
          <a:p>
            <a:pPr algn="l">
              <a:buFont typeface="Arial" panose="020B0604020202020204" pitchFamily="34" charset="0"/>
              <a:buChar char="•"/>
            </a:pPr>
            <a:r>
              <a:rPr lang="en-IN" b="1" i="0" dirty="0">
                <a:solidFill>
                  <a:srgbClr val="333333"/>
                </a:solidFill>
                <a:effectLst/>
                <a:latin typeface="+mj-lt"/>
              </a:rPr>
              <a:t>Features:</a:t>
            </a:r>
            <a:r>
              <a:rPr lang="en-IN" b="0" i="0" dirty="0">
                <a:solidFill>
                  <a:srgbClr val="333333"/>
                </a:solidFill>
                <a:effectLst/>
                <a:latin typeface="+mj-lt"/>
              </a:rPr>
              <a:t> Offers an online repository for JavaScript packages and command-line utility for interacting with this repository.</a:t>
            </a:r>
          </a:p>
          <a:p>
            <a:pPr algn="l">
              <a:buNone/>
            </a:pPr>
            <a:r>
              <a:rPr lang="en-IN" b="1" i="0" dirty="0">
                <a:solidFill>
                  <a:srgbClr val="333333"/>
                </a:solidFill>
                <a:effectLst/>
                <a:latin typeface="+mj-lt"/>
              </a:rPr>
              <a:t>2. Maven and Gradle (for Java)</a:t>
            </a:r>
          </a:p>
          <a:p>
            <a:pPr algn="l">
              <a:buFont typeface="Arial" panose="020B0604020202020204" pitchFamily="34" charset="0"/>
              <a:buChar char="•"/>
            </a:pPr>
            <a:r>
              <a:rPr lang="en-IN" b="1" i="0" dirty="0">
                <a:solidFill>
                  <a:srgbClr val="333333"/>
                </a:solidFill>
                <a:effectLst/>
                <a:latin typeface="+mj-lt"/>
              </a:rPr>
              <a:t>Maven:</a:t>
            </a:r>
            <a:r>
              <a:rPr lang="en-IN" b="0" i="0" dirty="0">
                <a:solidFill>
                  <a:srgbClr val="333333"/>
                </a:solidFill>
                <a:effectLst/>
                <a:latin typeface="+mj-lt"/>
              </a:rPr>
              <a:t> Apache Maven provides project management and comprehension tools. It is known for its project object model (POM) approach.</a:t>
            </a:r>
          </a:p>
          <a:p>
            <a:pPr algn="l">
              <a:buFont typeface="Arial" panose="020B0604020202020204" pitchFamily="34" charset="0"/>
              <a:buChar char="•"/>
            </a:pPr>
            <a:r>
              <a:rPr lang="en-IN" b="1" i="0" dirty="0">
                <a:solidFill>
                  <a:srgbClr val="333333"/>
                </a:solidFill>
                <a:effectLst/>
                <a:latin typeface="+mj-lt"/>
              </a:rPr>
              <a:t>Gradle:</a:t>
            </a:r>
            <a:r>
              <a:rPr lang="en-IN" b="0" i="0" dirty="0">
                <a:solidFill>
                  <a:srgbClr val="333333"/>
                </a:solidFill>
                <a:effectLst/>
                <a:latin typeface="+mj-lt"/>
              </a:rPr>
              <a:t> An open-source build automation tool focused on flexibility and performance. Gradle is popular for its Groovy-based DSL (Domain Specific Language).</a:t>
            </a:r>
          </a:p>
          <a:p>
            <a:pPr algn="l">
              <a:buNone/>
            </a:pPr>
            <a:r>
              <a:rPr lang="en-IN" b="1" i="0" dirty="0">
                <a:solidFill>
                  <a:srgbClr val="333333"/>
                </a:solidFill>
                <a:effectLst/>
                <a:latin typeface="+mj-lt"/>
              </a:rPr>
              <a:t>3. Pip (Python)</a:t>
            </a:r>
          </a:p>
          <a:p>
            <a:pPr algn="l">
              <a:buFont typeface="Arial" panose="020B0604020202020204" pitchFamily="34" charset="0"/>
              <a:buChar char="•"/>
            </a:pPr>
            <a:r>
              <a:rPr lang="en-IN" b="1" i="0" dirty="0">
                <a:solidFill>
                  <a:srgbClr val="333333"/>
                </a:solidFill>
                <a:effectLst/>
                <a:latin typeface="+mj-lt"/>
              </a:rPr>
              <a:t>Python Packages:</a:t>
            </a:r>
            <a:r>
              <a:rPr lang="en-IN" b="0" i="0" dirty="0">
                <a:solidFill>
                  <a:srgbClr val="333333"/>
                </a:solidFill>
                <a:effectLst/>
                <a:latin typeface="+mj-lt"/>
              </a:rPr>
              <a:t> Pip is the package manager for Python, allowing the installation and management of Python packages from the Python Package Index (</a:t>
            </a:r>
            <a:r>
              <a:rPr lang="en-IN" b="0" i="0" dirty="0" err="1">
                <a:solidFill>
                  <a:srgbClr val="333333"/>
                </a:solidFill>
                <a:effectLst/>
                <a:latin typeface="+mj-lt"/>
              </a:rPr>
              <a:t>PyPI</a:t>
            </a:r>
            <a:r>
              <a:rPr lang="en-IN" b="0" i="0" dirty="0">
                <a:solidFill>
                  <a:srgbClr val="333333"/>
                </a:solidFill>
                <a:effectLst/>
                <a:latin typeface="+mj-lt"/>
              </a:rPr>
              <a:t>).</a:t>
            </a:r>
          </a:p>
          <a:p>
            <a:pPr algn="l">
              <a:buFont typeface="Arial" panose="020B0604020202020204" pitchFamily="34" charset="0"/>
              <a:buChar char="•"/>
            </a:pPr>
            <a:r>
              <a:rPr lang="en-IN" b="1" i="0" dirty="0">
                <a:solidFill>
                  <a:srgbClr val="333333"/>
                </a:solidFill>
                <a:effectLst/>
                <a:latin typeface="+mj-lt"/>
              </a:rPr>
              <a:t>Virtual Environments:</a:t>
            </a:r>
            <a:r>
              <a:rPr lang="en-IN" b="0" i="0" dirty="0">
                <a:solidFill>
                  <a:srgbClr val="333333"/>
                </a:solidFill>
                <a:effectLst/>
                <a:latin typeface="+mj-lt"/>
              </a:rPr>
              <a:t> Often used in conjunction with virtual environments to manage dependencies per project.</a:t>
            </a:r>
          </a:p>
          <a:p>
            <a:pPr algn="l">
              <a:buNone/>
            </a:pPr>
            <a:r>
              <a:rPr lang="en-IN" b="1" i="0" dirty="0">
                <a:solidFill>
                  <a:srgbClr val="333333"/>
                </a:solidFill>
                <a:effectLst/>
                <a:latin typeface="+mj-lt"/>
              </a:rPr>
              <a:t>4. </a:t>
            </a:r>
            <a:r>
              <a:rPr lang="en-IN" b="1" i="0" dirty="0" err="1">
                <a:solidFill>
                  <a:srgbClr val="333333"/>
                </a:solidFill>
                <a:effectLst/>
                <a:latin typeface="+mj-lt"/>
              </a:rPr>
              <a:t>RubyGems</a:t>
            </a:r>
            <a:r>
              <a:rPr lang="en-IN" b="1" i="0" dirty="0">
                <a:solidFill>
                  <a:srgbClr val="333333"/>
                </a:solidFill>
                <a:effectLst/>
                <a:latin typeface="+mj-lt"/>
              </a:rPr>
              <a:t> (Ruby)</a:t>
            </a:r>
          </a:p>
          <a:p>
            <a:pPr algn="l">
              <a:buFont typeface="Arial" panose="020B0604020202020204" pitchFamily="34" charset="0"/>
              <a:buChar char="•"/>
            </a:pPr>
            <a:r>
              <a:rPr lang="en-IN" b="1" i="0" dirty="0">
                <a:solidFill>
                  <a:srgbClr val="333333"/>
                </a:solidFill>
                <a:effectLst/>
                <a:latin typeface="+mj-lt"/>
              </a:rPr>
              <a:t>Ruby Libraries:</a:t>
            </a:r>
            <a:r>
              <a:rPr lang="en-IN" b="0" i="0" dirty="0">
                <a:solidFill>
                  <a:srgbClr val="333333"/>
                </a:solidFill>
                <a:effectLst/>
                <a:latin typeface="+mj-lt"/>
              </a:rPr>
              <a:t> </a:t>
            </a:r>
            <a:r>
              <a:rPr lang="en-IN" b="0" i="0" dirty="0" err="1">
                <a:solidFill>
                  <a:srgbClr val="333333"/>
                </a:solidFill>
                <a:effectLst/>
                <a:latin typeface="+mj-lt"/>
              </a:rPr>
              <a:t>RubyGems</a:t>
            </a:r>
            <a:r>
              <a:rPr lang="en-IN" b="0" i="0" dirty="0">
                <a:solidFill>
                  <a:srgbClr val="333333"/>
                </a:solidFill>
                <a:effectLst/>
                <a:latin typeface="+mj-lt"/>
              </a:rPr>
              <a:t> is a package manager for Ruby libraries, providing a standard format for distributing Ruby programs and libraries.</a:t>
            </a:r>
          </a:p>
          <a:p>
            <a:pPr algn="l">
              <a:buNone/>
            </a:pPr>
            <a:r>
              <a:rPr lang="en-IN" b="1" i="0" dirty="0">
                <a:solidFill>
                  <a:srgbClr val="333333"/>
                </a:solidFill>
                <a:effectLst/>
                <a:latin typeface="+mj-lt"/>
              </a:rPr>
              <a:t>5. NuGet (for .NET)</a:t>
            </a:r>
          </a:p>
          <a:p>
            <a:pPr algn="l">
              <a:buFont typeface="Arial" panose="020B0604020202020204" pitchFamily="34" charset="0"/>
              <a:buChar char="•"/>
            </a:pPr>
            <a:r>
              <a:rPr lang="en-IN" b="1" i="0" dirty="0">
                <a:solidFill>
                  <a:srgbClr val="333333"/>
                </a:solidFill>
                <a:effectLst/>
                <a:latin typeface="+mj-lt"/>
              </a:rPr>
              <a:t>.NET Packages:</a:t>
            </a:r>
            <a:r>
              <a:rPr lang="en-IN" b="0" i="0" dirty="0">
                <a:solidFill>
                  <a:srgbClr val="333333"/>
                </a:solidFill>
                <a:effectLst/>
                <a:latin typeface="+mj-lt"/>
              </a:rPr>
              <a:t> NuGet is the package manager for the Microsoft development platform including .NET. It is used to share code across developers and projects.</a:t>
            </a:r>
          </a:p>
          <a:p>
            <a:pPr algn="l">
              <a:buNone/>
            </a:pPr>
            <a:r>
              <a:rPr lang="en-US" b="1" i="0" dirty="0">
                <a:solidFill>
                  <a:srgbClr val="333333"/>
                </a:solidFill>
                <a:effectLst/>
                <a:latin typeface="+mj-lt"/>
              </a:rPr>
              <a:t>6. Docker (Container Management)</a:t>
            </a:r>
          </a:p>
          <a:p>
            <a:pPr algn="l">
              <a:buFont typeface="Arial" panose="020B0604020202020204" pitchFamily="34" charset="0"/>
              <a:buChar char="•"/>
            </a:pPr>
            <a:r>
              <a:rPr lang="en-US" b="1" i="0" dirty="0">
                <a:solidFill>
                  <a:srgbClr val="333333"/>
                </a:solidFill>
                <a:effectLst/>
                <a:latin typeface="+mj-lt"/>
              </a:rPr>
              <a:t>Containerized Applications:</a:t>
            </a:r>
            <a:r>
              <a:rPr lang="en-US" b="0" i="0" dirty="0">
                <a:solidFill>
                  <a:srgbClr val="333333"/>
                </a:solidFill>
                <a:effectLst/>
                <a:latin typeface="+mj-lt"/>
              </a:rPr>
              <a:t> Docker can be considered a package manager for containerized applications, managing Docker images and containers.</a:t>
            </a:r>
          </a:p>
          <a:p>
            <a:pPr algn="l">
              <a:buFont typeface="Arial" panose="020B0604020202020204" pitchFamily="34" charset="0"/>
              <a:buChar char="•"/>
            </a:pPr>
            <a:endParaRPr lang="en-IN" b="0" i="0" dirty="0">
              <a:solidFill>
                <a:srgbClr val="333333"/>
              </a:solidFill>
              <a:effectLst/>
              <a:latin typeface="+mj-lt"/>
            </a:endParaRPr>
          </a:p>
          <a:p>
            <a:endParaRPr lang="en-IN" dirty="0">
              <a:latin typeface="+mj-lt"/>
            </a:endParaRPr>
          </a:p>
        </p:txBody>
      </p:sp>
    </p:spTree>
    <p:extLst>
      <p:ext uri="{BB962C8B-B14F-4D97-AF65-F5344CB8AC3E}">
        <p14:creationId xmlns:p14="http://schemas.microsoft.com/office/powerpoint/2010/main" val="19277858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9385B05-AC90-9B44-DA77-91D0BE447DC5}"/>
              </a:ext>
            </a:extLst>
          </p:cNvPr>
          <p:cNvSpPr>
            <a:spLocks noGrp="1"/>
          </p:cNvSpPr>
          <p:nvPr>
            <p:ph idx="1"/>
          </p:nvPr>
        </p:nvSpPr>
        <p:spPr>
          <a:xfrm>
            <a:off x="1069848" y="393290"/>
            <a:ext cx="10058400" cy="5778910"/>
          </a:xfrm>
        </p:spPr>
        <p:txBody>
          <a:bodyPr/>
          <a:lstStyle/>
          <a:p>
            <a:pPr marL="0" indent="0">
              <a:buNone/>
            </a:pPr>
            <a:r>
              <a:rPr lang="en-IN" sz="2400" b="1" dirty="0"/>
              <a:t>Maven Commands</a:t>
            </a:r>
          </a:p>
          <a:p>
            <a:pPr>
              <a:buFont typeface="Wingdings" panose="05000000000000000000" pitchFamily="2" charset="2"/>
              <a:buChar char="Ø"/>
            </a:pPr>
            <a:r>
              <a:rPr lang="en-IN" sz="1400" dirty="0" err="1"/>
              <a:t>mvn</a:t>
            </a:r>
            <a:r>
              <a:rPr lang="en-IN" sz="1400" dirty="0"/>
              <a:t> clean</a:t>
            </a:r>
          </a:p>
          <a:p>
            <a:pPr>
              <a:buFont typeface="Wingdings" panose="05000000000000000000" pitchFamily="2" charset="2"/>
              <a:buChar char="Ø"/>
            </a:pPr>
            <a:r>
              <a:rPr lang="en-IN" sz="1400" dirty="0" err="1"/>
              <a:t>mvn</a:t>
            </a:r>
            <a:r>
              <a:rPr lang="en-IN" sz="1400" dirty="0"/>
              <a:t> compile</a:t>
            </a:r>
          </a:p>
          <a:p>
            <a:pPr>
              <a:buFont typeface="Wingdings" panose="05000000000000000000" pitchFamily="2" charset="2"/>
              <a:buChar char="Ø"/>
            </a:pPr>
            <a:r>
              <a:rPr lang="en-IN" sz="1400" dirty="0" err="1"/>
              <a:t>mvn</a:t>
            </a:r>
            <a:r>
              <a:rPr lang="en-IN" sz="1400" dirty="0"/>
              <a:t> test</a:t>
            </a:r>
          </a:p>
          <a:p>
            <a:pPr>
              <a:buFont typeface="Wingdings" panose="05000000000000000000" pitchFamily="2" charset="2"/>
              <a:buChar char="Ø"/>
            </a:pPr>
            <a:r>
              <a:rPr lang="en-IN" sz="1400" dirty="0" err="1"/>
              <a:t>mvn</a:t>
            </a:r>
            <a:r>
              <a:rPr lang="en-IN" sz="1400" dirty="0"/>
              <a:t> package </a:t>
            </a:r>
          </a:p>
          <a:p>
            <a:pPr>
              <a:buFont typeface="Wingdings" panose="05000000000000000000" pitchFamily="2" charset="2"/>
              <a:buChar char="Ø"/>
            </a:pPr>
            <a:r>
              <a:rPr lang="en-IN" sz="1400" dirty="0" err="1"/>
              <a:t>mvn</a:t>
            </a:r>
            <a:r>
              <a:rPr lang="en-IN" sz="1400" dirty="0"/>
              <a:t> install</a:t>
            </a:r>
          </a:p>
          <a:p>
            <a:pPr>
              <a:buFont typeface="Wingdings" panose="05000000000000000000" pitchFamily="2" charset="2"/>
              <a:buChar char="Ø"/>
            </a:pPr>
            <a:endParaRPr lang="en-IN" sz="1400" dirty="0"/>
          </a:p>
          <a:p>
            <a:r>
              <a:rPr lang="en-IN" sz="1600" b="1" dirty="0" err="1"/>
              <a:t>mvn</a:t>
            </a:r>
            <a:r>
              <a:rPr lang="en-IN" sz="1600" b="1" dirty="0"/>
              <a:t> clean </a:t>
            </a:r>
            <a:r>
              <a:rPr lang="en-IN" sz="1600" dirty="0"/>
              <a:t>(delete target folder)</a:t>
            </a:r>
          </a:p>
          <a:p>
            <a:r>
              <a:rPr lang="en-IN" sz="1600" b="1" dirty="0" err="1"/>
              <a:t>mvn</a:t>
            </a:r>
            <a:r>
              <a:rPr lang="en-IN" sz="1600" b="1" dirty="0"/>
              <a:t> compile </a:t>
            </a:r>
            <a:r>
              <a:rPr lang="en-IN" sz="1600" dirty="0"/>
              <a:t>(find classes in </a:t>
            </a:r>
            <a:r>
              <a:rPr lang="en-IN" sz="1600" dirty="0" err="1"/>
              <a:t>src</a:t>
            </a:r>
            <a:r>
              <a:rPr lang="en-IN" sz="1600" dirty="0"/>
              <a:t>/main/java/* &amp; compile it &amp; store it in target/classes </a:t>
            </a:r>
            <a:r>
              <a:rPr lang="en-IN" sz="1600" dirty="0" err="1"/>
              <a:t>dir</a:t>
            </a:r>
            <a:r>
              <a:rPr lang="en-IN" sz="1600" dirty="0"/>
              <a:t>)</a:t>
            </a:r>
          </a:p>
          <a:p>
            <a:r>
              <a:rPr lang="en-IN" sz="1600" b="1" dirty="0" err="1"/>
              <a:t>mvn</a:t>
            </a:r>
            <a:r>
              <a:rPr lang="en-IN" sz="1600" b="1" dirty="0"/>
              <a:t> test/</a:t>
            </a:r>
            <a:r>
              <a:rPr lang="en-IN" sz="1600" b="1" dirty="0" err="1"/>
              <a:t>mvn</a:t>
            </a:r>
            <a:r>
              <a:rPr lang="en-IN" sz="1600" b="1" dirty="0"/>
              <a:t> compile test/</a:t>
            </a:r>
            <a:r>
              <a:rPr lang="en-IN" sz="1600" b="1" dirty="0" err="1"/>
              <a:t>mvnw</a:t>
            </a:r>
            <a:r>
              <a:rPr lang="en-IN" sz="1600" b="1" dirty="0"/>
              <a:t> compile test </a:t>
            </a:r>
            <a:r>
              <a:rPr lang="en-IN" sz="1600" dirty="0"/>
              <a:t>(w=repository block) (find test classes in </a:t>
            </a:r>
            <a:r>
              <a:rPr lang="en-IN" sz="1600" dirty="0" err="1"/>
              <a:t>src</a:t>
            </a:r>
            <a:r>
              <a:rPr lang="en-IN" sz="1600" dirty="0"/>
              <a:t>/test/java/* &amp; compile it then run test)</a:t>
            </a:r>
          </a:p>
          <a:p>
            <a:r>
              <a:rPr lang="en-IN" sz="1600" b="1" dirty="0" err="1"/>
              <a:t>mvn</a:t>
            </a:r>
            <a:r>
              <a:rPr lang="en-IN" sz="1600" b="1" dirty="0"/>
              <a:t> package/</a:t>
            </a:r>
            <a:r>
              <a:rPr lang="en-IN" sz="1600" b="1" dirty="0" err="1"/>
              <a:t>mvn</a:t>
            </a:r>
            <a:r>
              <a:rPr lang="en-IN" sz="1600" b="1" dirty="0"/>
              <a:t> compile test package </a:t>
            </a:r>
            <a:r>
              <a:rPr lang="en-IN" sz="1600" dirty="0"/>
              <a:t>(compile code, run test &amp; package code in jar/war file)</a:t>
            </a:r>
          </a:p>
          <a:p>
            <a:r>
              <a:rPr lang="en-IN" sz="1600" b="1" dirty="0" err="1"/>
              <a:t>mvn</a:t>
            </a:r>
            <a:r>
              <a:rPr lang="en-IN" sz="1600" b="1" dirty="0"/>
              <a:t> install/</a:t>
            </a:r>
            <a:r>
              <a:rPr lang="en-IN" sz="1600" b="1" dirty="0" err="1"/>
              <a:t>mvn</a:t>
            </a:r>
            <a:r>
              <a:rPr lang="en-IN" sz="1600" b="1" dirty="0"/>
              <a:t> compile test package install </a:t>
            </a:r>
            <a:r>
              <a:rPr lang="en-IN" sz="1600" dirty="0"/>
              <a:t>(compile code, run test, package code &amp; copy it into local machine in .m2 directory)</a:t>
            </a:r>
          </a:p>
        </p:txBody>
      </p:sp>
    </p:spTree>
    <p:extLst>
      <p:ext uri="{BB962C8B-B14F-4D97-AF65-F5344CB8AC3E}">
        <p14:creationId xmlns:p14="http://schemas.microsoft.com/office/powerpoint/2010/main" val="1594610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9CC5916-1D33-E905-28C1-688214AB4089}"/>
              </a:ext>
            </a:extLst>
          </p:cNvPr>
          <p:cNvSpPr>
            <a:spLocks noGrp="1"/>
          </p:cNvSpPr>
          <p:nvPr>
            <p:ph idx="1"/>
          </p:nvPr>
        </p:nvSpPr>
        <p:spPr>
          <a:xfrm>
            <a:off x="1097280" y="363794"/>
            <a:ext cx="10058400" cy="3549445"/>
          </a:xfrm>
        </p:spPr>
        <p:txBody>
          <a:bodyPr/>
          <a:lstStyle/>
          <a:p>
            <a:pPr marL="0" indent="0">
              <a:buNone/>
            </a:pPr>
            <a:r>
              <a:rPr lang="en-IN" sz="2800" b="1" i="0" dirty="0">
                <a:solidFill>
                  <a:srgbClr val="3C3E3E"/>
                </a:solidFill>
                <a:effectLst/>
                <a:latin typeface="+mj-lt"/>
              </a:rPr>
              <a:t>What about JS Applications?</a:t>
            </a:r>
            <a:br>
              <a:rPr lang="en-IN" sz="2800" b="1" i="0" dirty="0">
                <a:solidFill>
                  <a:srgbClr val="3C3E3E"/>
                </a:solidFill>
                <a:effectLst/>
                <a:latin typeface="+mj-lt"/>
              </a:rPr>
            </a:br>
            <a:endParaRPr lang="en-IN" sz="2800" b="1" i="0" dirty="0">
              <a:solidFill>
                <a:srgbClr val="3C3E3E"/>
              </a:solidFill>
              <a:effectLst/>
              <a:latin typeface="+mj-lt"/>
            </a:endParaRPr>
          </a:p>
          <a:p>
            <a:pPr marL="0" indent="0">
              <a:buNone/>
            </a:pPr>
            <a:r>
              <a:rPr lang="en-US" sz="1600" b="0" i="0" dirty="0">
                <a:solidFill>
                  <a:srgbClr val="3C3E3E"/>
                </a:solidFill>
                <a:effectLst/>
              </a:rPr>
              <a:t>following command is used for installing dependencies .</a:t>
            </a:r>
            <a:br>
              <a:rPr lang="en-US" sz="2400" dirty="0"/>
            </a:br>
            <a:r>
              <a:rPr lang="en-US" sz="1600" dirty="0">
                <a:solidFill>
                  <a:srgbClr val="3C3E3E"/>
                </a:solidFill>
                <a:sym typeface="Wingdings" panose="05000000000000000000" pitchFamily="2" charset="2"/>
              </a:rPr>
              <a:t></a:t>
            </a:r>
            <a:r>
              <a:rPr lang="en-US" sz="1600" b="0" i="0" dirty="0">
                <a:solidFill>
                  <a:srgbClr val="3C3E3E"/>
                </a:solidFill>
                <a:effectLst/>
              </a:rPr>
              <a:t> </a:t>
            </a:r>
            <a:r>
              <a:rPr lang="en-US" sz="1600" b="0" i="0" dirty="0" err="1">
                <a:solidFill>
                  <a:srgbClr val="3C3E3E"/>
                </a:solidFill>
                <a:effectLst/>
              </a:rPr>
              <a:t>npm</a:t>
            </a:r>
            <a:r>
              <a:rPr lang="en-US" sz="1600" b="0" i="0" dirty="0">
                <a:solidFill>
                  <a:srgbClr val="3C3E3E"/>
                </a:solidFill>
                <a:effectLst/>
              </a:rPr>
              <a:t> install </a:t>
            </a:r>
          </a:p>
          <a:p>
            <a:pPr marL="0" indent="0">
              <a:buNone/>
            </a:pPr>
            <a:r>
              <a:rPr lang="en-US" sz="1400" b="1" i="0" dirty="0">
                <a:solidFill>
                  <a:srgbClr val="3C3E3E"/>
                </a:solidFill>
                <a:effectLst/>
              </a:rPr>
              <a:t>Command line tool- </a:t>
            </a:r>
            <a:r>
              <a:rPr lang="en-US" sz="1400" b="1" i="0" dirty="0" err="1">
                <a:solidFill>
                  <a:srgbClr val="3C3E3E"/>
                </a:solidFill>
                <a:effectLst/>
              </a:rPr>
              <a:t>npm</a:t>
            </a:r>
            <a:endParaRPr lang="en-US" sz="1400" b="1" i="0" dirty="0">
              <a:solidFill>
                <a:srgbClr val="3C3E3E"/>
              </a:solidFill>
              <a:effectLst/>
            </a:endParaRPr>
          </a:p>
          <a:p>
            <a:r>
              <a:rPr lang="en-US" sz="1400" b="0" i="0" dirty="0" err="1">
                <a:solidFill>
                  <a:srgbClr val="3C3E3E"/>
                </a:solidFill>
                <a:effectLst/>
              </a:rPr>
              <a:t>npm</a:t>
            </a:r>
            <a:r>
              <a:rPr lang="en-US" sz="1400" b="0" i="0" dirty="0">
                <a:solidFill>
                  <a:srgbClr val="3C3E3E"/>
                </a:solidFill>
                <a:effectLst/>
              </a:rPr>
              <a:t> start -&gt; start the application</a:t>
            </a:r>
          </a:p>
          <a:p>
            <a:r>
              <a:rPr lang="en-US" sz="1400" b="0" i="0" dirty="0" err="1">
                <a:solidFill>
                  <a:srgbClr val="3C3E3E"/>
                </a:solidFill>
                <a:effectLst/>
              </a:rPr>
              <a:t>npm</a:t>
            </a:r>
            <a:r>
              <a:rPr lang="en-US" sz="1400" b="0" i="0" dirty="0">
                <a:solidFill>
                  <a:srgbClr val="3C3E3E"/>
                </a:solidFill>
                <a:effectLst/>
              </a:rPr>
              <a:t> stop  -&gt; stop the application</a:t>
            </a:r>
          </a:p>
          <a:p>
            <a:r>
              <a:rPr lang="en-US" sz="1400" b="0" i="0" dirty="0" err="1">
                <a:solidFill>
                  <a:srgbClr val="3C3E3E"/>
                </a:solidFill>
                <a:effectLst/>
              </a:rPr>
              <a:t>npm</a:t>
            </a:r>
            <a:r>
              <a:rPr lang="en-US" sz="1400" b="0" i="0" dirty="0">
                <a:solidFill>
                  <a:srgbClr val="3C3E3E"/>
                </a:solidFill>
                <a:effectLst/>
              </a:rPr>
              <a:t> test  -&gt; runt the test</a:t>
            </a:r>
          </a:p>
          <a:p>
            <a:r>
              <a:rPr lang="en-US" sz="1400" b="0" i="0" dirty="0" err="1">
                <a:solidFill>
                  <a:srgbClr val="3C3E3E"/>
                </a:solidFill>
                <a:effectLst/>
              </a:rPr>
              <a:t>npm</a:t>
            </a:r>
            <a:r>
              <a:rPr lang="en-US" sz="1400" b="0" i="0" dirty="0">
                <a:solidFill>
                  <a:srgbClr val="3C3E3E"/>
                </a:solidFill>
                <a:effectLst/>
              </a:rPr>
              <a:t> publish -&gt; publish the artifact</a:t>
            </a:r>
          </a:p>
          <a:p>
            <a:endParaRPr lang="en-IN" dirty="0"/>
          </a:p>
        </p:txBody>
      </p:sp>
      <p:pic>
        <p:nvPicPr>
          <p:cNvPr id="5" name="Picture 4">
            <a:extLst>
              <a:ext uri="{FF2B5EF4-FFF2-40B4-BE49-F238E27FC236}">
                <a16:creationId xmlns:a16="http://schemas.microsoft.com/office/drawing/2014/main" id="{9ABFEFF4-B9AF-01D4-6C5F-34FB1284618E}"/>
              </a:ext>
            </a:extLst>
          </p:cNvPr>
          <p:cNvPicPr>
            <a:picLocks noChangeAspect="1"/>
          </p:cNvPicPr>
          <p:nvPr/>
        </p:nvPicPr>
        <p:blipFill>
          <a:blip r:embed="rId2"/>
          <a:stretch>
            <a:fillRect/>
          </a:stretch>
        </p:blipFill>
        <p:spPr>
          <a:xfrm>
            <a:off x="3952567" y="1770625"/>
            <a:ext cx="8101782" cy="4723581"/>
          </a:xfrm>
          <a:prstGeom prst="rect">
            <a:avLst/>
          </a:prstGeom>
        </p:spPr>
      </p:pic>
    </p:spTree>
    <p:extLst>
      <p:ext uri="{BB962C8B-B14F-4D97-AF65-F5344CB8AC3E}">
        <p14:creationId xmlns:p14="http://schemas.microsoft.com/office/powerpoint/2010/main" val="1170847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Wood Type">
  <a:themeElements>
    <a:clrScheme name="Wood Type">
      <a:dk1>
        <a:sysClr val="windowText" lastClr="000000"/>
      </a:dk1>
      <a:lt1>
        <a:sysClr val="window" lastClr="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Wood Type">
      <a:fillStyleLst>
        <a:solidFill>
          <a:schemeClr val="phClr"/>
        </a:solidFill>
        <a:blipFill rotWithShape="1">
          <a:blip xmlns:r="http://schemas.openxmlformats.org/officeDocument/2006/relationships" r:embed="rId1">
            <a:duotone>
              <a:schemeClr val="phClr">
                <a:tint val="70000"/>
                <a:shade val="63000"/>
              </a:schemeClr>
              <a:schemeClr val="phClr">
                <a:tint val="10000"/>
                <a:satMod val="150000"/>
              </a:schemeClr>
            </a:duotone>
          </a:blip>
          <a:tile tx="0" ty="0" sx="60000" sy="59000" flip="none" algn="tl"/>
        </a:blipFill>
        <a:blipFill rotWithShape="1">
          <a:blip xmlns:r="http://schemas.openxmlformats.org/officeDocument/2006/relationships" r:embed="rId1">
            <a:duotone>
              <a:schemeClr val="phClr">
                <a:shade val="36000"/>
                <a:satMod val="120000"/>
              </a:schemeClr>
              <a:schemeClr val="phClr">
                <a:tint val="40000"/>
              </a:schemeClr>
            </a:duotone>
          </a:blip>
          <a:tile tx="0" ty="0" sx="60000" sy="59000" flip="none" algn="tl"/>
        </a:blipFill>
      </a:fillStyleLst>
      <a:lnStyleLst>
        <a:ln w="6350" cap="flat" cmpd="sng" algn="ctr">
          <a:solidFill>
            <a:schemeClr val="phClr"/>
          </a:solidFill>
          <a:prstDash val="solid"/>
        </a:ln>
        <a:ln w="12700"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softEdge rad="12700"/>
          </a:effectLst>
        </a:effectStyle>
        <a:effectStyle>
          <a:effectLst>
            <a:outerShdw blurRad="50800" dist="19050" dir="5400000" algn="tl" rotWithShape="0">
              <a:srgbClr val="000000">
                <a:alpha val="60000"/>
              </a:srgbClr>
            </a:outerShdw>
            <a:softEdge rad="12700"/>
          </a:effectLst>
        </a:effectStyle>
      </a:effectStyleLst>
      <a:bgFillStyleLst>
        <a:solidFill>
          <a:schemeClr val="phClr"/>
        </a:solidFill>
        <a:solidFill>
          <a:schemeClr val="phClr">
            <a:shade val="97000"/>
            <a:satMod val="150000"/>
          </a:schemeClr>
        </a:solidFill>
        <a:blipFill rotWithShape="1">
          <a:blip xmlns:r="http://schemas.openxmlformats.org/officeDocument/2006/relationships" r:embed="rId1">
            <a:duotone>
              <a:schemeClr val="phClr">
                <a:tint val="75000"/>
                <a:shade val="58000"/>
                <a:satMod val="120000"/>
              </a:schemeClr>
              <a:schemeClr val="phClr">
                <a:tint val="50000"/>
                <a:shade val="96000"/>
              </a:schemeClr>
            </a:duotone>
          </a:blip>
          <a:tile tx="0" ty="0" sx="100000" sy="100000" flip="none" algn="tl"/>
        </a:blipFill>
      </a:bgFillStyleLst>
    </a:fmtScheme>
  </a:themeElements>
  <a:objectDefaults/>
  <a:extraClrSchemeLst/>
  <a:extLst>
    <a:ext uri="{05A4C25C-085E-4340-85A3-A5531E510DB2}">
      <thm15:themeFamily xmlns:thm15="http://schemas.microsoft.com/office/thememl/2012/main" name="Wood Type" id="{7ACABC62-BF99-48CF-A9DC-4DB89C7B13DC}" vid="{142A1326-48AB-42A9-8428-CB14AA30176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TM03090434[[fn=Wood Type]]</Template>
  <TotalTime>36264</TotalTime>
  <Words>890</Words>
  <Application>Microsoft Office PowerPoint</Application>
  <PresentationFormat>Widescreen</PresentationFormat>
  <Paragraphs>80</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Calibri</vt:lpstr>
      <vt:lpstr>sohne</vt:lpstr>
      <vt:lpstr>Wingdings</vt:lpstr>
      <vt:lpstr>Wood Type</vt:lpstr>
      <vt:lpstr>Build Tools &amp; Package Manager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Vicky Kumawat</dc:creator>
  <cp:lastModifiedBy>Vicky Kumawat</cp:lastModifiedBy>
  <cp:revision>620</cp:revision>
  <dcterms:created xsi:type="dcterms:W3CDTF">2025-01-15T12:50:50Z</dcterms:created>
  <dcterms:modified xsi:type="dcterms:W3CDTF">2025-03-22T04:47:09Z</dcterms:modified>
</cp:coreProperties>
</file>