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6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4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4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5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5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1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44B87A-41AE-4400-ACB1-65CC00BE18C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7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7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44B87A-41AE-4400-ACB1-65CC00BE18C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0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88FB-940B-21A3-AA21-B68FD9CC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9487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>
                <a:solidFill>
                  <a:schemeClr val="accent1"/>
                </a:solidFill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301051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F073-88F1-D2E1-CA12-B72E2C4A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2452"/>
            <a:ext cx="10058400" cy="5426642"/>
          </a:xfrm>
        </p:spPr>
        <p:txBody>
          <a:bodyPr>
            <a:normAutofit/>
          </a:bodyPr>
          <a:lstStyle/>
          <a:p>
            <a:r>
              <a:rPr lang="en-IN" sz="3200" dirty="0" err="1"/>
              <a:t>CodeCommit</a:t>
            </a:r>
            <a:r>
              <a:rPr lang="en-IN" sz="3200" dirty="0"/>
              <a:t> vs.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47DDD-2639-94BE-6D27-2276F0EF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03" y="1359536"/>
            <a:ext cx="10058400" cy="38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7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CFC09-A636-FD64-6E5A-CB7E5340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2452"/>
            <a:ext cx="10058400" cy="5426642"/>
          </a:xfrm>
        </p:spPr>
        <p:txBody>
          <a:bodyPr/>
          <a:lstStyle/>
          <a:p>
            <a:r>
              <a:rPr lang="en-IN" sz="3200" dirty="0"/>
              <a:t>AWS </a:t>
            </a:r>
            <a:r>
              <a:rPr lang="en-IN" sz="3200" dirty="0" err="1"/>
              <a:t>CodePipeline</a:t>
            </a:r>
            <a:br>
              <a:rPr lang="en-IN" sz="3200" dirty="0"/>
            </a:br>
            <a:endParaRPr lang="en-IN" sz="3200" dirty="0"/>
          </a:p>
          <a:p>
            <a:r>
              <a:rPr lang="en-IN" sz="1800" dirty="0">
                <a:latin typeface="+mj-lt"/>
              </a:rPr>
              <a:t>• Visual Workflow to orchestrate your CICD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Source</a:t>
            </a:r>
            <a:r>
              <a:rPr lang="en-IN" sz="1800" dirty="0">
                <a:latin typeface="+mj-lt"/>
              </a:rPr>
              <a:t> – </a:t>
            </a:r>
            <a:r>
              <a:rPr lang="en-IN" sz="1800" dirty="0" err="1">
                <a:latin typeface="+mj-lt"/>
              </a:rPr>
              <a:t>CodeCommit</a:t>
            </a:r>
            <a:r>
              <a:rPr lang="en-IN" sz="1800" dirty="0">
                <a:latin typeface="+mj-lt"/>
              </a:rPr>
              <a:t>, ECR, S3, Bitbucket, GitHub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Build</a:t>
            </a:r>
            <a:r>
              <a:rPr lang="en-IN" sz="1800" dirty="0">
                <a:latin typeface="+mj-lt"/>
              </a:rPr>
              <a:t> – </a:t>
            </a:r>
            <a:r>
              <a:rPr lang="en-IN" sz="1800" dirty="0" err="1">
                <a:latin typeface="+mj-lt"/>
              </a:rPr>
              <a:t>CodeBuild</a:t>
            </a:r>
            <a:r>
              <a:rPr lang="en-IN" sz="1800" dirty="0">
                <a:latin typeface="+mj-lt"/>
              </a:rPr>
              <a:t>, Jenkins, </a:t>
            </a:r>
            <a:r>
              <a:rPr lang="en-IN" sz="1800" dirty="0" err="1">
                <a:latin typeface="+mj-lt"/>
              </a:rPr>
              <a:t>CloudBees</a:t>
            </a:r>
            <a:r>
              <a:rPr lang="en-IN" sz="1800" dirty="0">
                <a:latin typeface="+mj-lt"/>
              </a:rPr>
              <a:t>, TeamCity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Test</a:t>
            </a:r>
            <a:r>
              <a:rPr lang="en-IN" sz="1800" dirty="0">
                <a:latin typeface="+mj-lt"/>
              </a:rPr>
              <a:t> – </a:t>
            </a:r>
            <a:r>
              <a:rPr lang="en-IN" sz="1800" dirty="0" err="1">
                <a:latin typeface="+mj-lt"/>
              </a:rPr>
              <a:t>CodeBuild</a:t>
            </a:r>
            <a:r>
              <a:rPr lang="en-IN" sz="1800" dirty="0">
                <a:latin typeface="+mj-lt"/>
              </a:rPr>
              <a:t>, AWS Device Farm, 3rd party tools, …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Deploy</a:t>
            </a:r>
            <a:r>
              <a:rPr lang="en-IN" sz="1800" dirty="0">
                <a:latin typeface="+mj-lt"/>
              </a:rPr>
              <a:t> – </a:t>
            </a:r>
            <a:r>
              <a:rPr lang="en-IN" sz="1800" dirty="0" err="1">
                <a:latin typeface="+mj-lt"/>
              </a:rPr>
              <a:t>CodeDeploy</a:t>
            </a:r>
            <a:r>
              <a:rPr lang="en-IN" sz="1800" dirty="0">
                <a:latin typeface="+mj-lt"/>
              </a:rPr>
              <a:t>, Elastic Beanstalk, CloudFormation, ECS, S3, …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Invoke</a:t>
            </a:r>
            <a:r>
              <a:rPr lang="en-IN" sz="1800" dirty="0">
                <a:latin typeface="+mj-lt"/>
              </a:rPr>
              <a:t> – Lambda, Step Functions</a:t>
            </a:r>
          </a:p>
          <a:p>
            <a:r>
              <a:rPr lang="en-IN" sz="1800" dirty="0">
                <a:latin typeface="+mj-lt"/>
              </a:rPr>
              <a:t>• Consists of stages:</a:t>
            </a:r>
          </a:p>
          <a:p>
            <a:pPr lvl="2"/>
            <a:r>
              <a:rPr lang="en-IN" sz="1800" dirty="0">
                <a:latin typeface="+mj-lt"/>
              </a:rPr>
              <a:t>Each stage can have sequential actions and/or parallel actions</a:t>
            </a:r>
          </a:p>
          <a:p>
            <a:pPr lvl="2"/>
            <a:r>
              <a:rPr lang="en-IN" sz="1800" dirty="0">
                <a:latin typeface="+mj-lt"/>
              </a:rPr>
              <a:t>Example: Build </a:t>
            </a:r>
            <a:r>
              <a:rPr lang="en-IN" sz="18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en-IN" sz="1800" dirty="0">
                <a:latin typeface="+mj-lt"/>
              </a:rPr>
              <a:t>Test </a:t>
            </a:r>
            <a:r>
              <a:rPr lang="en-IN" sz="18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en-IN" sz="1800" dirty="0">
                <a:latin typeface="+mj-lt"/>
              </a:rPr>
              <a:t>Deploy </a:t>
            </a:r>
            <a:r>
              <a:rPr lang="en-IN" sz="18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en-IN" sz="1800" dirty="0">
                <a:latin typeface="+mj-lt"/>
              </a:rPr>
              <a:t>Load Testing </a:t>
            </a:r>
            <a:r>
              <a:rPr lang="en-IN" sz="18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en-IN" sz="1800" dirty="0">
                <a:latin typeface="+mj-lt"/>
              </a:rPr>
              <a:t> …</a:t>
            </a:r>
          </a:p>
          <a:p>
            <a:pPr lvl="2"/>
            <a:r>
              <a:rPr lang="en-IN" sz="1800" dirty="0">
                <a:latin typeface="+mj-lt"/>
              </a:rPr>
              <a:t>Manual approval can be defined at any stage</a:t>
            </a:r>
          </a:p>
        </p:txBody>
      </p:sp>
    </p:spTree>
    <p:extLst>
      <p:ext uri="{BB962C8B-B14F-4D97-AF65-F5344CB8AC3E}">
        <p14:creationId xmlns:p14="http://schemas.microsoft.com/office/powerpoint/2010/main" val="112367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C87A0-3ACC-A9E0-58ED-C83B2FB2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53961"/>
            <a:ext cx="10058400" cy="5515133"/>
          </a:xfrm>
        </p:spPr>
        <p:txBody>
          <a:bodyPr>
            <a:normAutofit/>
          </a:bodyPr>
          <a:lstStyle/>
          <a:p>
            <a:r>
              <a:rPr lang="en-IN" sz="3200" dirty="0"/>
              <a:t>Technology Stack for CICD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E49E7-4EE0-D8AB-7E09-7636B5078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22" y="1118724"/>
            <a:ext cx="9273388" cy="47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0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460B-39F4-98E3-DD42-FF5FA8451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34297"/>
            <a:ext cx="10058400" cy="5534797"/>
          </a:xfrm>
        </p:spPr>
        <p:txBody>
          <a:bodyPr/>
          <a:lstStyle/>
          <a:p>
            <a:r>
              <a:rPr lang="en-US" sz="3200" dirty="0"/>
              <a:t>AWS </a:t>
            </a:r>
            <a:r>
              <a:rPr lang="en-US" sz="3200" dirty="0" err="1"/>
              <a:t>CodeBuild</a:t>
            </a:r>
            <a:br>
              <a:rPr lang="en-US" dirty="0"/>
            </a:br>
            <a:endParaRPr lang="en-US" dirty="0"/>
          </a:p>
          <a:p>
            <a:r>
              <a:rPr lang="en-US" sz="1800" dirty="0">
                <a:latin typeface="+mj-lt"/>
              </a:rPr>
              <a:t>• A fully managed continuous integration (CI) service</a:t>
            </a:r>
          </a:p>
          <a:p>
            <a:r>
              <a:rPr lang="en-US" sz="1800" dirty="0">
                <a:latin typeface="+mj-lt"/>
              </a:rPr>
              <a:t>• Continuous scaling (no servers to manage or provision – no build queue)</a:t>
            </a:r>
          </a:p>
          <a:p>
            <a:r>
              <a:rPr lang="en-US" sz="1800" dirty="0">
                <a:latin typeface="+mj-lt"/>
              </a:rPr>
              <a:t>• Compile source code, run tests, produce software packages, …</a:t>
            </a:r>
          </a:p>
          <a:p>
            <a:r>
              <a:rPr lang="en-US" sz="1800" dirty="0">
                <a:latin typeface="+mj-lt"/>
              </a:rPr>
              <a:t>• Alternative to other build tools (e.g., Jenkins)</a:t>
            </a:r>
          </a:p>
          <a:p>
            <a:r>
              <a:rPr lang="en-US" sz="1800" dirty="0">
                <a:latin typeface="+mj-lt"/>
              </a:rPr>
              <a:t>• Charged per minute for compute resources (time it takes to complete the builds)</a:t>
            </a:r>
          </a:p>
          <a:p>
            <a:r>
              <a:rPr lang="en-US" sz="1800" dirty="0">
                <a:latin typeface="+mj-lt"/>
              </a:rPr>
              <a:t>• Leverages Docker under the hood for reproducible builds</a:t>
            </a:r>
          </a:p>
          <a:p>
            <a:r>
              <a:rPr lang="en-US" sz="1800" dirty="0">
                <a:latin typeface="+mj-lt"/>
              </a:rPr>
              <a:t>• Use prepackaged Docker images or create your own custom Docker image</a:t>
            </a:r>
          </a:p>
          <a:p>
            <a:r>
              <a:rPr lang="en-US" sz="1800" dirty="0">
                <a:latin typeface="+mj-lt"/>
              </a:rPr>
              <a:t>• Security:</a:t>
            </a:r>
          </a:p>
          <a:p>
            <a:pPr lvl="2"/>
            <a:r>
              <a:rPr lang="en-US" sz="1800" dirty="0">
                <a:latin typeface="+mj-lt"/>
              </a:rPr>
              <a:t>Integration with KMS for encryption of build artifacts</a:t>
            </a:r>
          </a:p>
          <a:p>
            <a:pPr lvl="2"/>
            <a:r>
              <a:rPr lang="en-US" sz="1800" dirty="0">
                <a:latin typeface="+mj-lt"/>
              </a:rPr>
              <a:t>IAM for </a:t>
            </a:r>
            <a:r>
              <a:rPr lang="en-US" sz="1800" dirty="0" err="1">
                <a:latin typeface="+mj-lt"/>
              </a:rPr>
              <a:t>CodeBuild</a:t>
            </a:r>
            <a:r>
              <a:rPr lang="en-US" sz="1800" dirty="0">
                <a:latin typeface="+mj-lt"/>
              </a:rPr>
              <a:t> permissions, and VPC for network security</a:t>
            </a:r>
          </a:p>
          <a:p>
            <a:pPr lvl="2"/>
            <a:r>
              <a:rPr lang="en-US" sz="1800" dirty="0">
                <a:latin typeface="+mj-lt"/>
              </a:rPr>
              <a:t>AWS CloudTrail for API calls logging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097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8D4E-F2A8-8883-B72B-2838A0E5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53961"/>
            <a:ext cx="10058400" cy="5515133"/>
          </a:xfrm>
        </p:spPr>
        <p:txBody>
          <a:bodyPr/>
          <a:lstStyle/>
          <a:p>
            <a:r>
              <a:rPr lang="en-US" sz="3200" dirty="0"/>
              <a:t>AWS </a:t>
            </a:r>
            <a:r>
              <a:rPr lang="en-US" sz="3200" dirty="0" err="1"/>
              <a:t>CodeBuild</a:t>
            </a:r>
            <a:br>
              <a:rPr lang="en-US" sz="3200" dirty="0"/>
            </a:br>
            <a:endParaRPr lang="en-US" sz="3200" dirty="0"/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Source</a:t>
            </a:r>
            <a:r>
              <a:rPr lang="en-US" dirty="0">
                <a:latin typeface="+mj-lt"/>
              </a:rPr>
              <a:t> – </a:t>
            </a:r>
            <a:r>
              <a:rPr lang="en-US" dirty="0" err="1">
                <a:latin typeface="+mj-lt"/>
              </a:rPr>
              <a:t>CodeCommit</a:t>
            </a:r>
            <a:r>
              <a:rPr lang="en-US" dirty="0">
                <a:latin typeface="+mj-lt"/>
              </a:rPr>
              <a:t>, S3, Bitbucket, GitHub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Build instructions</a:t>
            </a:r>
            <a:r>
              <a:rPr lang="en-US" dirty="0">
                <a:latin typeface="+mj-lt"/>
              </a:rPr>
              <a:t>: Code file </a:t>
            </a:r>
            <a:r>
              <a:rPr lang="en-US" b="1" dirty="0" err="1">
                <a:latin typeface="+mj-lt"/>
              </a:rPr>
              <a:t>buildspec.yml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or insert manually in</a:t>
            </a:r>
          </a:p>
          <a:p>
            <a:r>
              <a:rPr lang="en-US" dirty="0">
                <a:latin typeface="+mj-lt"/>
              </a:rPr>
              <a:t>Console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Output logs </a:t>
            </a:r>
            <a:r>
              <a:rPr lang="en-US" dirty="0">
                <a:latin typeface="+mj-lt"/>
              </a:rPr>
              <a:t>can be stored in Amazon S3 &amp; CloudWatch Logs</a:t>
            </a:r>
          </a:p>
          <a:p>
            <a:r>
              <a:rPr lang="en-US" dirty="0">
                <a:latin typeface="+mj-lt"/>
              </a:rPr>
              <a:t>• Use CloudWatch Metrics to monitor build statistics</a:t>
            </a:r>
          </a:p>
          <a:p>
            <a:r>
              <a:rPr lang="en-US" dirty="0">
                <a:latin typeface="+mj-lt"/>
              </a:rPr>
              <a:t>• Use </a:t>
            </a:r>
            <a:r>
              <a:rPr lang="en-US" dirty="0" err="1">
                <a:latin typeface="+mj-lt"/>
              </a:rPr>
              <a:t>EventBridge</a:t>
            </a:r>
            <a:r>
              <a:rPr lang="en-US" dirty="0">
                <a:latin typeface="+mj-lt"/>
              </a:rPr>
              <a:t> to detect failed builds and trigger notifications</a:t>
            </a:r>
          </a:p>
          <a:p>
            <a:r>
              <a:rPr lang="en-US" dirty="0">
                <a:latin typeface="+mj-lt"/>
              </a:rPr>
              <a:t>• Use CloudWatch Alarms to notify if you need “thresholds” for failures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Build Projects can be defined within </a:t>
            </a:r>
            <a:r>
              <a:rPr lang="en-US" b="1" dirty="0" err="1">
                <a:latin typeface="+mj-lt"/>
              </a:rPr>
              <a:t>CodePipeline</a:t>
            </a:r>
            <a:r>
              <a:rPr lang="en-US" b="1" dirty="0">
                <a:latin typeface="+mj-lt"/>
              </a:rPr>
              <a:t> or </a:t>
            </a:r>
            <a:r>
              <a:rPr lang="en-US" b="1" dirty="0" err="1">
                <a:latin typeface="+mj-lt"/>
              </a:rPr>
              <a:t>CodeBuild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92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DF1B-5BFC-4E14-0563-B752A052F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3458"/>
            <a:ext cx="10058400" cy="5485636"/>
          </a:xfrm>
        </p:spPr>
        <p:txBody>
          <a:bodyPr/>
          <a:lstStyle/>
          <a:p>
            <a:r>
              <a:rPr lang="en-IN" sz="3200" dirty="0" err="1"/>
              <a:t>CodeBuild</a:t>
            </a:r>
            <a:r>
              <a:rPr lang="en-IN" sz="3200" dirty="0"/>
              <a:t> </a:t>
            </a:r>
            <a:r>
              <a:rPr lang="en-IN" dirty="0"/>
              <a:t>– </a:t>
            </a:r>
            <a:r>
              <a:rPr lang="en-IN" sz="3200" dirty="0"/>
              <a:t>Supported Environments</a:t>
            </a:r>
            <a:br>
              <a:rPr lang="en-IN" sz="3200" dirty="0"/>
            </a:br>
            <a:endParaRPr lang="en-IN" dirty="0"/>
          </a:p>
          <a:p>
            <a:r>
              <a:rPr lang="en-IN" dirty="0">
                <a:latin typeface="+mj-lt"/>
              </a:rPr>
              <a:t>• Java </a:t>
            </a:r>
          </a:p>
          <a:p>
            <a:r>
              <a:rPr lang="en-IN" dirty="0">
                <a:latin typeface="+mj-lt"/>
              </a:rPr>
              <a:t>• Ruby </a:t>
            </a:r>
          </a:p>
          <a:p>
            <a:r>
              <a:rPr lang="en-IN" dirty="0">
                <a:latin typeface="+mj-lt"/>
              </a:rPr>
              <a:t>• Python </a:t>
            </a:r>
          </a:p>
          <a:p>
            <a:r>
              <a:rPr lang="en-IN" dirty="0">
                <a:latin typeface="+mj-lt"/>
              </a:rPr>
              <a:t>• Go </a:t>
            </a:r>
          </a:p>
          <a:p>
            <a:r>
              <a:rPr lang="en-IN" dirty="0">
                <a:latin typeface="+mj-lt"/>
              </a:rPr>
              <a:t>• Node.js </a:t>
            </a:r>
          </a:p>
          <a:p>
            <a:r>
              <a:rPr lang="en-IN" dirty="0">
                <a:latin typeface="+mj-lt"/>
              </a:rPr>
              <a:t>• Android </a:t>
            </a:r>
          </a:p>
          <a:p>
            <a:r>
              <a:rPr lang="en-IN" dirty="0">
                <a:latin typeface="+mj-lt"/>
              </a:rPr>
              <a:t>• .NET Core </a:t>
            </a:r>
          </a:p>
          <a:p>
            <a:r>
              <a:rPr lang="en-IN" dirty="0">
                <a:latin typeface="+mj-lt"/>
              </a:rPr>
              <a:t>• PHP </a:t>
            </a:r>
          </a:p>
          <a:p>
            <a:r>
              <a:rPr lang="en-IN" dirty="0">
                <a:latin typeface="+mj-lt"/>
              </a:rPr>
              <a:t>• Docker – extend any environment you like</a:t>
            </a:r>
          </a:p>
        </p:txBody>
      </p:sp>
    </p:spTree>
    <p:extLst>
      <p:ext uri="{BB962C8B-B14F-4D97-AF65-F5344CB8AC3E}">
        <p14:creationId xmlns:p14="http://schemas.microsoft.com/office/powerpoint/2010/main" val="210250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BA77-7903-A340-0294-B982C7FDD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3626"/>
            <a:ext cx="10058400" cy="5495468"/>
          </a:xfrm>
        </p:spPr>
        <p:txBody>
          <a:bodyPr>
            <a:normAutofit/>
          </a:bodyPr>
          <a:lstStyle/>
          <a:p>
            <a:r>
              <a:rPr lang="en-IN" sz="3200" dirty="0" err="1"/>
              <a:t>CodeBuild</a:t>
            </a:r>
            <a:r>
              <a:rPr lang="en-IN" sz="3200" dirty="0"/>
              <a:t> – How it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98EB1-8B0F-D7E7-74EF-3205A32E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393938"/>
            <a:ext cx="9985641" cy="427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40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AD39-BF28-6A36-E7A1-BB577C82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2787"/>
            <a:ext cx="10058400" cy="5446307"/>
          </a:xfrm>
        </p:spPr>
        <p:txBody>
          <a:bodyPr>
            <a:normAutofit lnSpcReduction="10000"/>
          </a:bodyPr>
          <a:lstStyle/>
          <a:p>
            <a:r>
              <a:rPr lang="en-US" sz="3800" dirty="0" err="1">
                <a:latin typeface="+mj-lt"/>
              </a:rPr>
              <a:t>CodeBuild</a:t>
            </a:r>
            <a:r>
              <a:rPr lang="en-US" sz="3800" dirty="0">
                <a:latin typeface="+mj-lt"/>
              </a:rPr>
              <a:t> – </a:t>
            </a:r>
            <a:r>
              <a:rPr lang="en-US" sz="3800" dirty="0" err="1">
                <a:latin typeface="+mj-lt"/>
              </a:rPr>
              <a:t>buildspec.yml</a:t>
            </a:r>
            <a:endParaRPr lang="en-US" sz="38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r>
              <a:rPr lang="en-US" sz="1900" dirty="0">
                <a:latin typeface="+mj-lt"/>
              </a:rPr>
              <a:t>• </a:t>
            </a:r>
            <a:r>
              <a:rPr lang="en-US" sz="1900" b="1" dirty="0" err="1">
                <a:latin typeface="+mj-lt"/>
              </a:rPr>
              <a:t>buildspec.yml</a:t>
            </a:r>
            <a:r>
              <a:rPr lang="en-US" sz="1900" b="1" dirty="0">
                <a:latin typeface="+mj-lt"/>
              </a:rPr>
              <a:t> </a:t>
            </a:r>
            <a:r>
              <a:rPr lang="en-US" sz="1900" dirty="0">
                <a:latin typeface="+mj-lt"/>
              </a:rPr>
              <a:t>file must be at the </a:t>
            </a:r>
            <a:r>
              <a:rPr lang="en-US" sz="1900" b="1" dirty="0">
                <a:latin typeface="+mj-lt"/>
              </a:rPr>
              <a:t>root</a:t>
            </a:r>
            <a:r>
              <a:rPr lang="en-US" sz="1900" dirty="0">
                <a:latin typeface="+mj-lt"/>
              </a:rPr>
              <a:t> of your code </a:t>
            </a:r>
          </a:p>
          <a:p>
            <a:r>
              <a:rPr lang="en-US" sz="1900" dirty="0">
                <a:latin typeface="+mj-lt"/>
              </a:rPr>
              <a:t>• </a:t>
            </a:r>
            <a:r>
              <a:rPr lang="en-US" sz="1900" b="1" dirty="0">
                <a:latin typeface="+mj-lt"/>
              </a:rPr>
              <a:t>env</a:t>
            </a:r>
            <a:r>
              <a:rPr lang="en-US" sz="1900" dirty="0">
                <a:latin typeface="+mj-lt"/>
              </a:rPr>
              <a:t> – define environment variables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00" b="1" dirty="0">
                <a:latin typeface="+mj-lt"/>
              </a:rPr>
              <a:t>variables</a:t>
            </a:r>
            <a:r>
              <a:rPr lang="en-US" sz="1700" dirty="0">
                <a:latin typeface="+mj-lt"/>
              </a:rPr>
              <a:t> – plaintext variables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00" b="1" dirty="0">
                <a:latin typeface="+mj-lt"/>
              </a:rPr>
              <a:t>parameter-store</a:t>
            </a:r>
            <a:r>
              <a:rPr lang="en-US" sz="1700" dirty="0">
                <a:latin typeface="+mj-lt"/>
              </a:rPr>
              <a:t> – variables stored in SSM Parameter Store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00" b="1" dirty="0">
                <a:latin typeface="+mj-lt"/>
              </a:rPr>
              <a:t>secrets-manager</a:t>
            </a:r>
            <a:r>
              <a:rPr lang="en-US" sz="1700" dirty="0">
                <a:latin typeface="+mj-lt"/>
              </a:rPr>
              <a:t> – variables stored in AWS Secrets Manager </a:t>
            </a:r>
            <a:endParaRPr lang="en-US" sz="1900" dirty="0">
              <a:latin typeface="+mj-lt"/>
            </a:endParaRPr>
          </a:p>
          <a:p>
            <a:r>
              <a:rPr lang="en-US" sz="1900" dirty="0">
                <a:latin typeface="+mj-lt"/>
              </a:rPr>
              <a:t>• </a:t>
            </a:r>
            <a:r>
              <a:rPr lang="en-US" sz="1900" b="1" dirty="0">
                <a:latin typeface="+mj-lt"/>
              </a:rPr>
              <a:t>phases</a:t>
            </a:r>
            <a:r>
              <a:rPr lang="en-US" sz="1900" dirty="0">
                <a:latin typeface="+mj-lt"/>
              </a:rPr>
              <a:t> – specify commands to run: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>
                <a:latin typeface="+mj-lt"/>
              </a:rPr>
              <a:t>install</a:t>
            </a:r>
            <a:r>
              <a:rPr lang="en-US" sz="1800" dirty="0">
                <a:latin typeface="+mj-lt"/>
              </a:rPr>
              <a:t> – install dependencies you may need for your build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+mj-lt"/>
              </a:rPr>
              <a:t>pre</a:t>
            </a:r>
            <a:r>
              <a:rPr lang="en-US" sz="1800" dirty="0" err="1">
                <a:latin typeface="+mj-lt"/>
              </a:rPr>
              <a:t>_</a:t>
            </a:r>
            <a:r>
              <a:rPr lang="en-US" sz="1800" b="1" dirty="0" err="1">
                <a:latin typeface="+mj-lt"/>
              </a:rPr>
              <a:t>build</a:t>
            </a:r>
            <a:r>
              <a:rPr lang="en-US" sz="1800" dirty="0">
                <a:latin typeface="+mj-lt"/>
              </a:rPr>
              <a:t> – final commands to execute before build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>
                <a:latin typeface="+mj-lt"/>
              </a:rPr>
              <a:t>Build</a:t>
            </a:r>
            <a:r>
              <a:rPr lang="en-US" sz="1800" dirty="0">
                <a:latin typeface="+mj-lt"/>
              </a:rPr>
              <a:t> – </a:t>
            </a:r>
            <a:r>
              <a:rPr lang="en-US" sz="1800" b="1" dirty="0">
                <a:latin typeface="+mj-lt"/>
              </a:rPr>
              <a:t>actual build commands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+mj-lt"/>
              </a:rPr>
              <a:t>post</a:t>
            </a:r>
            <a:r>
              <a:rPr lang="en-US" sz="1800" dirty="0" err="1">
                <a:latin typeface="+mj-lt"/>
              </a:rPr>
              <a:t>_</a:t>
            </a:r>
            <a:r>
              <a:rPr lang="en-US" sz="1800" b="1" dirty="0" err="1">
                <a:latin typeface="+mj-lt"/>
              </a:rPr>
              <a:t>build</a:t>
            </a:r>
            <a:r>
              <a:rPr lang="en-US" sz="1800" dirty="0">
                <a:latin typeface="+mj-lt"/>
              </a:rPr>
              <a:t> – finishing touches (e.g., zip output)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>
                <a:latin typeface="+mj-lt"/>
              </a:rPr>
              <a:t>artifacts</a:t>
            </a:r>
            <a:r>
              <a:rPr lang="en-US" sz="1800" dirty="0">
                <a:latin typeface="+mj-lt"/>
              </a:rPr>
              <a:t> – what to upload to S3 (encrypted with KMS)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>
                <a:latin typeface="+mj-lt"/>
              </a:rPr>
              <a:t>cache</a:t>
            </a:r>
            <a:r>
              <a:rPr lang="en-US" sz="1800" dirty="0">
                <a:latin typeface="+mj-lt"/>
              </a:rPr>
              <a:t> – files to cache (usually dependencies) to S3 for future build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	      speedup </a:t>
            </a:r>
          </a:p>
          <a:p>
            <a:endParaRPr lang="en-IN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051D1-5A70-E290-463E-A6C8179C6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679" y="-40092"/>
            <a:ext cx="4115849" cy="656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3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A9AC-9ED1-C852-FB66-4EED7384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2955"/>
            <a:ext cx="10058400" cy="5456139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AWS </a:t>
            </a:r>
            <a:r>
              <a:rPr lang="en-US" sz="3500" dirty="0" err="1"/>
              <a:t>CodeDeploy</a:t>
            </a:r>
            <a:r>
              <a:rPr lang="en-US" sz="3500" dirty="0"/>
              <a:t> </a:t>
            </a:r>
          </a:p>
          <a:p>
            <a:endParaRPr lang="en-US" dirty="0"/>
          </a:p>
          <a:p>
            <a:r>
              <a:rPr lang="en-US" sz="1900" dirty="0">
                <a:latin typeface="+mj-lt"/>
              </a:rPr>
              <a:t>• Deployment service that automates</a:t>
            </a:r>
          </a:p>
          <a:p>
            <a:r>
              <a:rPr lang="en-US" sz="1900" dirty="0">
                <a:latin typeface="+mj-lt"/>
              </a:rPr>
              <a:t>application deployment</a:t>
            </a:r>
          </a:p>
          <a:p>
            <a:r>
              <a:rPr lang="en-US" sz="1900" dirty="0">
                <a:latin typeface="+mj-lt"/>
              </a:rPr>
              <a:t>• Deploy new applications versions to EC2</a:t>
            </a:r>
          </a:p>
          <a:p>
            <a:r>
              <a:rPr lang="en-US" sz="1900" dirty="0">
                <a:latin typeface="+mj-lt"/>
              </a:rPr>
              <a:t>Instances, On -premises servers, Lambda</a:t>
            </a:r>
          </a:p>
          <a:p>
            <a:r>
              <a:rPr lang="en-US" sz="1900" dirty="0">
                <a:latin typeface="+mj-lt"/>
              </a:rPr>
              <a:t>functions, ECS Services</a:t>
            </a:r>
          </a:p>
          <a:p>
            <a:r>
              <a:rPr lang="en-US" sz="1900" dirty="0">
                <a:latin typeface="+mj-lt"/>
              </a:rPr>
              <a:t>• Automated Rollback capability in case of</a:t>
            </a:r>
          </a:p>
          <a:p>
            <a:r>
              <a:rPr lang="en-US" sz="1900" dirty="0">
                <a:latin typeface="+mj-lt"/>
              </a:rPr>
              <a:t>failed deployments, or trigger CloudWatch</a:t>
            </a:r>
          </a:p>
          <a:p>
            <a:r>
              <a:rPr lang="en-US" sz="1900" dirty="0">
                <a:latin typeface="+mj-lt"/>
              </a:rPr>
              <a:t>Alarm</a:t>
            </a:r>
          </a:p>
          <a:p>
            <a:r>
              <a:rPr lang="en-US" sz="1900" dirty="0">
                <a:latin typeface="+mj-lt"/>
              </a:rPr>
              <a:t>• Gradual deployment control </a:t>
            </a:r>
          </a:p>
          <a:p>
            <a:r>
              <a:rPr lang="en-US" sz="1900" dirty="0">
                <a:latin typeface="+mj-lt"/>
              </a:rPr>
              <a:t>• A file named </a:t>
            </a:r>
            <a:r>
              <a:rPr lang="en-US" sz="1900" b="1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appspec.yml</a:t>
            </a: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sz="1900" dirty="0">
                <a:latin typeface="+mj-lt"/>
              </a:rPr>
              <a:t>defines how the</a:t>
            </a:r>
          </a:p>
          <a:p>
            <a:r>
              <a:rPr lang="en-US" sz="1900" dirty="0">
                <a:latin typeface="+mj-lt"/>
              </a:rPr>
              <a:t>deployment happens</a:t>
            </a:r>
            <a:endParaRPr lang="en-IN" sz="19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6988E-09E8-066B-5F59-805CD9B8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209" y="1596151"/>
            <a:ext cx="3096511" cy="416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5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EC00-536F-28CE-3EBF-52955D8E5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3458"/>
            <a:ext cx="10058400" cy="5485636"/>
          </a:xfrm>
        </p:spPr>
        <p:txBody>
          <a:bodyPr/>
          <a:lstStyle/>
          <a:p>
            <a:r>
              <a:rPr lang="en-US" sz="3200" dirty="0" err="1"/>
              <a:t>CodeDeploy</a:t>
            </a:r>
            <a:r>
              <a:rPr lang="en-US" sz="3200" dirty="0"/>
              <a:t> – EC2/On-premises Platform</a:t>
            </a:r>
            <a:br>
              <a:rPr lang="en-US" sz="3200" dirty="0"/>
            </a:br>
            <a:endParaRPr lang="en-US" sz="3200" dirty="0"/>
          </a:p>
          <a:p>
            <a:r>
              <a:rPr lang="en-US" sz="1800" dirty="0">
                <a:latin typeface="+mj-lt"/>
              </a:rPr>
              <a:t>• Can deploy to EC2 Instances &amp; on-premises servers</a:t>
            </a:r>
          </a:p>
          <a:p>
            <a:r>
              <a:rPr lang="en-US" sz="1800" dirty="0">
                <a:latin typeface="+mj-lt"/>
              </a:rPr>
              <a:t>• Perform in-place deployments or blue/green deployments</a:t>
            </a:r>
          </a:p>
          <a:p>
            <a:r>
              <a:rPr lang="en-US" sz="1800" dirty="0">
                <a:latin typeface="+mj-lt"/>
              </a:rPr>
              <a:t>• Must run the </a:t>
            </a:r>
            <a:r>
              <a:rPr lang="en-US" sz="1800" b="1" dirty="0" err="1">
                <a:latin typeface="+mj-lt"/>
              </a:rPr>
              <a:t>CodeDeploy</a:t>
            </a:r>
            <a:r>
              <a:rPr lang="en-US" sz="1800" dirty="0">
                <a:latin typeface="+mj-lt"/>
              </a:rPr>
              <a:t> Agent on the target instances</a:t>
            </a:r>
          </a:p>
          <a:p>
            <a:r>
              <a:rPr lang="en-US" sz="1800" dirty="0">
                <a:latin typeface="+mj-lt"/>
              </a:rPr>
              <a:t>• Define deployment speed</a:t>
            </a:r>
          </a:p>
          <a:p>
            <a:pPr lvl="2"/>
            <a:r>
              <a:rPr lang="en-US" sz="1800" dirty="0" err="1">
                <a:latin typeface="+mj-lt"/>
              </a:rPr>
              <a:t>AllAtOnce</a:t>
            </a:r>
            <a:r>
              <a:rPr lang="en-US" sz="1800" dirty="0">
                <a:latin typeface="+mj-lt"/>
              </a:rPr>
              <a:t>: most downtime</a:t>
            </a:r>
          </a:p>
          <a:p>
            <a:pPr lvl="2"/>
            <a:r>
              <a:rPr lang="en-US" sz="1800" dirty="0" err="1">
                <a:latin typeface="+mj-lt"/>
              </a:rPr>
              <a:t>HalfAtATime</a:t>
            </a:r>
            <a:r>
              <a:rPr lang="en-US" sz="1800" dirty="0">
                <a:latin typeface="+mj-lt"/>
              </a:rPr>
              <a:t>: reduced capacity by 50%</a:t>
            </a:r>
          </a:p>
          <a:p>
            <a:pPr lvl="2"/>
            <a:r>
              <a:rPr lang="en-US" sz="1800" dirty="0" err="1">
                <a:latin typeface="+mj-lt"/>
              </a:rPr>
              <a:t>OneAtATime</a:t>
            </a:r>
            <a:r>
              <a:rPr lang="en-US" sz="1800" dirty="0">
                <a:latin typeface="+mj-lt"/>
              </a:rPr>
              <a:t>: slowest, lowest availability impact</a:t>
            </a:r>
          </a:p>
          <a:p>
            <a:pPr lvl="2"/>
            <a:r>
              <a:rPr lang="en-US" sz="1800" dirty="0">
                <a:latin typeface="+mj-lt"/>
              </a:rPr>
              <a:t>Custom: define your %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40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641A3-73CA-DF56-03EE-5FA0FAB91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2E03-42D1-9982-8153-B537E4DB6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948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+mn-lt"/>
              </a:rPr>
              <a:t>AWS CICD</a:t>
            </a:r>
            <a:br>
              <a:rPr lang="en-US" sz="3600" b="1" dirty="0">
                <a:solidFill>
                  <a:schemeClr val="tx1"/>
                </a:solidFill>
                <a:latin typeface="+mn-lt"/>
              </a:rPr>
            </a:br>
            <a:br>
              <a:rPr lang="en-US" sz="3600" b="1" dirty="0">
                <a:solidFill>
                  <a:schemeClr val="tx1"/>
                </a:solidFill>
                <a:latin typeface="+mn-lt"/>
              </a:rPr>
            </a:br>
            <a:r>
              <a:rPr lang="en-US" sz="2400" b="1" dirty="0" err="1">
                <a:solidFill>
                  <a:schemeClr val="tx1"/>
                </a:solidFill>
              </a:rPr>
              <a:t>CodeCommit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CodePipeline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CodeBuild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CodeDeploy</a:t>
            </a:r>
            <a:r>
              <a:rPr lang="en-US" sz="2400" b="1" dirty="0">
                <a:solidFill>
                  <a:schemeClr val="tx1"/>
                </a:solidFill>
              </a:rPr>
              <a:t>, …</a:t>
            </a:r>
            <a:endParaRPr lang="en-IN" sz="1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41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481C-0B34-6787-6BFE-1BC11B4F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5806"/>
            <a:ext cx="10058400" cy="5623288"/>
          </a:xfrm>
        </p:spPr>
        <p:txBody>
          <a:bodyPr>
            <a:normAutofit/>
          </a:bodyPr>
          <a:lstStyle/>
          <a:p>
            <a:r>
              <a:rPr lang="en-IN" sz="3200" dirty="0" err="1"/>
              <a:t>CodeDeploy</a:t>
            </a:r>
            <a:r>
              <a:rPr lang="en-IN" sz="3200" dirty="0"/>
              <a:t> – In -Place 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145C9-3EF4-5024-2062-1ABE9DEF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12" y="1182557"/>
            <a:ext cx="8597179" cy="41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72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00EE-5089-8DC8-2A1F-7C046D82A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53961"/>
            <a:ext cx="10058400" cy="5515133"/>
          </a:xfrm>
        </p:spPr>
        <p:txBody>
          <a:bodyPr>
            <a:normAutofit/>
          </a:bodyPr>
          <a:lstStyle/>
          <a:p>
            <a:r>
              <a:rPr lang="en-IN" sz="3200" dirty="0" err="1"/>
              <a:t>CodeDeploy</a:t>
            </a:r>
            <a:r>
              <a:rPr lang="en-IN" sz="3200" dirty="0"/>
              <a:t> – Blue-Green 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859C8-6B5D-55D0-464E-5FAA7B769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246214"/>
            <a:ext cx="9859221" cy="436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65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B9A0-DD45-8B5C-744E-C966DF25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D4A7-59F4-F4C7-A105-AC25B9DDE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3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E5B51-1A72-276C-0720-1434FBD95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2955"/>
            <a:ext cx="10058400" cy="5456139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CICD – Introduction</a:t>
            </a:r>
            <a:br>
              <a:rPr lang="en-US" sz="3500" dirty="0"/>
            </a:br>
            <a:br>
              <a:rPr lang="en-US" sz="3500" dirty="0"/>
            </a:br>
            <a:endParaRPr lang="en-US" sz="3500" dirty="0"/>
          </a:p>
          <a:p>
            <a:r>
              <a:rPr lang="en-US" dirty="0">
                <a:latin typeface="+mj-lt"/>
              </a:rPr>
              <a:t>• We have learned how to:</a:t>
            </a:r>
          </a:p>
          <a:p>
            <a:pPr lvl="3"/>
            <a:r>
              <a:rPr lang="en-US" sz="2200" dirty="0">
                <a:latin typeface="+mj-lt"/>
              </a:rPr>
              <a:t>Create AWS resources, manually (fundamentals)</a:t>
            </a:r>
          </a:p>
          <a:p>
            <a:pPr lvl="3"/>
            <a:r>
              <a:rPr lang="en-US" sz="2200" dirty="0">
                <a:latin typeface="+mj-lt"/>
              </a:rPr>
              <a:t>Interact with AWS programmatically (AWS CLI)</a:t>
            </a:r>
          </a:p>
          <a:p>
            <a:pPr lvl="3"/>
            <a:r>
              <a:rPr lang="en-US" sz="2200" dirty="0">
                <a:latin typeface="+mj-lt"/>
              </a:rPr>
              <a:t>Deploy code to Ec2</a:t>
            </a:r>
          </a:p>
          <a:p>
            <a:r>
              <a:rPr lang="en-US" dirty="0">
                <a:latin typeface="+mj-lt"/>
              </a:rPr>
              <a:t>• All these manual steps make it very likely for us to do mistakes!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We would like our code “in a repository” and have it deployed onto AWS</a:t>
            </a:r>
          </a:p>
          <a:p>
            <a:pPr lvl="4"/>
            <a:r>
              <a:rPr lang="en-US" sz="1900" dirty="0">
                <a:latin typeface="+mj-lt"/>
              </a:rPr>
              <a:t>Automatically</a:t>
            </a:r>
          </a:p>
          <a:p>
            <a:pPr lvl="4"/>
            <a:r>
              <a:rPr lang="en-US" sz="1900" dirty="0">
                <a:latin typeface="+mj-lt"/>
              </a:rPr>
              <a:t>The right way</a:t>
            </a:r>
          </a:p>
          <a:p>
            <a:pPr lvl="4"/>
            <a:r>
              <a:rPr lang="en-US" sz="1900" dirty="0">
                <a:latin typeface="+mj-lt"/>
              </a:rPr>
              <a:t>Making sure it’s tested before being deployed</a:t>
            </a:r>
          </a:p>
          <a:p>
            <a:pPr lvl="4"/>
            <a:r>
              <a:rPr lang="en-US" sz="1900" dirty="0">
                <a:latin typeface="+mj-lt"/>
              </a:rPr>
              <a:t>With possibility to go into different stages (dev, test, staging, prod)</a:t>
            </a:r>
          </a:p>
          <a:p>
            <a:pPr lvl="4"/>
            <a:r>
              <a:rPr lang="en-US" sz="1900" dirty="0">
                <a:latin typeface="+mj-lt"/>
              </a:rPr>
              <a:t>With manual approval where needed</a:t>
            </a:r>
          </a:p>
        </p:txBody>
      </p:sp>
    </p:spTree>
    <p:extLst>
      <p:ext uri="{BB962C8B-B14F-4D97-AF65-F5344CB8AC3E}">
        <p14:creationId xmlns:p14="http://schemas.microsoft.com/office/powerpoint/2010/main" val="26839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5BA4-6CCF-5B7F-4EDD-0706FDCBB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3458"/>
            <a:ext cx="10058400" cy="5485636"/>
          </a:xfrm>
        </p:spPr>
        <p:txBody>
          <a:bodyPr>
            <a:normAutofit/>
          </a:bodyPr>
          <a:lstStyle/>
          <a:p>
            <a:r>
              <a:rPr lang="en-US" sz="3200" dirty="0"/>
              <a:t>CICD – Introduction</a:t>
            </a:r>
            <a:br>
              <a:rPr lang="en-US" sz="3200" dirty="0"/>
            </a:br>
            <a:endParaRPr lang="en-US" sz="3200" dirty="0"/>
          </a:p>
          <a:p>
            <a:r>
              <a:rPr lang="en-US" sz="1800" dirty="0">
                <a:latin typeface="+mj-lt"/>
              </a:rPr>
              <a:t>• This section is all about automating the deployment we’ve done so far</a:t>
            </a:r>
          </a:p>
          <a:p>
            <a:r>
              <a:rPr lang="en-US" sz="1800" dirty="0">
                <a:latin typeface="+mj-lt"/>
              </a:rPr>
              <a:t>while adding increased safety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 lvl="2"/>
            <a:r>
              <a:rPr lang="en-US" sz="1800" dirty="0">
                <a:latin typeface="+mj-lt"/>
              </a:rPr>
              <a:t>AWS </a:t>
            </a:r>
            <a:r>
              <a:rPr lang="en-US" sz="1800" dirty="0" err="1">
                <a:latin typeface="+mj-lt"/>
              </a:rPr>
              <a:t>CodeCommit</a:t>
            </a:r>
            <a:r>
              <a:rPr lang="en-US" sz="1800" dirty="0">
                <a:latin typeface="+mj-lt"/>
              </a:rPr>
              <a:t> – storing our code</a:t>
            </a:r>
          </a:p>
          <a:p>
            <a:pPr lvl="2"/>
            <a:r>
              <a:rPr lang="en-US" sz="1800" dirty="0">
                <a:latin typeface="+mj-lt"/>
              </a:rPr>
              <a:t>AWS </a:t>
            </a:r>
            <a:r>
              <a:rPr lang="en-US" sz="1800" dirty="0" err="1">
                <a:latin typeface="+mj-lt"/>
              </a:rPr>
              <a:t>CodePipeline</a:t>
            </a:r>
            <a:r>
              <a:rPr lang="en-US" sz="1800" dirty="0">
                <a:latin typeface="+mj-lt"/>
              </a:rPr>
              <a:t> – automating our pipeline from code to Elastic Beanstalk</a:t>
            </a:r>
          </a:p>
          <a:p>
            <a:pPr lvl="2"/>
            <a:r>
              <a:rPr lang="en-US" sz="1800" dirty="0">
                <a:latin typeface="+mj-lt"/>
              </a:rPr>
              <a:t>AWS </a:t>
            </a:r>
            <a:r>
              <a:rPr lang="en-US" sz="1800" dirty="0" err="1">
                <a:latin typeface="+mj-lt"/>
              </a:rPr>
              <a:t>CodeBuild</a:t>
            </a:r>
            <a:r>
              <a:rPr lang="en-US" sz="1800" dirty="0">
                <a:latin typeface="+mj-lt"/>
              </a:rPr>
              <a:t> – building and testing our code</a:t>
            </a:r>
          </a:p>
          <a:p>
            <a:pPr lvl="2"/>
            <a:r>
              <a:rPr lang="en-US" sz="1800" dirty="0">
                <a:latin typeface="+mj-lt"/>
              </a:rPr>
              <a:t>AWS </a:t>
            </a:r>
            <a:r>
              <a:rPr lang="en-US" sz="1800" dirty="0" err="1">
                <a:latin typeface="+mj-lt"/>
              </a:rPr>
              <a:t>CodeDeploy</a:t>
            </a:r>
            <a:r>
              <a:rPr lang="en-US" sz="1800" dirty="0">
                <a:latin typeface="+mj-lt"/>
              </a:rPr>
              <a:t> – deploying the code to EC2 instances (not Elastic Beanstalk)</a:t>
            </a:r>
          </a:p>
        </p:txBody>
      </p:sp>
    </p:spTree>
    <p:extLst>
      <p:ext uri="{BB962C8B-B14F-4D97-AF65-F5344CB8AC3E}">
        <p14:creationId xmlns:p14="http://schemas.microsoft.com/office/powerpoint/2010/main" val="352606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D7F8-7E6D-453D-B036-1278856E8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2452"/>
            <a:ext cx="10058400" cy="5426642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Continuous Integration (CI)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  <a:p>
            <a:r>
              <a:rPr lang="en-US" sz="1800" dirty="0">
                <a:latin typeface="+mj-lt"/>
              </a:rPr>
              <a:t>• Developers push the code to a code</a:t>
            </a:r>
          </a:p>
          <a:p>
            <a:r>
              <a:rPr lang="en-US" sz="1800" dirty="0">
                <a:latin typeface="+mj-lt"/>
              </a:rPr>
              <a:t>repository often (e.g., GitHub, </a:t>
            </a:r>
            <a:r>
              <a:rPr lang="en-US" sz="1800" dirty="0" err="1">
                <a:latin typeface="+mj-lt"/>
              </a:rPr>
              <a:t>CodeCommit</a:t>
            </a:r>
            <a:r>
              <a:rPr lang="en-US" sz="1800" dirty="0">
                <a:latin typeface="+mj-lt"/>
              </a:rPr>
              <a:t>, Bitbucket…)</a:t>
            </a:r>
          </a:p>
          <a:p>
            <a:r>
              <a:rPr lang="en-US" sz="1800" dirty="0">
                <a:latin typeface="+mj-lt"/>
              </a:rPr>
              <a:t>• A testing / build server checks the code as</a:t>
            </a:r>
          </a:p>
          <a:p>
            <a:r>
              <a:rPr lang="en-US" sz="1800" dirty="0">
                <a:latin typeface="+mj-lt"/>
              </a:rPr>
              <a:t>soon as it’s pushed (</a:t>
            </a:r>
            <a:r>
              <a:rPr lang="en-US" sz="1800" dirty="0" err="1">
                <a:latin typeface="+mj-lt"/>
              </a:rPr>
              <a:t>CodeBuild</a:t>
            </a:r>
            <a:r>
              <a:rPr lang="en-US" sz="1800" dirty="0">
                <a:latin typeface="+mj-lt"/>
              </a:rPr>
              <a:t>, Jenkins CI, …)</a:t>
            </a:r>
          </a:p>
          <a:p>
            <a:r>
              <a:rPr lang="en-US" sz="1800" dirty="0">
                <a:latin typeface="+mj-lt"/>
              </a:rPr>
              <a:t>• The developer gets feedback about the tests</a:t>
            </a:r>
          </a:p>
          <a:p>
            <a:r>
              <a:rPr lang="en-US" sz="1800" dirty="0">
                <a:latin typeface="+mj-lt"/>
              </a:rPr>
              <a:t>and checks that have passed / failed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• Find bugs early, then fix bugs</a:t>
            </a:r>
          </a:p>
          <a:p>
            <a:r>
              <a:rPr lang="en-US" sz="1800" dirty="0">
                <a:latin typeface="+mj-lt"/>
              </a:rPr>
              <a:t>• Deliver faster as the code is tested</a:t>
            </a:r>
          </a:p>
          <a:p>
            <a:r>
              <a:rPr lang="en-US" sz="1800" dirty="0">
                <a:latin typeface="+mj-lt"/>
              </a:rPr>
              <a:t>• Deploy often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77CE7-7DCB-6AC5-1DCF-451DC5070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315" y="626354"/>
            <a:ext cx="3979440" cy="503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8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367AF-A52F-B37D-0873-1A492949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3290"/>
            <a:ext cx="10058400" cy="5475804"/>
          </a:xfrm>
        </p:spPr>
        <p:txBody>
          <a:bodyPr/>
          <a:lstStyle/>
          <a:p>
            <a:r>
              <a:rPr lang="en-US" sz="3200" dirty="0"/>
              <a:t>Continuous Delivery (CD)</a:t>
            </a:r>
          </a:p>
          <a:p>
            <a:r>
              <a:rPr lang="en-US" sz="1800" dirty="0">
                <a:latin typeface="+mj-lt"/>
              </a:rPr>
              <a:t>• Ensures that the software can be released reliably whenever needed</a:t>
            </a:r>
          </a:p>
          <a:p>
            <a:r>
              <a:rPr lang="en-US" sz="1800" dirty="0">
                <a:latin typeface="+mj-lt"/>
              </a:rPr>
              <a:t>• Ensures deployments happen often and are quick</a:t>
            </a:r>
          </a:p>
          <a:p>
            <a:r>
              <a:rPr lang="en-US" sz="1800" dirty="0">
                <a:latin typeface="+mj-lt"/>
              </a:rPr>
              <a:t>• Shift away from “one release every 3 months” to ”5 releases a day”</a:t>
            </a:r>
          </a:p>
          <a:p>
            <a:r>
              <a:rPr lang="en-US" sz="1800" dirty="0">
                <a:latin typeface="+mj-lt"/>
              </a:rPr>
              <a:t>• That usually means automated deployment (e.g., </a:t>
            </a:r>
            <a:r>
              <a:rPr lang="en-US" sz="1800" dirty="0" err="1">
                <a:latin typeface="+mj-lt"/>
              </a:rPr>
              <a:t>CodeDeploy</a:t>
            </a:r>
            <a:r>
              <a:rPr lang="en-US" sz="1800" dirty="0">
                <a:latin typeface="+mj-lt"/>
              </a:rPr>
              <a:t>, Jenkins CD, Spinnaker, …)</a:t>
            </a: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6D3AB-BDD9-FB62-0A9E-0FC533D82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11" y="3069740"/>
            <a:ext cx="8497036" cy="26519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218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73989-42F0-9623-5A0F-C43A5CD82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03123"/>
            <a:ext cx="10058400" cy="5465971"/>
          </a:xfrm>
        </p:spPr>
        <p:txBody>
          <a:bodyPr/>
          <a:lstStyle/>
          <a:p>
            <a:r>
              <a:rPr lang="en-IN" sz="3200" dirty="0"/>
              <a:t>Technology Stack for CICD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632D7-54F2-4DEC-F2A1-80AC1D482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70" y="1218273"/>
            <a:ext cx="9150259" cy="465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7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55B0-6B88-E159-BC98-930AAEADA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11277"/>
            <a:ext cx="10058400" cy="5357817"/>
          </a:xfrm>
        </p:spPr>
        <p:txBody>
          <a:bodyPr/>
          <a:lstStyle/>
          <a:p>
            <a:r>
              <a:rPr lang="en-US" sz="3200" dirty="0"/>
              <a:t>AWS </a:t>
            </a:r>
            <a:r>
              <a:rPr lang="en-US" sz="3200" dirty="0" err="1"/>
              <a:t>CodeCommit</a:t>
            </a:r>
            <a:br>
              <a:rPr lang="en-US" sz="3200" dirty="0"/>
            </a:br>
            <a:br>
              <a:rPr lang="en-US" sz="3200" dirty="0"/>
            </a:br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Version control </a:t>
            </a:r>
            <a:r>
              <a:rPr lang="en-US" sz="1800" dirty="0">
                <a:latin typeface="+mj-lt"/>
              </a:rPr>
              <a:t>is the ability to understand the various changes that</a:t>
            </a:r>
          </a:p>
          <a:p>
            <a:r>
              <a:rPr lang="en-US" sz="1800" dirty="0">
                <a:latin typeface="+mj-lt"/>
              </a:rPr>
              <a:t>happened to the code over time (and possibly roll back)</a:t>
            </a:r>
          </a:p>
          <a:p>
            <a:r>
              <a:rPr lang="en-US" sz="1800" dirty="0">
                <a:latin typeface="+mj-lt"/>
              </a:rPr>
              <a:t>• All these are enabled by using a version control system such as </a:t>
            </a:r>
            <a:r>
              <a:rPr lang="en-US" sz="1800" b="1" dirty="0">
                <a:latin typeface="+mj-lt"/>
              </a:rPr>
              <a:t>Git</a:t>
            </a:r>
          </a:p>
          <a:p>
            <a:r>
              <a:rPr lang="en-US" sz="1800" dirty="0">
                <a:latin typeface="+mj-lt"/>
              </a:rPr>
              <a:t>• A Git repository can be synchronized on your computer, but it usually is uploaded on a central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   online repository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• Benefits are:</a:t>
            </a:r>
          </a:p>
          <a:p>
            <a:pPr lvl="2"/>
            <a:r>
              <a:rPr lang="en-US" sz="1800" dirty="0">
                <a:latin typeface="+mj-lt"/>
              </a:rPr>
              <a:t>Collaborate with other developers</a:t>
            </a:r>
          </a:p>
          <a:p>
            <a:pPr lvl="2"/>
            <a:r>
              <a:rPr lang="en-US" sz="1800" dirty="0">
                <a:latin typeface="+mj-lt"/>
              </a:rPr>
              <a:t>Make sure the code is backed-up somewhere</a:t>
            </a:r>
          </a:p>
          <a:p>
            <a:pPr lvl="2"/>
            <a:r>
              <a:rPr lang="en-US" sz="1800" dirty="0">
                <a:latin typeface="+mj-lt"/>
              </a:rPr>
              <a:t>Make sure it’s fully viewable and auditable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858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A366-FBE1-7B35-03AC-1446A41F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2955"/>
            <a:ext cx="10058400" cy="5456139"/>
          </a:xfrm>
        </p:spPr>
        <p:txBody>
          <a:bodyPr/>
          <a:lstStyle/>
          <a:p>
            <a:r>
              <a:rPr lang="en-US" sz="3200" dirty="0"/>
              <a:t>AWS </a:t>
            </a:r>
            <a:r>
              <a:rPr lang="en-US" sz="3200" dirty="0" err="1"/>
              <a:t>CodeCommit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800" dirty="0">
                <a:latin typeface="+mj-lt"/>
              </a:rPr>
              <a:t>• The industry includes GitHub, GitLab, Bitbucket, …</a:t>
            </a:r>
          </a:p>
          <a:p>
            <a:r>
              <a:rPr lang="en-US" sz="1800" dirty="0">
                <a:latin typeface="+mj-lt"/>
              </a:rPr>
              <a:t>• And </a:t>
            </a:r>
            <a:r>
              <a:rPr lang="en-US" sz="1800" b="1" dirty="0">
                <a:latin typeface="+mj-lt"/>
              </a:rPr>
              <a:t>AWS </a:t>
            </a:r>
            <a:r>
              <a:rPr lang="en-US" sz="1800" b="1" dirty="0" err="1">
                <a:latin typeface="+mj-lt"/>
              </a:rPr>
              <a:t>CodeCommit</a:t>
            </a:r>
            <a:r>
              <a:rPr lang="en-US" sz="1800" b="1" dirty="0">
                <a:latin typeface="+mj-lt"/>
              </a:rPr>
              <a:t>:</a:t>
            </a:r>
          </a:p>
          <a:p>
            <a:pPr lvl="2"/>
            <a:r>
              <a:rPr lang="en-US" sz="1800" dirty="0">
                <a:latin typeface="+mj-lt"/>
              </a:rPr>
              <a:t>Private Git repositories</a:t>
            </a:r>
          </a:p>
          <a:p>
            <a:pPr lvl="2"/>
            <a:r>
              <a:rPr lang="en-US" sz="1800" dirty="0">
                <a:latin typeface="+mj-lt"/>
              </a:rPr>
              <a:t>No size limit on repositories (scale seamlessly)</a:t>
            </a:r>
          </a:p>
          <a:p>
            <a:pPr lvl="2"/>
            <a:r>
              <a:rPr lang="en-US" sz="1800" dirty="0">
                <a:latin typeface="+mj-lt"/>
              </a:rPr>
              <a:t>Fully managed, highly available</a:t>
            </a:r>
          </a:p>
          <a:p>
            <a:pPr lvl="2"/>
            <a:r>
              <a:rPr lang="en-US" sz="1800" dirty="0">
                <a:latin typeface="+mj-lt"/>
              </a:rPr>
              <a:t>Code only in AWS Cloud account =&gt; increased security and compliance</a:t>
            </a:r>
          </a:p>
          <a:p>
            <a:pPr lvl="2"/>
            <a:r>
              <a:rPr lang="en-US" sz="1800" dirty="0">
                <a:latin typeface="+mj-lt"/>
              </a:rPr>
              <a:t>Security (encrypted, access control, …)</a:t>
            </a:r>
          </a:p>
          <a:p>
            <a:pPr lvl="2"/>
            <a:r>
              <a:rPr lang="en-US" sz="1800" dirty="0">
                <a:latin typeface="+mj-lt"/>
              </a:rPr>
              <a:t>Integrated with Jenkins, AWS </a:t>
            </a:r>
            <a:r>
              <a:rPr lang="en-US" sz="1800" dirty="0" err="1">
                <a:latin typeface="+mj-lt"/>
              </a:rPr>
              <a:t>CodeBuild</a:t>
            </a:r>
            <a:r>
              <a:rPr lang="en-US" sz="1800" dirty="0">
                <a:latin typeface="+mj-lt"/>
              </a:rPr>
              <a:t>, and other CI tools</a:t>
            </a: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B26F5-FCEA-CD41-11EE-CB6C3094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805" y="489820"/>
            <a:ext cx="2833875" cy="530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06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28508</TotalTime>
  <Words>1074</Words>
  <Application>Microsoft Office PowerPoint</Application>
  <PresentationFormat>Widescreen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AWS</vt:lpstr>
      <vt:lpstr>AWS CICD  CodeCommit, CodePipeline, CodeBuild, CodeDeploy,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Kumawat</dc:creator>
  <cp:lastModifiedBy>Vicky Kumawat</cp:lastModifiedBy>
  <cp:revision>533</cp:revision>
  <dcterms:created xsi:type="dcterms:W3CDTF">2025-01-15T12:50:50Z</dcterms:created>
  <dcterms:modified xsi:type="dcterms:W3CDTF">2025-03-01T07:55:27Z</dcterms:modified>
</cp:coreProperties>
</file>