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02" r:id="rId12"/>
    <p:sldId id="303" r:id="rId13"/>
    <p:sldId id="295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96" r:id="rId23"/>
    <p:sldId id="297" r:id="rId24"/>
    <p:sldId id="298" r:id="rId25"/>
    <p:sldId id="312" r:id="rId26"/>
    <p:sldId id="299" r:id="rId27"/>
    <p:sldId id="300" r:id="rId28"/>
    <p:sldId id="30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84D3-3A79-286F-0FA6-53E9682E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US" sz="2800" dirty="0"/>
              <a:t>Why use an Elastic Load Balancer?</a:t>
            </a:r>
          </a:p>
          <a:p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An ELB (Elastic Load Balancer) is a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managed load balancer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AWS guarantees that it will be working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AWS takes care of upgrades, maintenance, high availability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AWS provides only a few configuration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 It costs less to setup your own load balancer but it will be a lot more effort on your end (maintenance, integrations)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 4 kinds of load balancers offered by AWS: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Application Load Balancer (HTTP / HTTPS only) – Layer 7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Network Load Balancer (ultra-high performance, allows for TCP) – Layer 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Gateway Load Balancer – Layer 3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Classic Load Balancer (retired in 2023) – Layer 4 &amp; 7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81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6834-8C2C-697B-6D8C-1548012D6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US" sz="2800" dirty="0"/>
              <a:t>Health Checks</a:t>
            </a:r>
          </a:p>
          <a:p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Health Checks are crucial for Load Balancers</a:t>
            </a:r>
          </a:p>
          <a:p>
            <a:r>
              <a:rPr lang="en-US" dirty="0">
                <a:latin typeface="+mj-lt"/>
              </a:rPr>
              <a:t>• They enable the load balancer to know if instances it forwards traffic to  are available to reply to requests</a:t>
            </a:r>
          </a:p>
          <a:p>
            <a:r>
              <a:rPr lang="en-US" dirty="0">
                <a:latin typeface="+mj-lt"/>
              </a:rPr>
              <a:t>• The health check is done on a port and a route (/health is common)</a:t>
            </a:r>
          </a:p>
          <a:p>
            <a:r>
              <a:rPr lang="en-US" dirty="0">
                <a:latin typeface="+mj-lt"/>
              </a:rPr>
              <a:t>• If the response is not 200 (OK), then the instance is unhealthy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C4D09-4132-4D57-7A72-7F8BBD79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97" y="4249928"/>
            <a:ext cx="5303980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3EE7-6028-E3FB-B7E7-78811831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>
            <a:normAutofit/>
          </a:bodyPr>
          <a:lstStyle/>
          <a:p>
            <a:r>
              <a:rPr lang="en-US" sz="3000" b="1" dirty="0"/>
              <a:t>Types of load balancer on AWS</a:t>
            </a:r>
          </a:p>
          <a:p>
            <a:r>
              <a:rPr lang="en-US" dirty="0">
                <a:latin typeface="+mj-lt"/>
              </a:rPr>
              <a:t>• AWS has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4 kinds of managed Load Balancers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Classic Load Balancer </a:t>
            </a:r>
            <a:r>
              <a:rPr lang="en-US" dirty="0">
                <a:latin typeface="+mj-lt"/>
              </a:rPr>
              <a:t>(v1 - old generation) – 2009 – CLB</a:t>
            </a:r>
          </a:p>
          <a:p>
            <a:pPr lvl="1"/>
            <a:r>
              <a:rPr lang="en-US" dirty="0">
                <a:latin typeface="+mj-lt"/>
              </a:rPr>
              <a:t> HTTP, HTTPS, TCP, SSL (secure TCP)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Application Load Balancer </a:t>
            </a:r>
            <a:r>
              <a:rPr lang="en-US" dirty="0">
                <a:latin typeface="+mj-lt"/>
              </a:rPr>
              <a:t>(v2 - new generation) – 2016 – ALB</a:t>
            </a:r>
          </a:p>
          <a:p>
            <a:pPr lvl="1"/>
            <a:r>
              <a:rPr lang="en-US" dirty="0">
                <a:latin typeface="+mj-lt"/>
              </a:rPr>
              <a:t> HTTP, HTTPS, WebSocket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Network Load Balancer </a:t>
            </a:r>
            <a:r>
              <a:rPr lang="en-US" dirty="0">
                <a:latin typeface="+mj-lt"/>
              </a:rPr>
              <a:t>(v2 - new generation) – 2017 – NLB</a:t>
            </a:r>
          </a:p>
          <a:p>
            <a:pPr lvl="1"/>
            <a:r>
              <a:rPr lang="en-US" dirty="0">
                <a:latin typeface="+mj-lt"/>
              </a:rPr>
              <a:t> TCP, TLS (secure TCP), UDP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Gateway Load Balancer </a:t>
            </a:r>
            <a:r>
              <a:rPr lang="en-US" dirty="0">
                <a:latin typeface="+mj-lt"/>
              </a:rPr>
              <a:t>– 2020 – GWLB</a:t>
            </a:r>
          </a:p>
          <a:p>
            <a:pPr lvl="1"/>
            <a:r>
              <a:rPr lang="en-US" dirty="0">
                <a:latin typeface="+mj-lt"/>
              </a:rPr>
              <a:t> Operates at layer 3 (Network layer) – IP Protocol</a:t>
            </a:r>
          </a:p>
          <a:p>
            <a:r>
              <a:rPr lang="en-US" dirty="0">
                <a:latin typeface="+mj-lt"/>
              </a:rPr>
              <a:t>• Overall, it is recommended to use the newer generation load balancers as they</a:t>
            </a:r>
          </a:p>
          <a:p>
            <a:r>
              <a:rPr lang="en-US" dirty="0">
                <a:latin typeface="+mj-lt"/>
              </a:rPr>
              <a:t>provide more features</a:t>
            </a:r>
          </a:p>
          <a:p>
            <a:r>
              <a:rPr lang="en-US" dirty="0">
                <a:latin typeface="+mj-lt"/>
              </a:rPr>
              <a:t>• Some load balancers can be setup as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internal</a:t>
            </a:r>
            <a:r>
              <a:rPr lang="en-US" dirty="0">
                <a:latin typeface="+mj-lt"/>
              </a:rPr>
              <a:t> (private) 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external</a:t>
            </a:r>
            <a:r>
              <a:rPr lang="en-US" dirty="0">
                <a:latin typeface="+mj-lt"/>
              </a:rPr>
              <a:t> (public) ELBs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56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38819-B651-61AD-4AFD-AD0D36687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48" y="78658"/>
            <a:ext cx="11679494" cy="6076336"/>
          </a:xfrm>
        </p:spPr>
      </p:pic>
    </p:spTree>
    <p:extLst>
      <p:ext uri="{BB962C8B-B14F-4D97-AF65-F5344CB8AC3E}">
        <p14:creationId xmlns:p14="http://schemas.microsoft.com/office/powerpoint/2010/main" val="233816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4435-36FF-CF1F-B62F-8B47C7CF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>
            <a:normAutofit/>
          </a:bodyPr>
          <a:lstStyle/>
          <a:p>
            <a:r>
              <a:rPr lang="en-IN" sz="2800" dirty="0"/>
              <a:t>Load Balancer Security Groups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D384A-74AA-4989-6D40-6510A9CF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36" y="1223962"/>
            <a:ext cx="9961127" cy="44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59FB-0378-7140-4B25-AA9CF080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>
            <a:normAutofit/>
          </a:bodyPr>
          <a:lstStyle/>
          <a:p>
            <a:r>
              <a:rPr lang="en-IN" sz="2800" dirty="0"/>
              <a:t>Classic Load Balancers (v1)</a:t>
            </a:r>
          </a:p>
          <a:p>
            <a:br>
              <a:rPr lang="en-IN" sz="2800" dirty="0"/>
            </a:br>
            <a:endParaRPr lang="en-IN" sz="2800" dirty="0"/>
          </a:p>
          <a:p>
            <a:r>
              <a:rPr lang="en-IN" dirty="0"/>
              <a:t>• Supports TCP (Layer 4), HTTP &amp;</a:t>
            </a:r>
          </a:p>
          <a:p>
            <a:r>
              <a:rPr lang="en-IN" dirty="0"/>
              <a:t>HTTPS (Layer 7)</a:t>
            </a:r>
          </a:p>
          <a:p>
            <a:r>
              <a:rPr lang="en-IN" dirty="0"/>
              <a:t>• Health checks are TCP or HTTP</a:t>
            </a:r>
          </a:p>
          <a:p>
            <a:r>
              <a:rPr lang="en-IN" dirty="0"/>
              <a:t>based</a:t>
            </a:r>
          </a:p>
          <a:p>
            <a:r>
              <a:rPr lang="en-IN" dirty="0"/>
              <a:t>• Fixed hostname</a:t>
            </a:r>
          </a:p>
          <a:p>
            <a:r>
              <a:rPr lang="en-IN" dirty="0"/>
              <a:t>XXX.region.elb.amazonaws.com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326AA-BBEC-A521-0BD7-C2225011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91" y="1632386"/>
            <a:ext cx="5597450" cy="20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5663-5C6B-595A-E405-1BBBF50E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/>
          <a:lstStyle/>
          <a:p>
            <a:r>
              <a:rPr lang="en-US" sz="2800" dirty="0"/>
              <a:t>Application Load Balancer (v2)</a:t>
            </a:r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Application load balancers is Layer 7 (HTTP)</a:t>
            </a:r>
          </a:p>
          <a:p>
            <a:r>
              <a:rPr lang="en-US" dirty="0">
                <a:latin typeface="+mj-lt"/>
              </a:rPr>
              <a:t>• Load balancing to multiple HTTP applications across machines (target groups)</a:t>
            </a:r>
          </a:p>
          <a:p>
            <a:r>
              <a:rPr lang="en-US" dirty="0">
                <a:latin typeface="+mj-lt"/>
              </a:rPr>
              <a:t>• Load balancing to multiple applications on the same machine (ex: containers)</a:t>
            </a:r>
          </a:p>
          <a:p>
            <a:r>
              <a:rPr lang="en-US" dirty="0">
                <a:latin typeface="+mj-lt"/>
              </a:rPr>
              <a:t>• Support for HTTP/2 and WebSocket</a:t>
            </a:r>
          </a:p>
          <a:p>
            <a:r>
              <a:rPr lang="en-US" dirty="0">
                <a:latin typeface="+mj-lt"/>
              </a:rPr>
              <a:t>• Support redirects (from HTTP to HTTPS for example)</a:t>
            </a:r>
          </a:p>
          <a:p>
            <a:r>
              <a:rPr lang="en-IN" dirty="0">
                <a:latin typeface="+mj-lt"/>
              </a:rPr>
              <a:t>• Routing tables to different target groups: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Routing based on path in URL (example.com/users &amp; example.com/posts)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Routing based on hostname in URL (one.example.com &amp; other.example.com)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Routing based on Query String, Headers (example.com/</a:t>
            </a:r>
            <a:r>
              <a:rPr lang="en-IN" sz="1800" dirty="0" err="1">
                <a:latin typeface="+mj-lt"/>
              </a:rPr>
              <a:t>users?id</a:t>
            </a:r>
            <a:r>
              <a:rPr lang="en-IN" sz="1800" dirty="0">
                <a:latin typeface="+mj-lt"/>
              </a:rPr>
              <a:t>=123&amp;order=false)</a:t>
            </a:r>
          </a:p>
        </p:txBody>
      </p:sp>
    </p:spTree>
    <p:extLst>
      <p:ext uri="{BB962C8B-B14F-4D97-AF65-F5344CB8AC3E}">
        <p14:creationId xmlns:p14="http://schemas.microsoft.com/office/powerpoint/2010/main" val="335116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C2FD-A2A9-7598-0D9D-5274DE87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2800" dirty="0"/>
              <a:t>Application Load Balancer (v2)</a:t>
            </a:r>
          </a:p>
          <a:p>
            <a:r>
              <a:rPr lang="en-US" sz="2800" dirty="0"/>
              <a:t>Target Groups</a:t>
            </a:r>
            <a:br>
              <a:rPr lang="en-US" sz="2800" dirty="0"/>
            </a:br>
            <a:endParaRPr lang="en-US" sz="2800" dirty="0"/>
          </a:p>
          <a:p>
            <a:r>
              <a:rPr lang="en-US" sz="1800" dirty="0">
                <a:latin typeface="+mj-lt"/>
              </a:rPr>
              <a:t>• EC2 instances (can be managed by an Auto Scaling Group) – HTTP</a:t>
            </a:r>
          </a:p>
          <a:p>
            <a:r>
              <a:rPr lang="en-US" sz="1800" dirty="0">
                <a:latin typeface="+mj-lt"/>
              </a:rPr>
              <a:t>• ECS tasks (managed by ECS itself) – HTTP</a:t>
            </a:r>
          </a:p>
          <a:p>
            <a:r>
              <a:rPr lang="en-US" sz="1800" dirty="0">
                <a:latin typeface="+mj-lt"/>
              </a:rPr>
              <a:t>• Lambda functions – HTTP request is translated into a JSON event</a:t>
            </a:r>
          </a:p>
          <a:p>
            <a:r>
              <a:rPr lang="en-US" sz="1800" dirty="0">
                <a:latin typeface="+mj-lt"/>
              </a:rPr>
              <a:t>• IP Addresses – must be private Ips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ALB can route to multiple target groups</a:t>
            </a:r>
          </a:p>
          <a:p>
            <a:r>
              <a:rPr lang="en-US" sz="1800" dirty="0">
                <a:latin typeface="+mj-lt"/>
              </a:rPr>
              <a:t>• Health checks are at the target group level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96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AE08-8054-1F61-FAF5-4FD5B7D0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3200" dirty="0"/>
              <a:t>Network Load Balancer (v2)</a:t>
            </a:r>
          </a:p>
          <a:p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Network load balancers (Layer 4) allow to:</a:t>
            </a:r>
          </a:p>
          <a:p>
            <a:pPr lvl="2"/>
            <a:r>
              <a:rPr lang="en-US" sz="1800" b="1" dirty="0">
                <a:latin typeface="+mj-lt"/>
              </a:rPr>
              <a:t>Forward TCP &amp; UDP traffic to your instances</a:t>
            </a:r>
          </a:p>
          <a:p>
            <a:pPr lvl="2"/>
            <a:r>
              <a:rPr lang="en-US" sz="1800" dirty="0">
                <a:latin typeface="+mj-lt"/>
              </a:rPr>
              <a:t>Handle millions of request per seconds</a:t>
            </a:r>
          </a:p>
          <a:p>
            <a:pPr lvl="2"/>
            <a:r>
              <a:rPr lang="en-US" sz="1800" dirty="0">
                <a:latin typeface="+mj-lt"/>
              </a:rPr>
              <a:t>Ultra-low latency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NLB has one static IP per AZ, and supports assigning Elastic IP</a:t>
            </a:r>
          </a:p>
          <a:p>
            <a:r>
              <a:rPr lang="en-US" dirty="0">
                <a:latin typeface="+mj-lt"/>
              </a:rPr>
              <a:t>(helpful for whitelisting specific IP)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NLB are used for extreme performance, TCP or UDP traffic</a:t>
            </a:r>
          </a:p>
          <a:p>
            <a:r>
              <a:rPr lang="en-US" dirty="0">
                <a:latin typeface="+mj-lt"/>
              </a:rPr>
              <a:t>• Not included in the AWS free tier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23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048E-DA86-0734-F342-A824E015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2800" b="1" dirty="0"/>
              <a:t>Network Load Balancer –Target Groups</a:t>
            </a:r>
            <a:br>
              <a:rPr lang="en-US" sz="2800" b="1" dirty="0"/>
            </a:br>
            <a:endParaRPr lang="en-US" sz="2800" b="1" dirty="0"/>
          </a:p>
          <a:p>
            <a:r>
              <a:rPr lang="en-US" dirty="0"/>
              <a:t>• EC2 instances</a:t>
            </a:r>
          </a:p>
          <a:p>
            <a:r>
              <a:rPr lang="en-US" dirty="0"/>
              <a:t>• IP Addresses – must be private IPs</a:t>
            </a:r>
          </a:p>
          <a:p>
            <a:r>
              <a:rPr lang="en-US" dirty="0"/>
              <a:t>• Application Load Balancer</a:t>
            </a:r>
          </a:p>
          <a:p>
            <a:r>
              <a:rPr lang="en-US" dirty="0"/>
              <a:t>• Health Checks support the TCP, HTTP and HTTPS Protocols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B1642-B02E-6E43-530A-528678D9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63" y="3332303"/>
            <a:ext cx="9339700" cy="26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5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4D41-AA13-905E-A6F8-CB8F68A0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4000" dirty="0"/>
              <a:t>Elastic Load Balancing &amp; Auto Scaling Groups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09086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BCC-7609-197D-D365-2B8FDEE7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/>
          <a:lstStyle/>
          <a:p>
            <a:r>
              <a:rPr lang="en-US" sz="2800" b="1" dirty="0"/>
              <a:t>Gateway Load Balancer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  <a:p>
            <a:r>
              <a:rPr lang="en-US" sz="1800" dirty="0">
                <a:latin typeface="+mj-lt"/>
              </a:rPr>
              <a:t>• Deploy, scale, and manage a fleet of 3rd party network virtual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appliances in AWS</a:t>
            </a:r>
          </a:p>
          <a:p>
            <a:r>
              <a:rPr lang="en-US" sz="1800" dirty="0">
                <a:latin typeface="+mj-lt"/>
              </a:rPr>
              <a:t>• Example: Firewalls, Intrusion Detection and Prevention Systems,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Deep Packet Inspection</a:t>
            </a:r>
          </a:p>
          <a:p>
            <a:r>
              <a:rPr lang="en-US" sz="1800" dirty="0">
                <a:latin typeface="+mj-lt"/>
              </a:rPr>
              <a:t>Systems, payload manipulation, …</a:t>
            </a:r>
          </a:p>
          <a:p>
            <a:r>
              <a:rPr lang="en-US" sz="1800" dirty="0">
                <a:latin typeface="+mj-lt"/>
              </a:rPr>
              <a:t>• Operates at Layer 3 (Network Layer) – IP Packets</a:t>
            </a:r>
          </a:p>
          <a:p>
            <a:r>
              <a:rPr lang="en-US" sz="1800" dirty="0">
                <a:latin typeface="+mj-lt"/>
              </a:rPr>
              <a:t>• Combines the following functions:</a:t>
            </a:r>
          </a:p>
          <a:p>
            <a:pPr lvl="2"/>
            <a:r>
              <a:rPr lang="en-US" sz="1600" b="1" dirty="0">
                <a:latin typeface="+mj-lt"/>
              </a:rPr>
              <a:t>Transparent Network Gateway </a:t>
            </a:r>
            <a:r>
              <a:rPr lang="en-US" sz="1600" dirty="0">
                <a:latin typeface="+mj-lt"/>
              </a:rPr>
              <a:t>– single entry/exit for all traffic</a:t>
            </a:r>
          </a:p>
          <a:p>
            <a:pPr lvl="2"/>
            <a:r>
              <a:rPr lang="en-US" sz="1600" b="1" dirty="0">
                <a:latin typeface="+mj-lt"/>
              </a:rPr>
              <a:t>Load Balancer </a:t>
            </a:r>
            <a:r>
              <a:rPr lang="en-US" sz="1600" dirty="0">
                <a:latin typeface="+mj-lt"/>
              </a:rPr>
              <a:t>– distributes traffic to your virtual appliances</a:t>
            </a:r>
          </a:p>
          <a:p>
            <a:r>
              <a:rPr lang="en-US" sz="1800" dirty="0">
                <a:latin typeface="+mj-lt"/>
              </a:rPr>
              <a:t>• Uses the GENEVE protocol on port 6081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060C3-780E-3B02-62F9-E849EB42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32" y="550606"/>
            <a:ext cx="3740957" cy="54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798-BDF8-251A-3F6B-506A0E58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US" sz="2800" b="1" dirty="0"/>
              <a:t>SSL/TLS – Basics</a:t>
            </a:r>
            <a:br>
              <a:rPr lang="en-US" sz="2800" b="1" dirty="0"/>
            </a:br>
            <a:endParaRPr lang="en-US" sz="2800" b="1" dirty="0"/>
          </a:p>
          <a:p>
            <a:r>
              <a:rPr lang="en-US" dirty="0">
                <a:latin typeface="+mj-lt"/>
              </a:rPr>
              <a:t>• An SSL Certificate allows traffic between your clients and your load balancer</a:t>
            </a:r>
          </a:p>
          <a:p>
            <a:r>
              <a:rPr lang="en-US" dirty="0">
                <a:latin typeface="+mj-lt"/>
              </a:rPr>
              <a:t>to be encrypted in transit (in-flight encryption)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SSL</a:t>
            </a:r>
            <a:r>
              <a:rPr lang="en-US" dirty="0">
                <a:latin typeface="+mj-lt"/>
              </a:rPr>
              <a:t> refers to Secure Sockets Layer, used to encrypt connections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TLS</a:t>
            </a:r>
            <a:r>
              <a:rPr lang="en-US" dirty="0">
                <a:latin typeface="+mj-lt"/>
              </a:rPr>
              <a:t> refers to Transport Layer Security, which is a newer version</a:t>
            </a:r>
          </a:p>
          <a:p>
            <a:r>
              <a:rPr lang="en-US" dirty="0">
                <a:latin typeface="+mj-lt"/>
              </a:rPr>
              <a:t>• Nowadays, </a:t>
            </a:r>
            <a:r>
              <a:rPr lang="en-US" b="1" dirty="0">
                <a:latin typeface="+mj-lt"/>
              </a:rPr>
              <a:t>TLS certificates are mainly used</a:t>
            </a:r>
            <a:r>
              <a:rPr lang="en-US" dirty="0">
                <a:latin typeface="+mj-lt"/>
              </a:rPr>
              <a:t>, but people still refer as SSL</a:t>
            </a:r>
          </a:p>
          <a:p>
            <a:r>
              <a:rPr lang="en-US" dirty="0">
                <a:latin typeface="+mj-lt"/>
              </a:rPr>
              <a:t>• Public SSL certificates are issued by Certificate Authorities (CA)</a:t>
            </a:r>
          </a:p>
          <a:p>
            <a:r>
              <a:rPr lang="en-US" dirty="0">
                <a:latin typeface="+mj-lt"/>
              </a:rPr>
              <a:t>• Comodo, Symantec, GoDaddy, GlobalSign, </a:t>
            </a:r>
            <a:r>
              <a:rPr lang="en-US" dirty="0" err="1">
                <a:latin typeface="+mj-lt"/>
              </a:rPr>
              <a:t>Digicert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Letsencrypt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…</a:t>
            </a:r>
          </a:p>
          <a:p>
            <a:r>
              <a:rPr lang="en-US" dirty="0">
                <a:latin typeface="+mj-lt"/>
              </a:rPr>
              <a:t>• SSL certificates have an expiration date (you set) and must be renewed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639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5D8B-5F25-78B9-2680-33340A7C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5135"/>
            <a:ext cx="10058400" cy="5583959"/>
          </a:xfrm>
        </p:spPr>
        <p:txBody>
          <a:bodyPr/>
          <a:lstStyle/>
          <a:p>
            <a:r>
              <a:rPr lang="en-US" sz="3200" dirty="0"/>
              <a:t>What’s an Auto Scaling Group?</a:t>
            </a:r>
            <a:br>
              <a:rPr lang="en-US" sz="3200" dirty="0"/>
            </a:br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In real-life, the load on your websites and application can change</a:t>
            </a:r>
          </a:p>
          <a:p>
            <a:r>
              <a:rPr lang="en-US" dirty="0">
                <a:latin typeface="+mj-lt"/>
              </a:rPr>
              <a:t>• In the cloud, you can create and get rid of servers very quickly</a:t>
            </a:r>
          </a:p>
          <a:p>
            <a:r>
              <a:rPr lang="en-US" dirty="0">
                <a:latin typeface="+mj-lt"/>
              </a:rPr>
              <a:t>• The goal of an Auto Scaling Group (ASG) is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Scale out (add EC2 instances) to match an increased load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Scale in (remove EC2 instances) to match a decreased load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Ensure we have a minimum and a maximum number of machines running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Automatically register new instances to a load balancer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Replace unhealthy instances</a:t>
            </a:r>
          </a:p>
          <a:p>
            <a:r>
              <a:rPr lang="en-US" dirty="0">
                <a:latin typeface="+mj-lt"/>
              </a:rPr>
              <a:t>• Cost Savings: only run at an optimal capacity (principle of the cloud)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0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8134-E443-0DAC-CD0F-0927FC18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/>
          </a:bodyPr>
          <a:lstStyle/>
          <a:p>
            <a:r>
              <a:rPr lang="en-US" sz="3200" dirty="0"/>
              <a:t>Auto Scaling Group in AWS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E5994-F8F5-3C6C-0ED1-06063D5C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58127"/>
            <a:ext cx="10058400" cy="41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4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AB0B-B4D1-536F-EB53-28C69E0D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110"/>
            <a:ext cx="10058400" cy="5347984"/>
          </a:xfrm>
        </p:spPr>
        <p:txBody>
          <a:bodyPr>
            <a:normAutofit/>
          </a:bodyPr>
          <a:lstStyle/>
          <a:p>
            <a:r>
              <a:rPr lang="en-US" sz="3200" dirty="0"/>
              <a:t>Auto Scaling Group in AWS With Load Balancer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75D9F-9571-E575-21D5-FD8EC6FF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46" y="1516214"/>
            <a:ext cx="9495027" cy="40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1712-872A-1B95-953C-2F304E573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116"/>
            <a:ext cx="10058400" cy="5406978"/>
          </a:xfrm>
        </p:spPr>
        <p:txBody>
          <a:bodyPr>
            <a:normAutofit/>
          </a:bodyPr>
          <a:lstStyle/>
          <a:p>
            <a:r>
              <a:rPr lang="en-IN" sz="2800" b="1" dirty="0"/>
              <a:t>Auto Scaling Group Attributes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1800" dirty="0">
                <a:latin typeface="+mj-lt"/>
              </a:rPr>
              <a:t>• A </a:t>
            </a:r>
            <a:r>
              <a:rPr lang="en-IN" sz="1800" b="1" dirty="0">
                <a:latin typeface="+mj-lt"/>
              </a:rPr>
              <a:t>Launch Template </a:t>
            </a:r>
            <a:r>
              <a:rPr lang="en-IN" sz="1800" dirty="0">
                <a:latin typeface="+mj-lt"/>
              </a:rPr>
              <a:t>(older “Launch Configurations” are deprecated)</a:t>
            </a:r>
            <a:br>
              <a:rPr lang="en-IN" sz="1800" dirty="0">
                <a:latin typeface="+mj-lt"/>
              </a:rPr>
            </a:br>
            <a:endParaRPr lang="en-IN" sz="1800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AMI + Instance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EC2 User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EBS Volumes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Security Groups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SSH Key Pair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IAM Roles for your EC2 Instances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Network + Subnets Information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Load Balancer Information</a:t>
            </a:r>
          </a:p>
          <a:p>
            <a:r>
              <a:rPr lang="en-IN" sz="1800" dirty="0">
                <a:latin typeface="+mj-lt"/>
              </a:rPr>
              <a:t>• Min Size / Max Size / Initial Capacity</a:t>
            </a:r>
          </a:p>
          <a:p>
            <a:r>
              <a:rPr lang="en-IN" sz="1800" dirty="0">
                <a:latin typeface="+mj-lt"/>
              </a:rPr>
              <a:t>• Scaling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2836F-2D13-1BFC-BAA5-ACE5A92C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47" y="1218261"/>
            <a:ext cx="4106339" cy="44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240D-8F42-150D-02B8-FFE431B4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Auto Scaling Groups – Scaling Strategies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Manual Scaling: </a:t>
            </a:r>
            <a:r>
              <a:rPr lang="en-US" sz="1800" dirty="0">
                <a:latin typeface="+mj-lt"/>
              </a:rPr>
              <a:t>Update the size of an ASG manually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Dynamic Scaling: </a:t>
            </a:r>
            <a:r>
              <a:rPr lang="en-US" sz="1800" dirty="0">
                <a:latin typeface="+mj-lt"/>
              </a:rPr>
              <a:t>Respond to changing demand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Simple / Step Scaling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When a CloudWatch alarm is triggered (example CPU &gt; 70%), then add 2 units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When a CloudWatch alarm is triggered (example CPU &lt; 30%), then remove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Target Tracking Scaling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800" dirty="0"/>
              <a:t> Simple to set-up</a:t>
            </a:r>
            <a:endParaRPr lang="en-US" sz="1800" b="1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Example: I want the average ASG CPU to stay at around 40%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Scheduled Scaling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Anticipate a scaling based on known usage patterns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Example: increase the min. capacity to 10 at 5 pm on Fridays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44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4B32-4F42-ADA9-D1B6-1224C8687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2800" b="1" dirty="0"/>
              <a:t>Auto Scaling Groups  – Scaling Strategies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b="1" dirty="0"/>
              <a:t>Predictive scaling: </a:t>
            </a:r>
            <a:br>
              <a:rPr lang="en-US" b="1" dirty="0"/>
            </a:br>
            <a:r>
              <a:rPr lang="en-US" b="1" dirty="0"/>
              <a:t>  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Continuously forecast load and schedule scaling ahead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Automatically provisions the  right number of EC2 instances in advance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Useful when your load has  predictable time - based patterns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F00CE-87C4-B5D1-233C-1FFC73A2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44" y="3581654"/>
            <a:ext cx="7953150" cy="26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76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3436-CAB6-45FC-8FE6-1D22A927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/>
          <a:lstStyle/>
          <a:p>
            <a:r>
              <a:rPr lang="en-US" sz="2800" b="1" dirty="0"/>
              <a:t>ELB &amp; ASG – Summary</a:t>
            </a:r>
            <a:br>
              <a:rPr lang="en-US" sz="2800" b="1" dirty="0"/>
            </a:b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High Availability </a:t>
            </a:r>
            <a:r>
              <a:rPr lang="en-US" dirty="0">
                <a:latin typeface="+mj-lt"/>
              </a:rPr>
              <a:t>vs </a:t>
            </a:r>
            <a:r>
              <a:rPr lang="en-US" b="1" dirty="0">
                <a:latin typeface="+mj-lt"/>
              </a:rPr>
              <a:t>Scalability</a:t>
            </a:r>
            <a:r>
              <a:rPr lang="en-US" dirty="0">
                <a:latin typeface="+mj-lt"/>
              </a:rPr>
              <a:t> (vertical and horizontal) vs </a:t>
            </a:r>
            <a:r>
              <a:rPr lang="en-US" b="1" dirty="0">
                <a:latin typeface="+mj-lt"/>
              </a:rPr>
              <a:t>Elasticity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Elastic Load Balancers (ELB)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Distribute traffic across backend EC2 instances, can be Multi-AZ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Supports health checks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4 types: Classic (old), Application (HTTP – L7), Network (TCP – L4), Gateway (L3)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Auto Scaling Groups (ASG)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Implement Elasticity for your application, across multiple AZ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Scale EC2 instances based on the demand on your system, replace unhealthy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Integrated with the ELB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87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5915-06B0-6153-5036-53011F0B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303"/>
            <a:ext cx="10058400" cy="5593791"/>
          </a:xfrm>
        </p:spPr>
        <p:txBody>
          <a:bodyPr/>
          <a:lstStyle/>
          <a:p>
            <a:r>
              <a:rPr lang="en-US" sz="2800" dirty="0"/>
              <a:t>Scalability &amp; High Availability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Scalability means that an application / system can handle greater loads</a:t>
            </a:r>
          </a:p>
          <a:p>
            <a:r>
              <a:rPr lang="en-US" dirty="0">
                <a:latin typeface="+mj-lt"/>
              </a:rPr>
              <a:t>by adapting.</a:t>
            </a:r>
          </a:p>
          <a:p>
            <a:r>
              <a:rPr lang="en-US" dirty="0">
                <a:latin typeface="+mj-lt"/>
              </a:rPr>
              <a:t>• There are two kinds of scalability:</a:t>
            </a:r>
          </a:p>
          <a:p>
            <a:pPr lvl="2"/>
            <a:r>
              <a:rPr lang="en-US" sz="2000" dirty="0">
                <a:latin typeface="+mj-lt"/>
              </a:rPr>
              <a:t>• Vertical Scalability</a:t>
            </a:r>
          </a:p>
          <a:p>
            <a:pPr lvl="2"/>
            <a:r>
              <a:rPr lang="en-US" sz="2000" dirty="0">
                <a:latin typeface="+mj-lt"/>
              </a:rPr>
              <a:t>• Horizontal Scalability (= elasticity)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Scalability is linked but different to High Availability</a:t>
            </a:r>
          </a:p>
          <a:p>
            <a:r>
              <a:rPr lang="en-US" dirty="0">
                <a:latin typeface="+mj-lt"/>
              </a:rPr>
              <a:t>• Let’s deep dive into the distinction, using a call center as an example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8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F0DD-BDCD-C99A-0351-4CCF799F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40774"/>
            <a:ext cx="10058400" cy="532832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Vertical Scalability</a:t>
            </a:r>
            <a:br>
              <a:rPr lang="en-US" sz="2800" b="1" dirty="0"/>
            </a:br>
            <a:br>
              <a:rPr lang="en-US" sz="1050" b="1" dirty="0"/>
            </a:br>
            <a:br>
              <a:rPr lang="en-US" sz="1050" b="1" dirty="0"/>
            </a:br>
            <a:br>
              <a:rPr lang="en-US" sz="1050" b="1" dirty="0"/>
            </a:br>
            <a:endParaRPr lang="en-US" sz="2800" b="1" dirty="0"/>
          </a:p>
          <a:p>
            <a:r>
              <a:rPr lang="en-US" sz="1800" dirty="0">
                <a:latin typeface="+mj-lt"/>
              </a:rPr>
              <a:t>• Vertical Scalability means increasing the size</a:t>
            </a:r>
          </a:p>
          <a:p>
            <a:r>
              <a:rPr lang="en-US" sz="1800" dirty="0">
                <a:latin typeface="+mj-lt"/>
              </a:rPr>
              <a:t>of the instance</a:t>
            </a:r>
          </a:p>
          <a:p>
            <a:r>
              <a:rPr lang="en-US" sz="1800" dirty="0">
                <a:latin typeface="+mj-lt"/>
              </a:rPr>
              <a:t>• For example, your application runs on a</a:t>
            </a:r>
          </a:p>
          <a:p>
            <a:r>
              <a:rPr lang="en-US" sz="1800" dirty="0">
                <a:latin typeface="+mj-lt"/>
              </a:rPr>
              <a:t>t2.micro</a:t>
            </a:r>
          </a:p>
          <a:p>
            <a:r>
              <a:rPr lang="en-US" sz="1800" dirty="0">
                <a:latin typeface="+mj-lt"/>
              </a:rPr>
              <a:t>• Scaling that application vertically means</a:t>
            </a:r>
          </a:p>
          <a:p>
            <a:r>
              <a:rPr lang="en-US" sz="1800" dirty="0">
                <a:latin typeface="+mj-lt"/>
              </a:rPr>
              <a:t>running it on a t2.large</a:t>
            </a:r>
          </a:p>
          <a:p>
            <a:r>
              <a:rPr lang="en-US" sz="1800" dirty="0">
                <a:latin typeface="+mj-lt"/>
              </a:rPr>
              <a:t>• Vertical scalability is very common for non</a:t>
            </a:r>
          </a:p>
          <a:p>
            <a:r>
              <a:rPr lang="en-US" sz="1800" dirty="0">
                <a:latin typeface="+mj-lt"/>
              </a:rPr>
              <a:t>distributed systems, such as a database.</a:t>
            </a:r>
          </a:p>
          <a:p>
            <a:r>
              <a:rPr lang="en-US" sz="1800" dirty="0">
                <a:latin typeface="+mj-lt"/>
              </a:rPr>
              <a:t>• There’s usually a limit to how much you can</a:t>
            </a:r>
          </a:p>
          <a:p>
            <a:r>
              <a:rPr lang="en-US" sz="1800" dirty="0">
                <a:latin typeface="+mj-lt"/>
              </a:rPr>
              <a:t>vertically scale (hardware limit)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D7D52-B2E7-5113-6940-CF2E389F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08" y="800851"/>
            <a:ext cx="3332556" cy="48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18B7-618F-2A95-B3E9-0A3CAD61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/>
          <a:lstStyle/>
          <a:p>
            <a:r>
              <a:rPr lang="en-US" sz="2800" b="1" dirty="0"/>
              <a:t>Horizontal Scalability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• Horizontal Scalability means increasing the</a:t>
            </a:r>
          </a:p>
          <a:p>
            <a:r>
              <a:rPr lang="en-US" dirty="0">
                <a:latin typeface="+mj-lt"/>
              </a:rPr>
              <a:t>number of instances / systems for your</a:t>
            </a:r>
          </a:p>
          <a:p>
            <a:r>
              <a:rPr lang="en-US" dirty="0">
                <a:latin typeface="+mj-lt"/>
              </a:rPr>
              <a:t>application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Horizontal scaling implies distributed systems. </a:t>
            </a:r>
          </a:p>
          <a:p>
            <a:r>
              <a:rPr lang="en-US" dirty="0">
                <a:latin typeface="+mj-lt"/>
              </a:rPr>
              <a:t>• This is very common for web applications /</a:t>
            </a:r>
          </a:p>
          <a:p>
            <a:r>
              <a:rPr lang="en-US" dirty="0">
                <a:latin typeface="+mj-lt"/>
              </a:rPr>
              <a:t>  modern applications</a:t>
            </a:r>
          </a:p>
          <a:p>
            <a:r>
              <a:rPr lang="en-US" dirty="0">
                <a:latin typeface="+mj-lt"/>
              </a:rPr>
              <a:t>• It’s easy to horizontally scale thanks the cloud</a:t>
            </a:r>
          </a:p>
          <a:p>
            <a:r>
              <a:rPr lang="en-US" dirty="0">
                <a:latin typeface="+mj-lt"/>
              </a:rPr>
              <a:t>offerings such as Amazon EC2 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07CD0-45BC-201C-53DB-1EBFB6E7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50" y="589005"/>
            <a:ext cx="3364849" cy="52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0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7FC1-5866-DCDC-6997-573A78D9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70271"/>
            <a:ext cx="10058400" cy="529882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High Availability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r>
              <a:rPr lang="en-US" sz="2400" dirty="0">
                <a:latin typeface="+mj-lt"/>
              </a:rPr>
              <a:t>• High Availability usually goes hand</a:t>
            </a:r>
          </a:p>
          <a:p>
            <a:r>
              <a:rPr lang="en-US" sz="2400" dirty="0">
                <a:latin typeface="+mj-lt"/>
              </a:rPr>
              <a:t>   in hand with horizontal scaling</a:t>
            </a:r>
          </a:p>
          <a:p>
            <a:r>
              <a:rPr lang="en-US" sz="2400" dirty="0">
                <a:latin typeface="+mj-lt"/>
              </a:rPr>
              <a:t>• High availability means running</a:t>
            </a:r>
          </a:p>
          <a:p>
            <a:r>
              <a:rPr lang="en-US" sz="2400" dirty="0">
                <a:latin typeface="+mj-lt"/>
              </a:rPr>
              <a:t>your application / system in at</a:t>
            </a:r>
          </a:p>
          <a:p>
            <a:r>
              <a:rPr lang="en-US" sz="2400" u="sng" dirty="0">
                <a:latin typeface="+mj-lt"/>
              </a:rPr>
              <a:t>least 2 Availability Zones</a:t>
            </a:r>
          </a:p>
          <a:p>
            <a:r>
              <a:rPr lang="en-US" sz="2400" dirty="0">
                <a:latin typeface="+mj-lt"/>
              </a:rPr>
              <a:t>• The goal of high availability is to</a:t>
            </a:r>
          </a:p>
          <a:p>
            <a:r>
              <a:rPr lang="en-US" sz="2400" dirty="0">
                <a:latin typeface="+mj-lt"/>
              </a:rPr>
              <a:t>survive a data center loss</a:t>
            </a:r>
          </a:p>
          <a:p>
            <a:r>
              <a:rPr lang="en-US" sz="2400" dirty="0">
                <a:latin typeface="+mj-lt"/>
              </a:rPr>
              <a:t>(disaster)</a:t>
            </a:r>
            <a:endParaRPr lang="en-IN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04D10-72C6-F008-7747-9929A05E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174" y="680072"/>
            <a:ext cx="4405506" cy="53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0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4E1A-67EE-9DA5-EEF2-442633DB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/>
          <a:lstStyle/>
          <a:p>
            <a:r>
              <a:rPr lang="en-IN" sz="2800" dirty="0"/>
              <a:t>High Availability &amp; Scalability For EC2</a:t>
            </a:r>
            <a:br>
              <a:rPr lang="en-IN" sz="2800" dirty="0"/>
            </a:br>
            <a:br>
              <a:rPr lang="en-IN" sz="2800" dirty="0"/>
            </a:b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Vertical Scaling: Increase instance size (= scale up / down)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 From: t2.nano - 0.5G of RAM, 1 vCPU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To: u-12tb1.metal – 12.3 TB of RAM, 448 vCPUs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Horizontal Scaling: Increase number of instances (= scale out / in)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>
                <a:latin typeface="+mj-lt"/>
              </a:rPr>
              <a:t>Auto Scaling Group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>
                <a:latin typeface="+mj-lt"/>
              </a:rPr>
              <a:t> Load Balancer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High Availability: Run instances for the same application across multi AZ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>
                <a:latin typeface="+mj-lt"/>
              </a:rPr>
              <a:t>Auto Scaling Group multi AZ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>
                <a:latin typeface="+mj-lt"/>
              </a:rPr>
              <a:t>Load Balancer multi AZ</a:t>
            </a:r>
          </a:p>
        </p:txBody>
      </p:sp>
    </p:spTree>
    <p:extLst>
      <p:ext uri="{BB962C8B-B14F-4D97-AF65-F5344CB8AC3E}">
        <p14:creationId xmlns:p14="http://schemas.microsoft.com/office/powerpoint/2010/main" val="38234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ABFB-0C38-60D1-734B-C81FEBF1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/>
          <a:lstStyle/>
          <a:p>
            <a:r>
              <a:rPr lang="en-US" sz="2800" b="1" dirty="0"/>
              <a:t>What is load balancing?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Load balancers are servers that forward internet traffic to multiple servers (EC2 Instances) downstream.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B9111-5954-583A-598E-8F1BB7C7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50" y="2821858"/>
            <a:ext cx="7947522" cy="30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9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224E-DB0B-55D3-2178-A221380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US" sz="2800" dirty="0"/>
              <a:t>Why use a load balancer?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>
                <a:latin typeface="+mj-lt"/>
              </a:rPr>
              <a:t>• Spread load across multiple downstream instances </a:t>
            </a:r>
          </a:p>
          <a:p>
            <a:r>
              <a:rPr lang="en-US" sz="2400" dirty="0">
                <a:latin typeface="+mj-lt"/>
              </a:rPr>
              <a:t>• Expose a single point of access (DNS) to your application </a:t>
            </a:r>
          </a:p>
          <a:p>
            <a:r>
              <a:rPr lang="en-US" sz="2400" dirty="0">
                <a:latin typeface="+mj-lt"/>
              </a:rPr>
              <a:t>• Seamlessly handle failures of downstream instances </a:t>
            </a:r>
          </a:p>
          <a:p>
            <a:r>
              <a:rPr lang="en-US" sz="2400" dirty="0">
                <a:latin typeface="+mj-lt"/>
              </a:rPr>
              <a:t>• Do regular health checks to your instances </a:t>
            </a:r>
          </a:p>
          <a:p>
            <a:r>
              <a:rPr lang="en-US" sz="2400" dirty="0">
                <a:latin typeface="+mj-lt"/>
              </a:rPr>
              <a:t>• Provide SSL termination (HTTPS) for your websites </a:t>
            </a:r>
          </a:p>
          <a:p>
            <a:r>
              <a:rPr lang="en-US" sz="2400" dirty="0">
                <a:latin typeface="+mj-lt"/>
              </a:rPr>
              <a:t>• High availability across zones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9419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3804</TotalTime>
  <Words>1729</Words>
  <Application>Microsoft Office PowerPoint</Application>
  <PresentationFormat>Widescreen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Retrospect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207</cp:revision>
  <dcterms:created xsi:type="dcterms:W3CDTF">2025-01-15T12:50:50Z</dcterms:created>
  <dcterms:modified xsi:type="dcterms:W3CDTF">2025-02-08T06:20:06Z</dcterms:modified>
</cp:coreProperties>
</file>