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4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1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44B87A-41AE-4400-ACB1-65CC00BE18C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44B87A-41AE-4400-ACB1-65CC00BE18C9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0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ws.amazon.com/cloudfront/featur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ws/aws-cl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ws.amazon.com/about-aws/global-infrastruc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88FB-940B-21A3-AA21-B68FD9CC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9487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>
                <a:solidFill>
                  <a:schemeClr val="accent1"/>
                </a:solidFill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01051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C163-F54F-031F-475D-B47AA515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2787"/>
            <a:ext cx="10058400" cy="5446307"/>
          </a:xfrm>
        </p:spPr>
        <p:txBody>
          <a:bodyPr>
            <a:normAutofit/>
          </a:bodyPr>
          <a:lstStyle/>
          <a:p>
            <a:r>
              <a:rPr lang="en-US" sz="2400" dirty="0"/>
              <a:t>How to choose an AWS Region?</a:t>
            </a:r>
          </a:p>
          <a:p>
            <a:r>
              <a:rPr lang="en-US" dirty="0"/>
              <a:t>                                                                                    	 </a:t>
            </a:r>
            <a:r>
              <a:rPr lang="en-US" sz="1800" dirty="0">
                <a:latin typeface="+mj-lt"/>
              </a:rPr>
              <a:t>If you need to launch a new application, 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                                                                                                      where should you do it?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Compliance</a:t>
            </a:r>
            <a:r>
              <a:rPr lang="en-US" dirty="0"/>
              <a:t> with data governance and legal</a:t>
            </a:r>
          </a:p>
          <a:p>
            <a:r>
              <a:rPr lang="en-US" dirty="0"/>
              <a:t>requirements: </a:t>
            </a:r>
            <a:r>
              <a:rPr lang="en-US" dirty="0">
                <a:latin typeface="+mj-lt"/>
              </a:rPr>
              <a:t>data never leaves a region without</a:t>
            </a:r>
          </a:p>
          <a:p>
            <a:r>
              <a:rPr lang="en-US" dirty="0">
                <a:latin typeface="+mj-lt"/>
              </a:rPr>
              <a:t>your explicit permission</a:t>
            </a:r>
          </a:p>
          <a:p>
            <a:r>
              <a:rPr lang="en-US" dirty="0">
                <a:solidFill>
                  <a:srgbClr val="00B0F0"/>
                </a:solidFill>
              </a:rPr>
              <a:t>Proximity</a:t>
            </a:r>
            <a:r>
              <a:rPr lang="en-US" dirty="0"/>
              <a:t> to customers: </a:t>
            </a:r>
            <a:r>
              <a:rPr lang="en-US" dirty="0">
                <a:latin typeface="+mj-lt"/>
              </a:rPr>
              <a:t>reduced latency</a:t>
            </a:r>
          </a:p>
          <a:p>
            <a:r>
              <a:rPr lang="en-US" dirty="0">
                <a:solidFill>
                  <a:srgbClr val="00B0F0"/>
                </a:solidFill>
              </a:rPr>
              <a:t>Available services </a:t>
            </a:r>
            <a:r>
              <a:rPr lang="en-US" dirty="0"/>
              <a:t>within a Region: </a:t>
            </a:r>
            <a:r>
              <a:rPr lang="en-US" dirty="0">
                <a:latin typeface="+mj-lt"/>
              </a:rPr>
              <a:t>new services</a:t>
            </a:r>
          </a:p>
          <a:p>
            <a:r>
              <a:rPr lang="en-US" dirty="0">
                <a:latin typeface="+mj-lt"/>
              </a:rPr>
              <a:t>and new features aren’t available in every Region</a:t>
            </a:r>
          </a:p>
          <a:p>
            <a:r>
              <a:rPr lang="en-US" dirty="0">
                <a:solidFill>
                  <a:srgbClr val="00B0F0"/>
                </a:solidFill>
              </a:rPr>
              <a:t>Pricing</a:t>
            </a:r>
            <a:r>
              <a:rPr lang="en-US" dirty="0"/>
              <a:t>: </a:t>
            </a:r>
            <a:r>
              <a:rPr lang="en-US" dirty="0">
                <a:latin typeface="+mj-lt"/>
              </a:rPr>
              <a:t>pricing varies region to region and is</a:t>
            </a:r>
          </a:p>
          <a:p>
            <a:r>
              <a:rPr lang="en-US" dirty="0">
                <a:latin typeface="+mj-lt"/>
              </a:rPr>
              <a:t>transparent in the service pricing page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0A1DA-96CB-120E-2C12-53AF15E96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683" y="1779639"/>
            <a:ext cx="5364094" cy="290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8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3228-E3C2-5FB4-98E2-4713C4FBB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2619"/>
            <a:ext cx="10058400" cy="5436475"/>
          </a:xfrm>
        </p:spPr>
        <p:txBody>
          <a:bodyPr>
            <a:normAutofit/>
          </a:bodyPr>
          <a:lstStyle/>
          <a:p>
            <a:r>
              <a:rPr lang="en-US" dirty="0"/>
              <a:t>AWS Availability Zones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Each region has many availability zones </a:t>
            </a:r>
            <a:br>
              <a:rPr lang="en-US" dirty="0"/>
            </a:br>
            <a:r>
              <a:rPr lang="en-US" dirty="0"/>
              <a:t>(usually 3, min is 3, max is 6). Example: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000" dirty="0"/>
              <a:t>ap-southeast-2a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000" dirty="0"/>
              <a:t>ap-southeast-2b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000" dirty="0"/>
              <a:t>ap-southeast-2c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Each availability zone (AZ) is one or more </a:t>
            </a:r>
            <a:br>
              <a:rPr lang="en-US" dirty="0"/>
            </a:br>
            <a:r>
              <a:rPr lang="en-US" dirty="0"/>
              <a:t> discrete data centers with redundant power,</a:t>
            </a:r>
            <a:br>
              <a:rPr lang="en-US" dirty="0"/>
            </a:br>
            <a:r>
              <a:rPr lang="en-US" dirty="0"/>
              <a:t>  networking, and connectivity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They’re separate from each other, so that </a:t>
            </a:r>
            <a:br>
              <a:rPr lang="en-US" dirty="0"/>
            </a:br>
            <a:r>
              <a:rPr lang="en-US" dirty="0"/>
              <a:t>  they’re isolated from disasters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They’re connected with high bandwidth,</a:t>
            </a:r>
            <a:br>
              <a:rPr lang="en-US" dirty="0"/>
            </a:br>
            <a:r>
              <a:rPr lang="en-US" dirty="0"/>
              <a:t>  ultra-low latency networking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5BEC1-2927-E68F-243F-CE87B528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11" y="693476"/>
            <a:ext cx="5013633" cy="46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818D-7146-7F27-3AFD-5935B3454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403123"/>
            <a:ext cx="10131159" cy="59780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/>
              <a:t>AWS Points of Presence (Edge Locations) </a:t>
            </a:r>
          </a:p>
          <a:p>
            <a:pPr marL="0" indent="0">
              <a:buNone/>
            </a:pPr>
            <a:r>
              <a:rPr lang="en-US" sz="2900" dirty="0"/>
              <a:t>Amazon has 400+ Points of Presence (400+ Edge Locations &amp; 10+ Regional Caches) in 90+ cities across 40+ countries </a:t>
            </a:r>
          </a:p>
          <a:p>
            <a:pPr marL="0" indent="0">
              <a:buNone/>
            </a:pPr>
            <a:r>
              <a:rPr lang="en-US" sz="2900" dirty="0"/>
              <a:t>Content is delivered to end users with lower latency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1200" dirty="0">
              <a:hlinkClick r:id="rId2"/>
            </a:endParaRPr>
          </a:p>
          <a:p>
            <a:pPr marL="0" indent="0" algn="ctr">
              <a:buNone/>
            </a:pPr>
            <a:endParaRPr lang="en-US" sz="1200" dirty="0">
              <a:hlinkClick r:id="rId2"/>
            </a:endParaRPr>
          </a:p>
          <a:p>
            <a:pPr marL="0" indent="0" algn="ctr">
              <a:buNone/>
            </a:pPr>
            <a:endParaRPr lang="en-US" sz="1200" dirty="0">
              <a:hlinkClick r:id="rId2"/>
            </a:endParaRPr>
          </a:p>
          <a:p>
            <a:pPr marL="0" indent="0" algn="ctr">
              <a:buNone/>
            </a:pPr>
            <a:endParaRPr lang="en-US" sz="1200" dirty="0">
              <a:hlinkClick r:id="rId2"/>
            </a:endParaRPr>
          </a:p>
          <a:p>
            <a:pPr marL="0" indent="0" algn="ctr">
              <a:buNone/>
            </a:pPr>
            <a:endParaRPr lang="en-US" sz="1200" dirty="0">
              <a:hlinkClick r:id="rId2"/>
            </a:endParaRPr>
          </a:p>
          <a:p>
            <a:pPr marL="0" indent="0" algn="ctr">
              <a:buNone/>
            </a:pPr>
            <a:endParaRPr lang="en-US" sz="1200" dirty="0">
              <a:hlinkClick r:id="rId2"/>
            </a:endParaRPr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https://aws.amazon.com/cloudfront/features/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E4C34-C176-3C42-F17A-BC1372C7D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257" y="1800557"/>
            <a:ext cx="7437874" cy="39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2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5F00-CAE3-EA7C-10FE-692FB914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34297"/>
            <a:ext cx="10058400" cy="5534797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Tour of the AWS Console</a:t>
            </a:r>
          </a:p>
          <a:p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AWS has Global Services: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Identity and Access Management (IAM)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Route 53 (DNS service)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CloudFront (Content Delivery Network)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WAF (Web Application Firewall)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Most AWS services are Region-scoped: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Amazon EC2 (Infrastructure as a Service)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Elastic Beanstalk (Platform as a Service)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Lambda (Function as a Service)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err="1">
                <a:latin typeface="+mj-lt"/>
              </a:rPr>
              <a:t>Rekognition</a:t>
            </a:r>
            <a:r>
              <a:rPr lang="en-IN" dirty="0">
                <a:latin typeface="+mj-lt"/>
              </a:rPr>
              <a:t> (Software as a Service)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Region Table</a:t>
            </a:r>
            <a:r>
              <a:rPr lang="en-IN" sz="1600" dirty="0">
                <a:latin typeface="+mj-lt"/>
              </a:rPr>
              <a:t>: https://aws.amazon.com/about-aws/global-infrastructure/regional-product-services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92C2E-2F2A-91FC-0DF9-E2FE5F14A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827" y="721027"/>
            <a:ext cx="2453853" cy="41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6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532F-817A-AAA0-6FA8-42077724C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71948"/>
            <a:ext cx="10058400" cy="5397146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3200" b="1" dirty="0"/>
              <a:t>AWS Identity and Access Management (AWS IAM)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41321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F0C5-09D2-26CC-235E-87F157040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2955"/>
            <a:ext cx="10058400" cy="5456139"/>
          </a:xfrm>
        </p:spPr>
        <p:txBody>
          <a:bodyPr/>
          <a:lstStyle/>
          <a:p>
            <a:r>
              <a:rPr lang="en-US" sz="2400" b="1" dirty="0"/>
              <a:t>IAM: Users &amp; Groups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IAM = Identity and Access Management, </a:t>
            </a:r>
            <a:r>
              <a:rPr lang="en-US" b="1" dirty="0">
                <a:latin typeface="+mj-lt"/>
              </a:rPr>
              <a:t>Global</a:t>
            </a:r>
            <a:r>
              <a:rPr lang="en-US" dirty="0">
                <a:latin typeface="+mj-lt"/>
              </a:rPr>
              <a:t> 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Root account </a:t>
            </a:r>
            <a:r>
              <a:rPr lang="en-US" dirty="0">
                <a:latin typeface="+mj-lt"/>
              </a:rPr>
              <a:t>created by default, shouldn’t be used or shared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Users</a:t>
            </a:r>
            <a:r>
              <a:rPr lang="en-US" dirty="0">
                <a:latin typeface="+mj-lt"/>
              </a:rPr>
              <a:t> are people within your organization, and can be grouped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Groups</a:t>
            </a:r>
            <a:r>
              <a:rPr lang="en-US" dirty="0">
                <a:latin typeface="+mj-lt"/>
              </a:rPr>
              <a:t> only contain users, not other groups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Users don’t have to belong to a group, and user can belong to multiple groups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DBD47-4F0C-3CE4-A19D-260F5DB1C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1" y="3429000"/>
            <a:ext cx="8923793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6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CA8A-D453-C661-FE14-37360BF9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21110"/>
            <a:ext cx="10058400" cy="5347984"/>
          </a:xfrm>
        </p:spPr>
        <p:txBody>
          <a:bodyPr>
            <a:normAutofit/>
          </a:bodyPr>
          <a:lstStyle/>
          <a:p>
            <a:r>
              <a:rPr lang="en-US" sz="2800" dirty="0"/>
              <a:t>IAM: Permissions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 Users or Groups </a:t>
            </a:r>
            <a:r>
              <a:rPr lang="en-US" dirty="0">
                <a:latin typeface="+mj-lt"/>
              </a:rPr>
              <a:t>can be assigned JSON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documents called policies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These policies define the </a:t>
            </a:r>
            <a:r>
              <a:rPr lang="en-US" b="1" dirty="0">
                <a:latin typeface="+mj-lt"/>
              </a:rPr>
              <a:t>permissions</a:t>
            </a:r>
            <a:r>
              <a:rPr lang="en-US" dirty="0">
                <a:latin typeface="+mj-lt"/>
              </a:rPr>
              <a:t>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of the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In AWS you apply the </a:t>
            </a:r>
            <a:r>
              <a:rPr lang="en-US" b="1" dirty="0">
                <a:latin typeface="+mj-lt"/>
              </a:rPr>
              <a:t>least privilege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  principle:</a:t>
            </a:r>
            <a:r>
              <a:rPr lang="en-US" dirty="0">
                <a:latin typeface="+mj-lt"/>
              </a:rPr>
              <a:t> don’t give more permissions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than a user needs 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B43EB-9CCC-F08F-7765-131A3E0E4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892" y="378044"/>
            <a:ext cx="6408975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23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0C7C-BBC3-0FBC-1960-3AD9E39B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>
            <a:normAutofit/>
          </a:bodyPr>
          <a:lstStyle/>
          <a:p>
            <a:r>
              <a:rPr lang="en-IN" sz="3200" b="1" dirty="0"/>
              <a:t>IAM Policies inheritance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85838-A88B-93DA-62CB-F7CCDCB4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31610"/>
            <a:ext cx="9997440" cy="44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24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CE47-ADC1-109C-96C2-87B74FC4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70" y="337135"/>
            <a:ext cx="10058400" cy="5672449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IAM Policies Structure</a:t>
            </a:r>
          </a:p>
          <a:p>
            <a:endParaRPr lang="en-IN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Consists of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Version: policy language version, always include “2012-10</a:t>
            </a:r>
            <a:br>
              <a:rPr lang="en-US" dirty="0">
                <a:solidFill>
                  <a:srgbClr val="FF0000"/>
                </a:solidFill>
                <a:latin typeface="+mj-lt"/>
              </a:rPr>
            </a:br>
            <a:r>
              <a:rPr lang="en-US" dirty="0">
                <a:solidFill>
                  <a:srgbClr val="FF0000"/>
                </a:solidFill>
                <a:latin typeface="+mj-lt"/>
              </a:rPr>
              <a:t>      -17</a:t>
            </a:r>
            <a:r>
              <a:rPr lang="en-US" dirty="0">
                <a:latin typeface="+mj-lt"/>
              </a:rPr>
              <a:t>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Id: an identifier for the policy (optional)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Statement</a:t>
            </a:r>
            <a:r>
              <a:rPr lang="en-US" dirty="0">
                <a:latin typeface="+mj-lt"/>
              </a:rPr>
              <a:t>: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one or more individual statements (required)</a:t>
            </a:r>
            <a:r>
              <a:rPr lang="en-US" sz="3200" dirty="0"/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Statements consists of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Sid: an identifier for the statement (optional)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 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Effect: whether the statement allows or denies access </a:t>
            </a:r>
            <a:br>
              <a:rPr lang="en-US" dirty="0">
                <a:solidFill>
                  <a:srgbClr val="92D050"/>
                </a:solidFill>
                <a:latin typeface="+mj-lt"/>
              </a:rPr>
            </a:br>
            <a:r>
              <a:rPr lang="en-US" dirty="0">
                <a:solidFill>
                  <a:srgbClr val="92D050"/>
                </a:solidFill>
                <a:latin typeface="+mj-lt"/>
              </a:rPr>
              <a:t>    (Allow, Deny)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 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Principal: account/user/role to which this policy applied to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Action: list of actions this policy allows or denies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Resource: list of resources to which the actions applied to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   Condition: conditions for when this policy is in effect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(optional)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7C080-0D6F-F6F6-14A6-9CD86BC2C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573" y="766916"/>
            <a:ext cx="5477079" cy="511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05AC-3469-3991-ECC0-C78C9B4A4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4632"/>
            <a:ext cx="10058400" cy="5554462"/>
          </a:xfrm>
        </p:spPr>
        <p:txBody>
          <a:bodyPr>
            <a:normAutofit/>
          </a:bodyPr>
          <a:lstStyle/>
          <a:p>
            <a:r>
              <a:rPr lang="en-IN" sz="2800" b="1" dirty="0"/>
              <a:t>IAM – Password Policy</a:t>
            </a:r>
          </a:p>
          <a:p>
            <a:endParaRPr lang="en-IN" sz="2400" dirty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Strong passwords = higher security for your account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>
                <a:latin typeface="+mj-lt"/>
              </a:rPr>
              <a:t>In AWS, you can setup a password policy: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>
                <a:latin typeface="+mj-lt"/>
              </a:rPr>
              <a:t> Set a minimum password length	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>
                <a:latin typeface="+mj-lt"/>
              </a:rPr>
              <a:t> Require specific character types: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including uppercase letters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 lowercase letters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 numbers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 non-alphanumeric characters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>
                <a:latin typeface="+mj-lt"/>
              </a:rPr>
              <a:t> Allow all IAM users to change their own passwords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>
                <a:latin typeface="+mj-lt"/>
              </a:rPr>
              <a:t> Require users to change their password after some time (password expiration)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>
                <a:latin typeface="+mj-lt"/>
              </a:rPr>
              <a:t> Prevent password re-use</a:t>
            </a:r>
            <a:endParaRPr lang="en-IN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406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18F3-3288-0742-C2F1-82C151D6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3458"/>
            <a:ext cx="10058400" cy="5485636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r>
              <a:rPr lang="en-IN" sz="12800" b="1" dirty="0"/>
              <a:t>Table of Contents </a:t>
            </a:r>
          </a:p>
          <a:p>
            <a:endParaRPr lang="en-IN" sz="3300" b="1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7200" dirty="0"/>
              <a:t> Getting Started with AWS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7200" dirty="0"/>
              <a:t> AWS Identity &amp; Access Management (AWS IAM)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7200" dirty="0"/>
              <a:t> Amazon EC2 – Basics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7200" dirty="0"/>
              <a:t> Amazon EC2 – Associate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7200" dirty="0"/>
              <a:t> Amazon EC2 – Instance Storage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7200" dirty="0"/>
              <a:t> High Availability &amp; Scalability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7200" dirty="0"/>
              <a:t> RDS, Aurora &amp; </a:t>
            </a:r>
            <a:r>
              <a:rPr lang="en-IN" sz="7200" dirty="0" err="1"/>
              <a:t>ElastiCache</a:t>
            </a:r>
            <a:r>
              <a:rPr lang="en-IN" sz="72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7200" dirty="0"/>
              <a:t> Amazon Route 53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7200" dirty="0"/>
              <a:t> Classic Solutions Architecture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7200" dirty="0"/>
              <a:t> Amazon S3</a:t>
            </a:r>
          </a:p>
          <a:p>
            <a:r>
              <a:rPr lang="en-IN" sz="2900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57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858E-1D8F-9817-02D1-274A18C59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Multi Factor Authentication – MFA</a:t>
            </a:r>
          </a:p>
          <a:p>
            <a:pPr marL="0" indent="0">
              <a:buNone/>
            </a:pPr>
            <a:endParaRPr lang="en-IN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• Users have access to your account and can possibly change</a:t>
            </a:r>
          </a:p>
          <a:p>
            <a:r>
              <a:rPr lang="en-US" sz="1800" dirty="0">
                <a:latin typeface="+mj-lt"/>
              </a:rPr>
              <a:t>   configurations or delete resources in your AWS account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dirty="0"/>
              <a:t>You want to protect your Root Accounts and IAM users</a:t>
            </a:r>
          </a:p>
          <a:p>
            <a:r>
              <a:rPr lang="en-US" sz="1800" dirty="0">
                <a:latin typeface="+mj-lt"/>
              </a:rPr>
              <a:t>• MFA = password you know + security device you own</a:t>
            </a: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• Main benefit of MFA:</a:t>
            </a:r>
          </a:p>
          <a:p>
            <a:r>
              <a:rPr lang="en-US" sz="1800" dirty="0">
                <a:latin typeface="+mj-lt"/>
              </a:rPr>
              <a:t>   </a:t>
            </a:r>
            <a:r>
              <a:rPr lang="en-US" sz="1800" u="sng" dirty="0">
                <a:latin typeface="+mj-lt"/>
              </a:rPr>
              <a:t>if a password is stolen or hacked, the account is not compromised</a:t>
            </a:r>
            <a:endParaRPr lang="en-IN" sz="1800" u="sng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9EDBA-E94D-0A2A-AEA3-AA8025656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83" y="3023519"/>
            <a:ext cx="8475975" cy="14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56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FEB0-92AA-D761-2A4B-4FA3AC060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3290"/>
            <a:ext cx="10058400" cy="5475804"/>
          </a:xfrm>
        </p:spPr>
        <p:txBody>
          <a:bodyPr>
            <a:normAutofit/>
          </a:bodyPr>
          <a:lstStyle/>
          <a:p>
            <a:r>
              <a:rPr lang="en-US" sz="2400" dirty="0"/>
              <a:t>MFA devices options in AWS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15C20-8E48-F635-78C0-8AEAE18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60" y="1189703"/>
            <a:ext cx="10167161" cy="467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0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6618-88C0-C151-DD1E-4CB3ABAF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5471"/>
            <a:ext cx="10058400" cy="5603623"/>
          </a:xfrm>
        </p:spPr>
        <p:txBody>
          <a:bodyPr>
            <a:normAutofit/>
          </a:bodyPr>
          <a:lstStyle/>
          <a:p>
            <a:r>
              <a:rPr lang="en-US" sz="2800" dirty="0"/>
              <a:t>MFA devices options in AWS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C86B2-6C46-4D9A-FAB2-564FCACF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00" y="988906"/>
            <a:ext cx="9952080" cy="449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22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3B1A-7A4C-EC8C-FBFE-DF5D0E47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412955"/>
            <a:ext cx="10319938" cy="5456139"/>
          </a:xfrm>
        </p:spPr>
        <p:txBody>
          <a:bodyPr>
            <a:normAutofit/>
          </a:bodyPr>
          <a:lstStyle/>
          <a:p>
            <a:r>
              <a:rPr lang="en-US" sz="2800" dirty="0"/>
              <a:t>How can users access AWS ?</a:t>
            </a:r>
          </a:p>
          <a:p>
            <a:endParaRPr lang="en-US" sz="2800" dirty="0"/>
          </a:p>
          <a:p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To access AWS, you have three options: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</a:t>
            </a:r>
            <a:r>
              <a:rPr lang="en-US" sz="1600" dirty="0"/>
              <a:t>AWS Management Console </a:t>
            </a:r>
            <a:r>
              <a:rPr lang="en-US" sz="1600" dirty="0">
                <a:latin typeface="+mj-lt"/>
              </a:rPr>
              <a:t>(protected by password + MFA)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</a:t>
            </a:r>
            <a:r>
              <a:rPr lang="en-US" sz="1600" dirty="0"/>
              <a:t>AWS Command Line Interface (CLI): </a:t>
            </a:r>
            <a:r>
              <a:rPr lang="en-US" sz="1600" dirty="0">
                <a:latin typeface="+mj-lt"/>
              </a:rPr>
              <a:t>protected by access keys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</a:t>
            </a:r>
            <a:r>
              <a:rPr lang="en-US" sz="1600" dirty="0"/>
              <a:t>AWS Software Developer Kit (SDK) </a:t>
            </a:r>
            <a:r>
              <a:rPr lang="en-US" sz="1600" dirty="0">
                <a:latin typeface="+mj-lt"/>
              </a:rPr>
              <a:t>- for code: protected by access keys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Access Keys are generated through the AWS Console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Users manage their own access keys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</a:t>
            </a:r>
            <a:r>
              <a:rPr lang="en-US" sz="1800" u="sng" dirty="0"/>
              <a:t>Access Keys are secret, just like a password. Don’t share them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Access Key ID ~= username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Secret Access Key ~= password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374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6BD5-13A9-7641-6CDA-7DCAC6B74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9"/>
            <a:ext cx="10058400" cy="5524965"/>
          </a:xfrm>
        </p:spPr>
        <p:txBody>
          <a:bodyPr>
            <a:normAutofit/>
          </a:bodyPr>
          <a:lstStyle/>
          <a:p>
            <a:r>
              <a:rPr lang="en-IN" sz="2800" dirty="0"/>
              <a:t>Example Access Keys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 Access key ID: AKIASK4E37PV4983d6C -dummy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/>
              <a:t> Secret Access Key: AZPN3zojWozWCndIjhB0Unh8239a1bzbzO5fqqkZq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u="sng" dirty="0"/>
              <a:t> Remember: don’t share your access keys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7E07E-EADE-EABB-398B-00293739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988906"/>
            <a:ext cx="10208198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95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3A7C-878F-37C4-8C49-2EA98A4E2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9"/>
            <a:ext cx="10058400" cy="5524965"/>
          </a:xfrm>
        </p:spPr>
        <p:txBody>
          <a:bodyPr>
            <a:normAutofit/>
          </a:bodyPr>
          <a:lstStyle/>
          <a:p>
            <a:r>
              <a:rPr lang="en-IN" sz="2800" dirty="0"/>
              <a:t>What’s the AWS CLI?</a:t>
            </a:r>
          </a:p>
          <a:p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A tool that enables you to interact with AWS services using commands 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your command-line shell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Direct access to the public APIs of AWS 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You can develop scripts to manage your resources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It’s open-source </a:t>
            </a:r>
            <a:r>
              <a:rPr lang="en-US" sz="1800" dirty="0">
                <a:latin typeface="+mj-lt"/>
                <a:hlinkClick r:id="rId2"/>
              </a:rPr>
              <a:t>https://github.com/aws/aws-cli</a:t>
            </a:r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 Alternative to using AWS Management Console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21815-2293-BF0D-5E1C-43F537BF4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721" y="3883743"/>
            <a:ext cx="8290184" cy="19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4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85F09-3A24-9176-5609-02B3ECBB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1613"/>
            <a:ext cx="10058400" cy="5377481"/>
          </a:xfrm>
        </p:spPr>
        <p:txBody>
          <a:bodyPr/>
          <a:lstStyle/>
          <a:p>
            <a:r>
              <a:rPr lang="en-IN" sz="3200" dirty="0"/>
              <a:t>What’s the AWS SDK?</a:t>
            </a:r>
          </a:p>
          <a:p>
            <a:endParaRPr lang="en-IN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AWS Software Development Kit (AWS SDK)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Language-specific APIs (set of libraries)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Enables you to access and manage AWS services programmatically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Embedded within your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Supports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SDKs (JavaScript, Python, PHP, .NET, Ruby, Java, Go, </a:t>
            </a:r>
            <a:r>
              <a:rPr lang="en-IN" dirty="0" err="1">
                <a:latin typeface="+mj-lt"/>
              </a:rPr>
              <a:t>Node.js,C</a:t>
            </a:r>
            <a:r>
              <a:rPr lang="en-IN" dirty="0">
                <a:latin typeface="+mj-lt"/>
              </a:rPr>
              <a:t>++)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Mobile SDKs (Android, iOS, 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IoT Device SDKs (Embedded C, Arduino, 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+mj-lt"/>
              </a:rPr>
              <a:t> Example: AWS CLI is built on AWS SDK for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C0F61-EE54-D456-D896-4FBB4799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620" y="491613"/>
            <a:ext cx="2980819" cy="43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53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D299-7111-47BE-5FEE-88F568B2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3290"/>
            <a:ext cx="10058400" cy="5475804"/>
          </a:xfrm>
        </p:spPr>
        <p:txBody>
          <a:bodyPr>
            <a:normAutofit/>
          </a:bodyPr>
          <a:lstStyle/>
          <a:p>
            <a:r>
              <a:rPr lang="en-IN" sz="3200" b="1" dirty="0"/>
              <a:t>IAM Roles for Services</a:t>
            </a:r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Some AWS service will need to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 perform actions on your behalf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To do so, we will assign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</a:t>
            </a:r>
            <a:r>
              <a:rPr lang="en-US" b="1" dirty="0">
                <a:latin typeface="+mj-lt"/>
              </a:rPr>
              <a:t>permissions</a:t>
            </a:r>
            <a:r>
              <a:rPr lang="en-US" dirty="0">
                <a:latin typeface="+mj-lt"/>
              </a:rPr>
              <a:t> to AWS services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with </a:t>
            </a:r>
            <a:r>
              <a:rPr lang="en-US" b="1" dirty="0">
                <a:latin typeface="+mj-lt"/>
              </a:rPr>
              <a:t>IAM Roles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Common roles: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EC2 Instance Roles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Lambda Function Roles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Roles for CloudFormation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68217-D49C-1702-462C-5707FBC4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073" y="853749"/>
            <a:ext cx="3543607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82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6151-75C7-E78A-4662-0A0D3A95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3123"/>
            <a:ext cx="10058400" cy="5465971"/>
          </a:xfrm>
        </p:spPr>
        <p:txBody>
          <a:bodyPr>
            <a:normAutofit/>
          </a:bodyPr>
          <a:lstStyle/>
          <a:p>
            <a:r>
              <a:rPr lang="en-IN" sz="3200" b="1" dirty="0"/>
              <a:t>IAM Security Tools</a:t>
            </a:r>
          </a:p>
          <a:p>
            <a:endParaRPr lang="en-IN" sz="3200" b="1" dirty="0"/>
          </a:p>
          <a:p>
            <a:endParaRPr lang="en-IN" sz="3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 IAM Credentials Report (account-level)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a report that lists all your account's users and the status of their various credentials </a:t>
            </a:r>
          </a:p>
          <a:p>
            <a:pPr marL="201168" lvl="1" indent="0">
              <a:buNone/>
            </a:pPr>
            <a:endParaRPr lang="en-US" sz="20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</a:rPr>
              <a:t> IAM Access Advisor (user-level) (Last Accessed)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Access advisor shows the service permissions granted to a user and when those services were last accessed.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 You can use this information to revise your policies.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3021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8B20-342B-5D1D-BB05-C7DB9500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>
            <a:normAutofit lnSpcReduction="10000"/>
          </a:bodyPr>
          <a:lstStyle/>
          <a:p>
            <a:r>
              <a:rPr lang="en-IN" sz="3200" b="1" dirty="0"/>
              <a:t>IAM Guidelines &amp; Best Practices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Don’t use the root account except for AWS account setup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One physical user = One AWS </a:t>
            </a:r>
            <a:r>
              <a:rPr lang="en-US" b="1" dirty="0">
                <a:latin typeface="+mj-lt"/>
              </a:rPr>
              <a:t>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Assign users to groups </a:t>
            </a:r>
            <a:r>
              <a:rPr lang="en-US" dirty="0">
                <a:latin typeface="+mj-lt"/>
              </a:rPr>
              <a:t>and assign permissions to groups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Create a </a:t>
            </a:r>
            <a:r>
              <a:rPr lang="en-US" b="1" dirty="0">
                <a:latin typeface="+mj-lt"/>
              </a:rPr>
              <a:t>strong password policy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Use and enforce the use of </a:t>
            </a:r>
            <a:r>
              <a:rPr lang="en-US" b="1" dirty="0">
                <a:latin typeface="+mj-lt"/>
              </a:rPr>
              <a:t>Multi Factor Authentication (MFA)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Create and use </a:t>
            </a:r>
            <a:r>
              <a:rPr lang="en-US" b="1" dirty="0">
                <a:latin typeface="+mj-lt"/>
              </a:rPr>
              <a:t>Roles</a:t>
            </a:r>
            <a:r>
              <a:rPr lang="en-US" dirty="0">
                <a:latin typeface="+mj-lt"/>
              </a:rPr>
              <a:t> for giving permissions to AWS 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Use Access Keys for Programmatic Access (CLI / SDK)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Audit permissions of your account using IAM Credentials Report &amp; IAM Access Advisor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 </a:t>
            </a:r>
            <a:r>
              <a:rPr lang="en-US" b="1" u="sng" dirty="0">
                <a:latin typeface="+mj-lt"/>
              </a:rPr>
              <a:t>Never share IAM users &amp; Access Keys</a:t>
            </a:r>
            <a:endParaRPr lang="en-IN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722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A3D1-B463-45D3-D1FE-B31AD2A8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83458"/>
            <a:ext cx="10058400" cy="5456139"/>
          </a:xfrm>
        </p:spPr>
        <p:txBody>
          <a:bodyPr/>
          <a:lstStyle/>
          <a:p>
            <a:r>
              <a:rPr lang="en-US" sz="2800" b="1" dirty="0"/>
              <a:t>What’s AWS?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AWS (Amazon Web Services) is a Cloud Provider</a:t>
            </a:r>
          </a:p>
          <a:p>
            <a:r>
              <a:rPr lang="en-US" dirty="0"/>
              <a:t>• They provide you with servers and services that you can use on</a:t>
            </a:r>
          </a:p>
          <a:p>
            <a:r>
              <a:rPr lang="en-US" dirty="0">
                <a:solidFill>
                  <a:schemeClr val="accent2"/>
                </a:solidFill>
              </a:rPr>
              <a:t>   </a:t>
            </a:r>
            <a:r>
              <a:rPr lang="en-US" u="sng" dirty="0">
                <a:solidFill>
                  <a:schemeClr val="accent2"/>
                </a:solidFill>
              </a:rPr>
              <a:t>demand</a:t>
            </a:r>
            <a:r>
              <a:rPr lang="en-US" dirty="0"/>
              <a:t> and </a:t>
            </a:r>
            <a:r>
              <a:rPr lang="en-US" u="sng" dirty="0">
                <a:solidFill>
                  <a:schemeClr val="accent2"/>
                </a:solidFill>
              </a:rPr>
              <a:t>scale easily</a:t>
            </a:r>
          </a:p>
          <a:p>
            <a:r>
              <a:rPr lang="en-US" dirty="0"/>
              <a:t>• AWS has revolutionized IT over time</a:t>
            </a:r>
          </a:p>
          <a:p>
            <a:r>
              <a:rPr lang="en-US" dirty="0"/>
              <a:t>• AWS powers some of the biggest websites in the world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Amazon.com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Netflix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4972D-C1BB-6919-741D-7094A01BE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234" y="112279"/>
            <a:ext cx="1578488" cy="15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20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F4EE-7831-DAF0-A5FA-D8CBD19EE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2619"/>
            <a:ext cx="10058400" cy="5436475"/>
          </a:xfrm>
        </p:spPr>
        <p:txBody>
          <a:bodyPr>
            <a:normAutofit/>
          </a:bodyPr>
          <a:lstStyle/>
          <a:p>
            <a:r>
              <a:rPr lang="en-IN" sz="3200" b="1" dirty="0"/>
              <a:t>IAM Section – Summary </a:t>
            </a:r>
          </a:p>
          <a:p>
            <a:endParaRPr lang="en-IN" sz="3200" b="1" dirty="0"/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Users</a:t>
            </a:r>
            <a:r>
              <a:rPr lang="en-US" dirty="0">
                <a:latin typeface="+mj-lt"/>
              </a:rPr>
              <a:t>: mapped to a physical user, has a password for AWS Console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Groups</a:t>
            </a:r>
            <a:r>
              <a:rPr lang="en-US" dirty="0">
                <a:latin typeface="+mj-lt"/>
              </a:rPr>
              <a:t>: contains users only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Policies</a:t>
            </a:r>
            <a:r>
              <a:rPr lang="en-US" dirty="0">
                <a:latin typeface="+mj-lt"/>
              </a:rPr>
              <a:t>: JSON document that outlines permissions for users or groups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Roles</a:t>
            </a:r>
            <a:r>
              <a:rPr lang="en-US" dirty="0">
                <a:latin typeface="+mj-lt"/>
              </a:rPr>
              <a:t>: for EC2 instances or AWS services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Security</a:t>
            </a:r>
            <a:r>
              <a:rPr lang="en-US" dirty="0">
                <a:latin typeface="+mj-lt"/>
              </a:rPr>
              <a:t>: MFA + Password Policy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AWS CLI</a:t>
            </a:r>
            <a:r>
              <a:rPr lang="en-US" dirty="0">
                <a:latin typeface="+mj-lt"/>
              </a:rPr>
              <a:t>: manage your AWS services using the command-line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AWS SDK</a:t>
            </a:r>
            <a:r>
              <a:rPr lang="en-US" dirty="0">
                <a:latin typeface="+mj-lt"/>
              </a:rPr>
              <a:t>: manage your AWS services using a programming language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Access Keys</a:t>
            </a:r>
            <a:r>
              <a:rPr lang="en-US" dirty="0">
                <a:latin typeface="+mj-lt"/>
              </a:rPr>
              <a:t>: access AWS using the CLI or SDK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Audit</a:t>
            </a:r>
            <a:r>
              <a:rPr lang="en-US" dirty="0">
                <a:latin typeface="+mj-lt"/>
              </a:rPr>
              <a:t>: IAM Credential Reports &amp; IAM Access Advisor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388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9217A-B6A4-E1A4-6E86-55D33B656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019" y="295530"/>
            <a:ext cx="10441065" cy="5955463"/>
          </a:xfrm>
        </p:spPr>
      </p:pic>
    </p:spTree>
    <p:extLst>
      <p:ext uri="{BB962C8B-B14F-4D97-AF65-F5344CB8AC3E}">
        <p14:creationId xmlns:p14="http://schemas.microsoft.com/office/powerpoint/2010/main" val="281007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E8DF3A-2D3E-97D5-97CD-C63F072C6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37" y="813009"/>
            <a:ext cx="9615892" cy="4903930"/>
          </a:xfrm>
        </p:spPr>
      </p:pic>
    </p:spTree>
    <p:extLst>
      <p:ext uri="{BB962C8B-B14F-4D97-AF65-F5344CB8AC3E}">
        <p14:creationId xmlns:p14="http://schemas.microsoft.com/office/powerpoint/2010/main" val="31245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3EF7-0BA7-3E3A-0C14-20E18394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71948"/>
            <a:ext cx="10058400" cy="5397146"/>
          </a:xfrm>
        </p:spPr>
        <p:txBody>
          <a:bodyPr>
            <a:normAutofit/>
          </a:bodyPr>
          <a:lstStyle/>
          <a:p>
            <a:r>
              <a:rPr lang="en-US" sz="2400" b="1" dirty="0"/>
              <a:t>AWS Cloud Number Facts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In 2023, AWS had $90 billion in annual revenue</a:t>
            </a:r>
          </a:p>
          <a:p>
            <a:r>
              <a:rPr lang="en-US" dirty="0"/>
              <a:t>• AWS accounts for 31% of the market in </a:t>
            </a:r>
          </a:p>
          <a:p>
            <a:r>
              <a:rPr lang="en-US" dirty="0"/>
              <a:t> Q1 2024 (Microsoft is 2nd with 25%)</a:t>
            </a:r>
          </a:p>
          <a:p>
            <a:r>
              <a:rPr lang="en-US" dirty="0"/>
              <a:t>• Pioneer and Leader of the AWS Cloud </a:t>
            </a:r>
          </a:p>
          <a:p>
            <a:r>
              <a:rPr lang="en-US" dirty="0"/>
              <a:t> Market for the 13th consecutive year</a:t>
            </a:r>
          </a:p>
          <a:p>
            <a:r>
              <a:rPr lang="en-US" dirty="0"/>
              <a:t>• Over 1,000,000 active users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376C8-C1A5-B107-EF62-96D8B964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46" y="728456"/>
            <a:ext cx="4890334" cy="48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9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7C45-1F9A-C449-CC5D-5DFE48D3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5135"/>
            <a:ext cx="10058400" cy="5583959"/>
          </a:xfrm>
        </p:spPr>
        <p:txBody>
          <a:bodyPr/>
          <a:lstStyle/>
          <a:p>
            <a:r>
              <a:rPr lang="en-US" sz="2800" b="1" dirty="0"/>
              <a:t>AWS Cloud Use Cases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AWS enables you to build sophisticated, scalable applications</a:t>
            </a:r>
          </a:p>
          <a:p>
            <a:r>
              <a:rPr lang="en-US" dirty="0"/>
              <a:t>• Applicable to a diverse set of industries</a:t>
            </a:r>
          </a:p>
          <a:p>
            <a:r>
              <a:rPr lang="en-US" dirty="0"/>
              <a:t>• Use cases include</a:t>
            </a:r>
          </a:p>
          <a:p>
            <a:pPr lvl="1"/>
            <a:r>
              <a:rPr lang="en-US" sz="2000" dirty="0"/>
              <a:t>• Enterprise IT, Backup &amp; Storage, Big Data analytics</a:t>
            </a:r>
          </a:p>
          <a:p>
            <a:pPr lvl="1"/>
            <a:r>
              <a:rPr lang="en-US" sz="2000" dirty="0"/>
              <a:t>• Website hosting, Mobile &amp; Social Apps</a:t>
            </a:r>
          </a:p>
          <a:p>
            <a:pPr lvl="1"/>
            <a:r>
              <a:rPr lang="en-US" sz="2000" dirty="0"/>
              <a:t>• Gaming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C1479-832F-572F-7A8A-92D1C64B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30" y="4298849"/>
            <a:ext cx="8192210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9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AFA6-9819-03ED-277E-573575FF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7484"/>
            <a:ext cx="10058400" cy="5721610"/>
          </a:xfrm>
        </p:spPr>
        <p:txBody>
          <a:bodyPr/>
          <a:lstStyle/>
          <a:p>
            <a:r>
              <a:rPr lang="en-US" sz="2800" b="1" dirty="0"/>
              <a:t>AWS Global Infrastructure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• AWS Regions </a:t>
            </a:r>
          </a:p>
          <a:p>
            <a:r>
              <a:rPr lang="en-US" dirty="0"/>
              <a:t>• AWS Availability Zones </a:t>
            </a:r>
          </a:p>
          <a:p>
            <a:r>
              <a:rPr lang="en-US" dirty="0"/>
              <a:t>• AWS Data Centers </a:t>
            </a:r>
          </a:p>
          <a:p>
            <a:r>
              <a:rPr lang="en-US" dirty="0"/>
              <a:t>• AWS Edge Locations /</a:t>
            </a:r>
            <a:br>
              <a:rPr lang="en-US" dirty="0"/>
            </a:br>
            <a:r>
              <a:rPr lang="en-US" dirty="0"/>
              <a:t>     Points of Presence</a:t>
            </a:r>
          </a:p>
          <a:p>
            <a:r>
              <a:rPr lang="en-US" dirty="0"/>
              <a:t>• https://infrastructure.aws/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7BE37-A5C5-CB72-61C8-8C0EA86F3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75" y="750473"/>
            <a:ext cx="7715161" cy="45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2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BA655-934E-0429-54DE-4558C8084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2619"/>
            <a:ext cx="10058400" cy="543647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AWS Regions </a:t>
            </a:r>
            <a:endParaRPr lang="en-US" dirty="0"/>
          </a:p>
          <a:p>
            <a:r>
              <a:rPr lang="en-US" sz="1800" dirty="0"/>
              <a:t>• AWS has Regions all around the world </a:t>
            </a:r>
          </a:p>
          <a:p>
            <a:r>
              <a:rPr lang="en-US" sz="1800" dirty="0"/>
              <a:t>• Names can be us-east-1, eu-west-3… </a:t>
            </a:r>
          </a:p>
          <a:p>
            <a:r>
              <a:rPr lang="en-US" sz="1800" dirty="0"/>
              <a:t>• A region is a cluster of data centers </a:t>
            </a:r>
          </a:p>
          <a:p>
            <a:r>
              <a:rPr lang="en-US" sz="1800" dirty="0"/>
              <a:t>• Most AWS services are region-scoped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300" dirty="0"/>
              <a:t>                                       </a:t>
            </a:r>
            <a:r>
              <a:rPr lang="en-IN" sz="1300" dirty="0">
                <a:hlinkClick r:id="rId2"/>
              </a:rPr>
              <a:t>https://aws.amazon.com/about-aws/global-infrastructure/</a:t>
            </a:r>
            <a:endParaRPr lang="en-IN" sz="13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2D3D1-B507-7F41-3FE8-860A012D3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552" y="0"/>
            <a:ext cx="2629128" cy="6058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F31B3-AB44-B510-F32D-50FCEDB99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885" y="2327470"/>
            <a:ext cx="5715482" cy="30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338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1275</TotalTime>
  <Words>1595</Words>
  <Application>Microsoft Office PowerPoint</Application>
  <PresentationFormat>Widescreen</PresentationFormat>
  <Paragraphs>271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Retrospect</vt:lpstr>
      <vt:lpstr>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Kumawat</dc:creator>
  <cp:lastModifiedBy>Vicky Kumawat</cp:lastModifiedBy>
  <cp:revision>90</cp:revision>
  <dcterms:created xsi:type="dcterms:W3CDTF">2025-01-15T12:50:50Z</dcterms:created>
  <dcterms:modified xsi:type="dcterms:W3CDTF">2025-01-25T06:16:54Z</dcterms:modified>
</cp:coreProperties>
</file>