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6" r:id="rId3"/>
    <p:sldId id="289" r:id="rId4"/>
    <p:sldId id="301" r:id="rId5"/>
    <p:sldId id="298" r:id="rId6"/>
    <p:sldId id="300" r:id="rId7"/>
    <p:sldId id="299" r:id="rId8"/>
    <p:sldId id="297" r:id="rId9"/>
    <p:sldId id="296" r:id="rId10"/>
    <p:sldId id="295" r:id="rId11"/>
    <p:sldId id="294" r:id="rId12"/>
    <p:sldId id="293" r:id="rId13"/>
    <p:sldId id="292" r:id="rId14"/>
    <p:sldId id="291" r:id="rId15"/>
    <p:sldId id="290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4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4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5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1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44B87A-41AE-4400-ACB1-65CC00BE18C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44B87A-41AE-4400-ACB1-65CC00BE18C9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0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88FB-940B-21A3-AA21-B68FD9CC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9487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>
                <a:solidFill>
                  <a:schemeClr val="accent1"/>
                </a:solidFill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01051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79DAE-D5EF-0861-34BA-F41D1672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3C81-AF3E-2E96-5485-F327ACAD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45574"/>
            <a:ext cx="10058400" cy="5023520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br>
              <a:rPr lang="en-IN" sz="3600" dirty="0"/>
            </a:br>
            <a:endParaRPr lang="en-IN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FF386-D8C8-F1F7-4614-EDE2B51971AD}"/>
              </a:ext>
            </a:extLst>
          </p:cNvPr>
          <p:cNvSpPr txBox="1"/>
          <p:nvPr/>
        </p:nvSpPr>
        <p:spPr>
          <a:xfrm>
            <a:off x="816078" y="476242"/>
            <a:ext cx="6096000" cy="8525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RDS Read Replicas – Use Cases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• You have a production database that is taking on normal load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• You want to run a reporting application to run some analytics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• You create a Read Replica to run the new workload there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• The production application is unaffected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• Read replicas are used for SELECT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  (=read) only kind of statements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(not INSERT, UPDATE, DELETE)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38B8E-23E1-7297-C668-90821CE31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179" y="845574"/>
            <a:ext cx="4435743" cy="435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54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716B8-B73F-A4C8-4CE4-27BC67682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82DC-B503-CCE2-2B01-AEC992AB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45574"/>
            <a:ext cx="10058400" cy="5023520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br>
              <a:rPr lang="en-IN" sz="3600" dirty="0"/>
            </a:br>
            <a:endParaRPr lang="en-IN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DEDD4-DD46-BC4E-9166-1DBF3CBCB4CB}"/>
              </a:ext>
            </a:extLst>
          </p:cNvPr>
          <p:cNvSpPr txBox="1"/>
          <p:nvPr/>
        </p:nvSpPr>
        <p:spPr>
          <a:xfrm>
            <a:off x="865359" y="196988"/>
            <a:ext cx="9177430" cy="5353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RDS Multi AZ (Disaster Recovery)</a:t>
            </a:r>
            <a:br>
              <a:rPr lang="en-US" dirty="0"/>
            </a:br>
            <a:br>
              <a:rPr lang="en-US" dirty="0"/>
            </a:br>
            <a:r>
              <a:rPr lang="en-US" sz="2000" dirty="0">
                <a:latin typeface="+mj-lt"/>
              </a:rPr>
              <a:t>• </a:t>
            </a:r>
            <a:r>
              <a:rPr lang="en-US" sz="2000" b="1" dirty="0">
                <a:latin typeface="+mj-lt"/>
              </a:rPr>
              <a:t>SYNC</a:t>
            </a:r>
            <a:r>
              <a:rPr lang="en-US" sz="2000" dirty="0">
                <a:latin typeface="+mj-lt"/>
              </a:rPr>
              <a:t> replication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• One DNS name – automatic app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failover to standby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• Increase </a:t>
            </a:r>
            <a:r>
              <a:rPr lang="en-US" sz="2000" b="1" dirty="0">
                <a:latin typeface="+mj-lt"/>
              </a:rPr>
              <a:t>availability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• Failover in case of loss of AZ, loss of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    network, instance or storage failure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• No manual intervention in apps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• Not used for scaling</a:t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CF70C-97C6-2290-7672-F62CBD6AB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445" y="1139445"/>
            <a:ext cx="4654156" cy="443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6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3025D3B-928D-29CD-4C0B-73807A3CE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3E6C-5B6A-6562-5EE6-B1EA51B1E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45574"/>
            <a:ext cx="10058400" cy="5023520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br>
              <a:rPr lang="en-IN" sz="3600" dirty="0"/>
            </a:br>
            <a:endParaRPr lang="en-IN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52D7D-4321-5862-34A6-FE53D6E078F8}"/>
              </a:ext>
            </a:extLst>
          </p:cNvPr>
          <p:cNvSpPr txBox="1"/>
          <p:nvPr/>
        </p:nvSpPr>
        <p:spPr>
          <a:xfrm>
            <a:off x="936031" y="279597"/>
            <a:ext cx="6096000" cy="459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RDS – From Single-AZ to Multi-AZ</a:t>
            </a:r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• Zero downtime operation (no need to stop the DB)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• Just click on “modify” for the database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</a:rPr>
              <a:t>• The following happens internally: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+mj-lt"/>
              </a:rPr>
              <a:t>• A snapshot is taken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+mj-lt"/>
              </a:rPr>
              <a:t>• A new DB is restored from the snapshot in a new AZ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+mj-lt"/>
              </a:rPr>
              <a:t>• Synchronization is established between the two databases</a:t>
            </a:r>
            <a:endParaRPr lang="en-IN" sz="20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1A9EA-F051-DC8D-D982-411BE1D5E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041" y="845574"/>
            <a:ext cx="4052888" cy="447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35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A4CB9-07DF-1E8C-FABC-A4C3B4CF2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E1F2-FBEF-A68C-5C1E-4E0AC9A6C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45574"/>
            <a:ext cx="10058400" cy="5023520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br>
              <a:rPr lang="en-IN" sz="3600" dirty="0"/>
            </a:br>
            <a:endParaRPr lang="en-IN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84F20-0F81-CD54-DD23-8CBF1EABCB6A}"/>
              </a:ext>
            </a:extLst>
          </p:cNvPr>
          <p:cNvSpPr txBox="1"/>
          <p:nvPr/>
        </p:nvSpPr>
        <p:spPr>
          <a:xfrm>
            <a:off x="884902" y="493419"/>
            <a:ext cx="10270777" cy="3942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Amazon Aurora</a:t>
            </a:r>
            <a:br>
              <a:rPr lang="en-IN" sz="3200" dirty="0"/>
            </a:br>
            <a:endParaRPr lang="en-IN" sz="3200" dirty="0"/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Aurora is a proprietary technology from AWS (not open sourced)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</a:t>
            </a:r>
            <a:r>
              <a:rPr lang="en-IN" b="1" dirty="0">
                <a:latin typeface="+mj-lt"/>
              </a:rPr>
              <a:t>PostgreSQL and MySQL </a:t>
            </a:r>
            <a:r>
              <a:rPr lang="en-IN" dirty="0">
                <a:latin typeface="+mj-lt"/>
              </a:rPr>
              <a:t>are both supported as Aurora DB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Aurora is “AWS cloud optimized” and claims 5x performance improvement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over MySQL on RDS, over 3x the performance of Postgres on RDS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Aurora storage automatically grows in increments of 10GB, up to 128 TB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Aurora costs more than RDS (20% more) – but is more efficient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Not in the free tier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55EBC6-64D4-5909-DA6F-B2261B11F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381" y="4436164"/>
            <a:ext cx="5116161" cy="14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7F025-6987-6F56-B60A-B0EB04180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2285-7E4F-C4B5-1ADF-73112F3C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45574"/>
            <a:ext cx="10058400" cy="5023520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br>
              <a:rPr lang="en-IN" sz="3600" dirty="0"/>
            </a:br>
            <a:endParaRPr lang="en-IN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DA9C8-36A3-05F6-250D-6628CF7DC646}"/>
              </a:ext>
            </a:extLst>
          </p:cNvPr>
          <p:cNvSpPr txBox="1"/>
          <p:nvPr/>
        </p:nvSpPr>
        <p:spPr>
          <a:xfrm>
            <a:off x="1036319" y="476242"/>
            <a:ext cx="10270777" cy="5666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Aurora High Availability and Read Scaling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• 6 copies of your data across 3 AZ: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• 4 copies out of 6 needed for writes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• 3 copies out of 6 need for reads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• Self healing with peer-to-peer replication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+mj-lt"/>
              </a:rPr>
              <a:t>• Storage is striped across 100s of volumes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• One Aurora Instance takes writes (master)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• Automated failover for master in less than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30 seconds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• Master + up to 15 Aurora Read Replicas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serve reads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• Support for Cross Region Replication</a:t>
            </a:r>
            <a:endParaRPr lang="en-IN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161A38-CC63-F9FF-EC0A-5200CC10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211" y="1471252"/>
            <a:ext cx="4314921" cy="377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2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DF088-98DA-FCA4-E42A-674C1B1B0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2BD2-5B17-EAB4-A793-17318EED6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45574"/>
            <a:ext cx="10058400" cy="5023520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br>
              <a:rPr lang="en-IN" sz="3600" dirty="0"/>
            </a:br>
            <a:endParaRPr lang="en-IN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B12E4-5C26-157E-8FF6-B6064289EBFE}"/>
              </a:ext>
            </a:extLst>
          </p:cNvPr>
          <p:cNvSpPr txBox="1"/>
          <p:nvPr/>
        </p:nvSpPr>
        <p:spPr>
          <a:xfrm>
            <a:off x="1307689" y="455785"/>
            <a:ext cx="8032955" cy="4850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Features of Aurora</a:t>
            </a:r>
            <a:br>
              <a:rPr lang="en-IN" sz="3200" dirty="0"/>
            </a:br>
            <a:br>
              <a:rPr lang="en-IN" sz="3200" dirty="0"/>
            </a:br>
            <a:endParaRPr lang="en-IN" sz="3200" dirty="0"/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Automatic fail-over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Backup and Recovery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Isolation and security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Industry compliance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Automated Patching with Zero Downtime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Advanced Monitoring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Routine Maintenance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Backtrack: restore data at any point of time without using backups</a:t>
            </a:r>
          </a:p>
        </p:txBody>
      </p:sp>
    </p:spTree>
    <p:extLst>
      <p:ext uri="{BB962C8B-B14F-4D97-AF65-F5344CB8AC3E}">
        <p14:creationId xmlns:p14="http://schemas.microsoft.com/office/powerpoint/2010/main" val="291773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E92C-B808-080C-85D2-31F26AFAE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42" y="508546"/>
            <a:ext cx="10058400" cy="4918859"/>
          </a:xfrm>
        </p:spPr>
        <p:txBody>
          <a:bodyPr>
            <a:normAutofit/>
          </a:bodyPr>
          <a:lstStyle/>
          <a:p>
            <a:r>
              <a:rPr lang="en-US" sz="4100" dirty="0"/>
              <a:t>RDS Backups</a:t>
            </a:r>
          </a:p>
          <a:p>
            <a:endParaRPr lang="en-US" sz="2800" dirty="0"/>
          </a:p>
          <a:p>
            <a:r>
              <a:rPr lang="en-US" sz="2100" dirty="0">
                <a:latin typeface="+mj-lt"/>
              </a:rPr>
              <a:t>• Automated backups:</a:t>
            </a:r>
          </a:p>
          <a:p>
            <a:pPr lvl="2"/>
            <a:r>
              <a:rPr lang="en-US" sz="1800" dirty="0">
                <a:latin typeface="+mj-lt"/>
              </a:rPr>
              <a:t>Daily full backup of the database (during the backup window)</a:t>
            </a:r>
          </a:p>
          <a:p>
            <a:pPr lvl="2"/>
            <a:r>
              <a:rPr lang="en-US" sz="1800" dirty="0">
                <a:latin typeface="+mj-lt"/>
              </a:rPr>
              <a:t>Transaction logs are backed-up by RDS every 5 minutes</a:t>
            </a:r>
          </a:p>
          <a:p>
            <a:pPr lvl="2"/>
            <a:r>
              <a:rPr lang="en-US" sz="1800" dirty="0">
                <a:latin typeface="+mj-lt"/>
              </a:rPr>
              <a:t>=&gt; ability to restore to any point in time (from oldest backup to 5 minutes ago)</a:t>
            </a:r>
          </a:p>
          <a:p>
            <a:pPr lvl="2"/>
            <a:r>
              <a:rPr lang="en-US" sz="1800" dirty="0">
                <a:latin typeface="+mj-lt"/>
              </a:rPr>
              <a:t>1 to 35 days of retention, set 0 to disable automated backups</a:t>
            </a:r>
          </a:p>
          <a:p>
            <a:r>
              <a:rPr lang="en-US" sz="2100" dirty="0">
                <a:latin typeface="+mj-lt"/>
              </a:rPr>
              <a:t>• Manual DB Snapshots</a:t>
            </a:r>
          </a:p>
          <a:p>
            <a:pPr lvl="2"/>
            <a:r>
              <a:rPr lang="en-US" sz="1800" dirty="0">
                <a:latin typeface="+mj-lt"/>
              </a:rPr>
              <a:t>Manually triggered by the user</a:t>
            </a:r>
          </a:p>
          <a:p>
            <a:pPr lvl="2"/>
            <a:r>
              <a:rPr lang="en-US" sz="1800" dirty="0">
                <a:latin typeface="+mj-lt"/>
              </a:rPr>
              <a:t>Retention of backup for as long as you want</a:t>
            </a:r>
          </a:p>
        </p:txBody>
      </p:sp>
    </p:spTree>
    <p:extLst>
      <p:ext uri="{BB962C8B-B14F-4D97-AF65-F5344CB8AC3E}">
        <p14:creationId xmlns:p14="http://schemas.microsoft.com/office/powerpoint/2010/main" val="3429535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C6D0E-233C-1990-CA3C-B4CE68F4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2955"/>
            <a:ext cx="10058400" cy="5456139"/>
          </a:xfrm>
        </p:spPr>
        <p:txBody>
          <a:bodyPr/>
          <a:lstStyle/>
          <a:p>
            <a:r>
              <a:rPr lang="en-US" dirty="0"/>
              <a:t>Aurora Backups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+mj-lt"/>
              </a:rPr>
              <a:t>• Automated backups </a:t>
            </a:r>
          </a:p>
          <a:p>
            <a:pPr lvl="2"/>
            <a:r>
              <a:rPr lang="en-US" sz="2000" dirty="0">
                <a:latin typeface="+mj-lt"/>
              </a:rPr>
              <a:t>1 to 35 days (cannot be disabled) </a:t>
            </a:r>
          </a:p>
          <a:p>
            <a:pPr lvl="2"/>
            <a:r>
              <a:rPr lang="en-US" sz="2000" dirty="0">
                <a:latin typeface="+mj-lt"/>
              </a:rPr>
              <a:t>point-in-time recovery in that timeframe </a:t>
            </a:r>
          </a:p>
          <a:p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• Manual DB Snapshots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	• Manually triggered by the user 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	• Retention of backup for as long as you want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4040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77B5-72E2-A939-CD02-0750020C2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91613"/>
            <a:ext cx="10058400" cy="5377481"/>
          </a:xfrm>
        </p:spPr>
        <p:txBody>
          <a:bodyPr/>
          <a:lstStyle/>
          <a:p>
            <a:r>
              <a:rPr lang="en-US" sz="3200" dirty="0"/>
              <a:t>RDS &amp; Aurora Security</a:t>
            </a:r>
            <a:br>
              <a:rPr lang="en-US" sz="3200" dirty="0"/>
            </a:br>
            <a:br>
              <a:rPr lang="en-US" sz="1050" dirty="0"/>
            </a:br>
            <a:endParaRPr lang="en-US" sz="3200" dirty="0"/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At-rest encryption:</a:t>
            </a:r>
          </a:p>
          <a:p>
            <a:pPr lvl="2"/>
            <a:r>
              <a:rPr lang="en-US" sz="1800" dirty="0">
                <a:latin typeface="+mj-lt"/>
              </a:rPr>
              <a:t>Database master &amp; replicas encryption using AWS KMS – must be defined as launch time</a:t>
            </a:r>
          </a:p>
          <a:p>
            <a:pPr lvl="2"/>
            <a:r>
              <a:rPr lang="en-US" sz="1800" dirty="0">
                <a:latin typeface="+mj-lt"/>
              </a:rPr>
              <a:t>If the master is not encrypted, the read replicas cannot be encrypted</a:t>
            </a:r>
          </a:p>
          <a:p>
            <a:pPr lvl="2"/>
            <a:r>
              <a:rPr lang="en-US" sz="1800" dirty="0">
                <a:latin typeface="+mj-lt"/>
              </a:rPr>
              <a:t>To encrypt an un-encrypted database, go through a DB snapshot &amp; restore as encrypted</a:t>
            </a:r>
          </a:p>
          <a:p>
            <a:r>
              <a:rPr lang="en-US" sz="1800" b="1" dirty="0">
                <a:latin typeface="+mj-lt"/>
              </a:rPr>
              <a:t>• In-flight encryption: </a:t>
            </a:r>
            <a:r>
              <a:rPr lang="en-US" sz="1800" dirty="0">
                <a:latin typeface="+mj-lt"/>
              </a:rPr>
              <a:t>TLS-ready by default, use the AWS TLS root certificates client-side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IAM Authentication</a:t>
            </a:r>
            <a:r>
              <a:rPr lang="en-US" sz="1800" dirty="0">
                <a:latin typeface="+mj-lt"/>
              </a:rPr>
              <a:t>: IAM roles to connect to your database (instead of username/pw)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Security Groups: </a:t>
            </a:r>
            <a:r>
              <a:rPr lang="en-US" sz="1800" dirty="0">
                <a:latin typeface="+mj-lt"/>
              </a:rPr>
              <a:t>Control Network access to your RDS / Aurora DB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No SSH available 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Audit Logs can be enabled </a:t>
            </a:r>
            <a:r>
              <a:rPr lang="en-US" sz="1800" dirty="0">
                <a:latin typeface="+mj-lt"/>
              </a:rPr>
              <a:t>and sent to CloudWatch Logs for longer retention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9395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1A36-4FFD-DD72-2B5B-264171D45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1445"/>
            <a:ext cx="10058400" cy="5673213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Amazon RDS – Summary</a:t>
            </a:r>
            <a:br>
              <a:rPr lang="en-US" sz="3200" dirty="0"/>
            </a:br>
            <a:br>
              <a:rPr lang="en-US" sz="1000" dirty="0"/>
            </a:br>
            <a:br>
              <a:rPr lang="en-US" sz="1000" dirty="0"/>
            </a:br>
            <a:endParaRPr lang="en-US" sz="3200" dirty="0"/>
          </a:p>
          <a:p>
            <a:r>
              <a:rPr lang="en-US" sz="1900" dirty="0">
                <a:latin typeface="+mj-lt"/>
              </a:rPr>
              <a:t>• Managed PostgreSQL / MySQL / Oracle / SQL Server / DB2 / MariaDB </a:t>
            </a:r>
          </a:p>
          <a:p>
            <a:r>
              <a:rPr lang="en-US" sz="1900" dirty="0">
                <a:latin typeface="+mj-lt"/>
              </a:rPr>
              <a:t>• Provisioned RDS Instance Size and EBS Volume Type &amp; Size</a:t>
            </a:r>
          </a:p>
          <a:p>
            <a:r>
              <a:rPr lang="en-US" sz="1900" dirty="0">
                <a:latin typeface="+mj-lt"/>
              </a:rPr>
              <a:t>• Auto-scaling capability for Storage</a:t>
            </a:r>
          </a:p>
          <a:p>
            <a:r>
              <a:rPr lang="en-US" sz="1900" dirty="0">
                <a:latin typeface="+mj-lt"/>
              </a:rPr>
              <a:t>• Support for Read Replicas and Multi AZ</a:t>
            </a:r>
          </a:p>
          <a:p>
            <a:r>
              <a:rPr lang="en-US" sz="1900" dirty="0">
                <a:latin typeface="+mj-lt"/>
              </a:rPr>
              <a:t>• Security through IAM, Security Groups, KMS , SSL in transit</a:t>
            </a:r>
          </a:p>
          <a:p>
            <a:r>
              <a:rPr lang="en-US" sz="1900" dirty="0">
                <a:latin typeface="+mj-lt"/>
              </a:rPr>
              <a:t>• Automated Backup with Point in time restore feature (up to 35 days)</a:t>
            </a:r>
          </a:p>
          <a:p>
            <a:r>
              <a:rPr lang="en-US" sz="1900" dirty="0">
                <a:latin typeface="+mj-lt"/>
              </a:rPr>
              <a:t>• Manual DB Snapshot for longer-term recovery</a:t>
            </a:r>
          </a:p>
          <a:p>
            <a:r>
              <a:rPr lang="en-US" sz="1900" dirty="0">
                <a:latin typeface="+mj-lt"/>
              </a:rPr>
              <a:t>• Managed and Scheduled maintenance (with downtime)</a:t>
            </a:r>
          </a:p>
          <a:p>
            <a:r>
              <a:rPr lang="en-US" sz="1900" dirty="0">
                <a:latin typeface="+mj-lt"/>
              </a:rPr>
              <a:t>• Support for IAM Authentication, integration with Secrets Manager</a:t>
            </a:r>
            <a:br>
              <a:rPr lang="en-US" sz="1900" dirty="0">
                <a:latin typeface="+mj-lt"/>
              </a:rPr>
            </a:br>
            <a:endParaRPr lang="en-US" sz="1900" dirty="0">
              <a:latin typeface="+mj-lt"/>
            </a:endParaRPr>
          </a:p>
          <a:p>
            <a:r>
              <a:rPr lang="en-US" sz="1900" dirty="0">
                <a:latin typeface="+mj-lt"/>
              </a:rPr>
              <a:t>• Use case: Store relational datasets (RDBMS / OLTP), perform SQL queries, transactions</a:t>
            </a:r>
            <a:endParaRPr lang="en-IN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647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34D41-AA13-905E-A6F8-CB8F68A0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45574"/>
            <a:ext cx="10058400" cy="5023520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sz="3200" dirty="0"/>
              <a:t>Amazon </a:t>
            </a:r>
            <a:r>
              <a:rPr lang="en-IN" sz="2800" dirty="0"/>
              <a:t>Databases</a:t>
            </a:r>
            <a:br>
              <a:rPr lang="en-IN" sz="3600" dirty="0"/>
            </a:b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0865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3D2-885E-D5EA-B02C-81A2F6B52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1781"/>
            <a:ext cx="10058400" cy="5387313"/>
          </a:xfrm>
        </p:spPr>
        <p:txBody>
          <a:bodyPr>
            <a:normAutofit/>
          </a:bodyPr>
          <a:lstStyle/>
          <a:p>
            <a:r>
              <a:rPr lang="en-US" sz="3200" dirty="0"/>
              <a:t>Amazon DynamoDB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r>
              <a:rPr lang="en-US" sz="1800" dirty="0">
                <a:latin typeface="+mj-lt"/>
              </a:rPr>
              <a:t>• Fully managed, highly available with replication across multiple AZs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NoSQL database - not a relational database </a:t>
            </a:r>
          </a:p>
          <a:p>
            <a:r>
              <a:rPr lang="en-US" sz="1800" dirty="0">
                <a:latin typeface="+mj-lt"/>
              </a:rPr>
              <a:t>• Scales to massive workloads, distributed database </a:t>
            </a:r>
            <a:r>
              <a:rPr lang="en-IN" sz="1600" dirty="0"/>
              <a:t>“</a:t>
            </a:r>
            <a:r>
              <a:rPr lang="en-IN" sz="1600" b="1" dirty="0"/>
              <a:t>serverless</a:t>
            </a:r>
            <a:r>
              <a:rPr lang="en-IN" sz="1600" dirty="0"/>
              <a:t>” database</a:t>
            </a: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• Millions of requests per seconds, trillions of row, 100s of TB of storage</a:t>
            </a:r>
          </a:p>
          <a:p>
            <a:r>
              <a:rPr lang="en-US" sz="1800" dirty="0">
                <a:latin typeface="+mj-lt"/>
              </a:rPr>
              <a:t>• Fast and consistent in performance</a:t>
            </a:r>
          </a:p>
          <a:p>
            <a:r>
              <a:rPr lang="en-US" sz="1600" dirty="0"/>
              <a:t>• </a:t>
            </a:r>
            <a:r>
              <a:rPr lang="en-US" sz="1800" dirty="0">
                <a:latin typeface="+mj-lt"/>
              </a:rPr>
              <a:t>Single-digit millisecond latency – low latency retrieval</a:t>
            </a:r>
          </a:p>
          <a:p>
            <a:r>
              <a:rPr lang="en-US" sz="1800" dirty="0">
                <a:latin typeface="+mj-lt"/>
              </a:rPr>
              <a:t>• Integrated with IAM for security, authorization and administration</a:t>
            </a:r>
          </a:p>
          <a:p>
            <a:r>
              <a:rPr lang="en-US" sz="1800" dirty="0">
                <a:latin typeface="+mj-lt"/>
              </a:rPr>
              <a:t>• Low cost and auto-scaling capabilities</a:t>
            </a:r>
          </a:p>
          <a:p>
            <a:r>
              <a:rPr lang="en-US" sz="1800" dirty="0">
                <a:latin typeface="+mj-lt"/>
              </a:rPr>
              <a:t>• No maintenance or patching, always available</a:t>
            </a:r>
          </a:p>
        </p:txBody>
      </p:sp>
    </p:spTree>
    <p:extLst>
      <p:ext uri="{BB962C8B-B14F-4D97-AF65-F5344CB8AC3E}">
        <p14:creationId xmlns:p14="http://schemas.microsoft.com/office/powerpoint/2010/main" val="424851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B0B39-68BD-0DC5-9E82-9A84A87E9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50606"/>
            <a:ext cx="10058400" cy="5318488"/>
          </a:xfrm>
        </p:spPr>
        <p:txBody>
          <a:bodyPr/>
          <a:lstStyle/>
          <a:p>
            <a:r>
              <a:rPr lang="en-US" sz="2800" dirty="0"/>
              <a:t>DynamoDB – Basics</a:t>
            </a:r>
            <a:br>
              <a:rPr lang="en-US" sz="2800" dirty="0"/>
            </a:br>
            <a:endParaRPr lang="en-US" sz="2800" dirty="0"/>
          </a:p>
          <a:p>
            <a:r>
              <a:rPr lang="en-US" sz="1800" dirty="0">
                <a:latin typeface="+mj-lt"/>
              </a:rPr>
              <a:t>• DynamoDB is made of </a:t>
            </a:r>
            <a:r>
              <a:rPr lang="en-US" sz="1800" b="1" dirty="0">
                <a:latin typeface="+mj-lt"/>
              </a:rPr>
              <a:t>Tables</a:t>
            </a:r>
          </a:p>
          <a:p>
            <a:r>
              <a:rPr lang="en-US" sz="1800" dirty="0">
                <a:latin typeface="+mj-lt"/>
              </a:rPr>
              <a:t>• Each table has a </a:t>
            </a:r>
            <a:r>
              <a:rPr lang="en-US" sz="1800" b="1" dirty="0">
                <a:latin typeface="+mj-lt"/>
              </a:rPr>
              <a:t>Primary Key </a:t>
            </a:r>
            <a:r>
              <a:rPr lang="en-US" sz="1800" dirty="0">
                <a:latin typeface="+mj-lt"/>
              </a:rPr>
              <a:t>(must be decided at creation time)</a:t>
            </a:r>
          </a:p>
          <a:p>
            <a:r>
              <a:rPr lang="en-US" sz="1800" dirty="0">
                <a:latin typeface="+mj-lt"/>
              </a:rPr>
              <a:t>• Each table can have an infinite number of items (= rows)</a:t>
            </a:r>
          </a:p>
          <a:p>
            <a:r>
              <a:rPr lang="en-US" sz="1800" dirty="0">
                <a:latin typeface="+mj-lt"/>
              </a:rPr>
              <a:t>• Each item has </a:t>
            </a:r>
            <a:r>
              <a:rPr lang="en-US" sz="1800" b="1" dirty="0">
                <a:latin typeface="+mj-lt"/>
              </a:rPr>
              <a:t>attributes</a:t>
            </a:r>
            <a:r>
              <a:rPr lang="en-US" sz="1800" dirty="0">
                <a:latin typeface="+mj-lt"/>
              </a:rPr>
              <a:t> (can be added over time – can be null)</a:t>
            </a:r>
          </a:p>
          <a:p>
            <a:r>
              <a:rPr lang="en-US" sz="1800" dirty="0">
                <a:latin typeface="+mj-lt"/>
              </a:rPr>
              <a:t>• Maximum size of an item is </a:t>
            </a:r>
            <a:r>
              <a:rPr lang="en-US" sz="1800" b="1" dirty="0">
                <a:latin typeface="+mj-lt"/>
              </a:rPr>
              <a:t>400KB</a:t>
            </a:r>
          </a:p>
          <a:p>
            <a:r>
              <a:rPr lang="en-US" sz="1800" dirty="0">
                <a:latin typeface="+mj-lt"/>
              </a:rPr>
              <a:t>• Data types supported are:</a:t>
            </a:r>
          </a:p>
          <a:p>
            <a:pPr lvl="2"/>
            <a:r>
              <a:rPr lang="en-US" sz="1800" b="1" dirty="0">
                <a:latin typeface="+mj-lt"/>
              </a:rPr>
              <a:t>Scalar Types </a:t>
            </a:r>
            <a:r>
              <a:rPr lang="en-US" sz="1800" dirty="0">
                <a:latin typeface="+mj-lt"/>
              </a:rPr>
              <a:t>– String, Number, Binary, Boolean, Null</a:t>
            </a:r>
          </a:p>
          <a:p>
            <a:pPr lvl="2"/>
            <a:r>
              <a:rPr lang="en-US" sz="1800" b="1" dirty="0">
                <a:latin typeface="+mj-lt"/>
              </a:rPr>
              <a:t>Document Types </a:t>
            </a:r>
            <a:r>
              <a:rPr lang="en-US" sz="1800" dirty="0">
                <a:latin typeface="+mj-lt"/>
              </a:rPr>
              <a:t>– List, Map</a:t>
            </a:r>
          </a:p>
          <a:p>
            <a:pPr lvl="2"/>
            <a:r>
              <a:rPr lang="en-US" sz="1800" b="1" dirty="0">
                <a:latin typeface="+mj-lt"/>
              </a:rPr>
              <a:t>Set Types </a:t>
            </a:r>
            <a:r>
              <a:rPr lang="en-US" sz="1800" dirty="0">
                <a:latin typeface="+mj-lt"/>
              </a:rPr>
              <a:t>– String Set, Number Set, Binary Set</a:t>
            </a:r>
          </a:p>
        </p:txBody>
      </p:sp>
    </p:spTree>
    <p:extLst>
      <p:ext uri="{BB962C8B-B14F-4D97-AF65-F5344CB8AC3E}">
        <p14:creationId xmlns:p14="http://schemas.microsoft.com/office/powerpoint/2010/main" val="1519454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202E-4C04-547E-3F9B-0C8EC268A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794"/>
            <a:ext cx="10058400" cy="5505300"/>
          </a:xfrm>
        </p:spPr>
        <p:txBody>
          <a:bodyPr>
            <a:normAutofit/>
          </a:bodyPr>
          <a:lstStyle/>
          <a:p>
            <a:r>
              <a:rPr lang="en-IN" sz="3200" dirty="0"/>
              <a:t>DynamoDB –Table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82EE8-6FFE-6410-89C2-84B3D092C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79" y="1962325"/>
            <a:ext cx="4841519" cy="2792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FE7B33-248F-4CB8-581E-F4026723F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734" y="1962325"/>
            <a:ext cx="5581747" cy="29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31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604A-930B-12FF-7D4F-49900A855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3123"/>
            <a:ext cx="10058400" cy="5465971"/>
          </a:xfrm>
        </p:spPr>
        <p:txBody>
          <a:bodyPr>
            <a:normAutofit/>
          </a:bodyPr>
          <a:lstStyle/>
          <a:p>
            <a:r>
              <a:rPr lang="en-US" sz="3200" dirty="0"/>
              <a:t>DynamoDB – Read/Write Capacity Modes</a:t>
            </a:r>
            <a:br>
              <a:rPr lang="en-US" sz="3200" dirty="0"/>
            </a:br>
            <a:endParaRPr lang="en-US" sz="3200" dirty="0"/>
          </a:p>
          <a:p>
            <a:r>
              <a:rPr lang="en-US" sz="1900" dirty="0">
                <a:latin typeface="+mj-lt"/>
              </a:rPr>
              <a:t>• Control how you manage your table’s capacity (read/write throughput)</a:t>
            </a:r>
            <a:br>
              <a:rPr lang="en-US" sz="1900" dirty="0">
                <a:latin typeface="+mj-lt"/>
              </a:rPr>
            </a:br>
            <a:endParaRPr lang="en-US" sz="1900" dirty="0">
              <a:latin typeface="+mj-lt"/>
            </a:endParaRPr>
          </a:p>
          <a:p>
            <a:r>
              <a:rPr lang="en-US" sz="1900" b="1" dirty="0">
                <a:latin typeface="+mj-lt"/>
              </a:rPr>
              <a:t>• Provisioned Mode (default)</a:t>
            </a:r>
          </a:p>
          <a:p>
            <a:pPr lvl="2"/>
            <a:r>
              <a:rPr lang="en-US" sz="1800" dirty="0">
                <a:latin typeface="+mj-lt"/>
              </a:rPr>
              <a:t>You specify the number of reads/writes per second</a:t>
            </a:r>
          </a:p>
          <a:p>
            <a:pPr lvl="2"/>
            <a:r>
              <a:rPr lang="en-US" sz="1800" dirty="0">
                <a:latin typeface="+mj-lt"/>
              </a:rPr>
              <a:t>You need to plan capacity beforehand</a:t>
            </a:r>
          </a:p>
          <a:p>
            <a:pPr lvl="2"/>
            <a:r>
              <a:rPr lang="en-US" sz="1800" dirty="0">
                <a:latin typeface="+mj-lt"/>
              </a:rPr>
              <a:t>Pay for provisioned Read Capacity Units (RCU) &amp; Write Capacity Units (WCU)</a:t>
            </a:r>
          </a:p>
          <a:p>
            <a:pPr lvl="2"/>
            <a:r>
              <a:rPr lang="en-US" sz="1800" dirty="0">
                <a:latin typeface="+mj-lt"/>
              </a:rPr>
              <a:t>Possibility to add auto-scaling mode for RCU &amp; WCU</a:t>
            </a:r>
          </a:p>
          <a:p>
            <a:r>
              <a:rPr lang="en-US" sz="1900" b="1" dirty="0">
                <a:latin typeface="+mj-lt"/>
              </a:rPr>
              <a:t>• On-Demand Mode</a:t>
            </a:r>
          </a:p>
          <a:p>
            <a:pPr lvl="2"/>
            <a:r>
              <a:rPr lang="en-US" sz="1800" dirty="0">
                <a:latin typeface="+mj-lt"/>
              </a:rPr>
              <a:t>Read/writes automatically scale up/down with your workloads</a:t>
            </a:r>
          </a:p>
          <a:p>
            <a:pPr lvl="2"/>
            <a:r>
              <a:rPr lang="en-US" sz="1800" dirty="0">
                <a:latin typeface="+mj-lt"/>
              </a:rPr>
              <a:t>No capacity planning needed</a:t>
            </a:r>
          </a:p>
          <a:p>
            <a:pPr lvl="2"/>
            <a:r>
              <a:rPr lang="en-US" sz="1800" dirty="0">
                <a:latin typeface="+mj-lt"/>
              </a:rPr>
              <a:t>Pay for what you use, more expensive ($$$)</a:t>
            </a:r>
          </a:p>
          <a:p>
            <a:pPr lvl="2"/>
            <a:r>
              <a:rPr lang="en-US" sz="1800" dirty="0">
                <a:latin typeface="+mj-lt"/>
              </a:rPr>
              <a:t>Great for unpredictable workloads, steep sudden spikes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124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FDA2C-6D31-F768-787D-3B0D5572A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52284"/>
            <a:ext cx="10058400" cy="5416810"/>
          </a:xfrm>
        </p:spPr>
        <p:txBody>
          <a:bodyPr>
            <a:normAutofit fontScale="92500" lnSpcReduction="20000"/>
          </a:bodyPr>
          <a:lstStyle/>
          <a:p>
            <a:r>
              <a:rPr lang="en-US" sz="4100" dirty="0"/>
              <a:t>DynamoDB Accelerator – DAX</a:t>
            </a:r>
          </a:p>
          <a:p>
            <a:br>
              <a:rPr lang="en-US" sz="3200" dirty="0"/>
            </a:br>
            <a:endParaRPr lang="en-US" sz="3200" dirty="0"/>
          </a:p>
          <a:p>
            <a:r>
              <a:rPr lang="en-US" sz="2300" dirty="0">
                <a:latin typeface="+mj-lt"/>
              </a:rPr>
              <a:t>• Fully Managed </a:t>
            </a:r>
            <a:r>
              <a:rPr lang="en-US" sz="2300" b="1" dirty="0">
                <a:latin typeface="+mj-lt"/>
              </a:rPr>
              <a:t>in-memory cache </a:t>
            </a:r>
            <a:r>
              <a:rPr lang="en-US" sz="2300" dirty="0">
                <a:latin typeface="+mj-lt"/>
              </a:rPr>
              <a:t>for DynamoDB</a:t>
            </a:r>
          </a:p>
          <a:p>
            <a:r>
              <a:rPr lang="en-US" sz="2300" dirty="0">
                <a:latin typeface="+mj-lt"/>
              </a:rPr>
              <a:t>• </a:t>
            </a:r>
            <a:r>
              <a:rPr lang="en-US" sz="2300" b="1" dirty="0">
                <a:latin typeface="+mj-lt"/>
              </a:rPr>
              <a:t>10x performance improvement </a:t>
            </a:r>
            <a:r>
              <a:rPr lang="en-US" sz="2300" dirty="0">
                <a:latin typeface="+mj-lt"/>
              </a:rPr>
              <a:t>– single-</a:t>
            </a:r>
          </a:p>
          <a:p>
            <a:r>
              <a:rPr lang="en-US" sz="2300" dirty="0">
                <a:latin typeface="+mj-lt"/>
              </a:rPr>
              <a:t>  digit millisecond latency to microseconds</a:t>
            </a:r>
          </a:p>
          <a:p>
            <a:r>
              <a:rPr lang="en-US" sz="2300" dirty="0">
                <a:latin typeface="+mj-lt"/>
              </a:rPr>
              <a:t>  latency – when accessing your DynamoDB tables</a:t>
            </a:r>
          </a:p>
          <a:p>
            <a:r>
              <a:rPr lang="en-US" sz="2300" dirty="0">
                <a:latin typeface="+mj-lt"/>
              </a:rPr>
              <a:t>• Secure, highly scalable &amp; highly available</a:t>
            </a:r>
          </a:p>
          <a:p>
            <a:r>
              <a:rPr lang="en-US" sz="2300" dirty="0">
                <a:latin typeface="+mj-lt"/>
              </a:rPr>
              <a:t>• Difference with </a:t>
            </a:r>
            <a:r>
              <a:rPr lang="en-US" sz="2300" dirty="0" err="1">
                <a:latin typeface="+mj-lt"/>
              </a:rPr>
              <a:t>ElastiCache</a:t>
            </a:r>
            <a:r>
              <a:rPr lang="en-US" sz="2300" dirty="0">
                <a:latin typeface="+mj-lt"/>
              </a:rPr>
              <a:t> :</a:t>
            </a:r>
          </a:p>
          <a:p>
            <a:r>
              <a:rPr lang="en-US" sz="2300" b="1" dirty="0">
                <a:latin typeface="+mj-lt"/>
              </a:rPr>
              <a:t>  DAX is only used for and is</a:t>
            </a:r>
          </a:p>
          <a:p>
            <a:r>
              <a:rPr lang="en-US" sz="2300" b="1" dirty="0">
                <a:latin typeface="+mj-lt"/>
              </a:rPr>
              <a:t>  integrated with DynamoDB</a:t>
            </a:r>
            <a:r>
              <a:rPr lang="en-US" sz="2300" dirty="0">
                <a:latin typeface="+mj-lt"/>
              </a:rPr>
              <a:t>, while</a:t>
            </a:r>
          </a:p>
          <a:p>
            <a:r>
              <a:rPr lang="en-US" sz="2300" dirty="0">
                <a:latin typeface="+mj-lt"/>
              </a:rPr>
              <a:t>  </a:t>
            </a:r>
            <a:r>
              <a:rPr lang="en-US" sz="2300" dirty="0" err="1">
                <a:latin typeface="+mj-lt"/>
              </a:rPr>
              <a:t>ElastiCache</a:t>
            </a:r>
            <a:r>
              <a:rPr lang="en-US" sz="2300" dirty="0">
                <a:latin typeface="+mj-lt"/>
              </a:rPr>
              <a:t> can be used for other </a:t>
            </a:r>
          </a:p>
          <a:p>
            <a:r>
              <a:rPr lang="en-US" sz="2300" dirty="0">
                <a:latin typeface="+mj-lt"/>
              </a:rPr>
              <a:t>  databases</a:t>
            </a:r>
            <a:endParaRPr lang="en-IN" sz="23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8CAC8-FF15-E5FA-B949-E7D148CD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125" y="988905"/>
            <a:ext cx="4426140" cy="46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24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A1A8-93E7-513C-F9B2-32BB17FC9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62116"/>
            <a:ext cx="10058400" cy="5406978"/>
          </a:xfrm>
        </p:spPr>
        <p:txBody>
          <a:bodyPr/>
          <a:lstStyle/>
          <a:p>
            <a:r>
              <a:rPr lang="en-US" sz="3200" dirty="0"/>
              <a:t>DynamoDB – Global Tables</a:t>
            </a:r>
            <a:br>
              <a:rPr lang="en-US" sz="3200" dirty="0"/>
            </a:br>
            <a:br>
              <a:rPr lang="en-US" sz="1200" dirty="0"/>
            </a:br>
            <a:endParaRPr lang="en-US" sz="3200" dirty="0"/>
          </a:p>
          <a:p>
            <a:r>
              <a:rPr lang="en-US" dirty="0">
                <a:latin typeface="+mj-lt"/>
              </a:rPr>
              <a:t>• Make a DynamoDB table accessible with </a:t>
            </a:r>
            <a:r>
              <a:rPr lang="en-US" b="1" dirty="0">
                <a:latin typeface="+mj-lt"/>
              </a:rPr>
              <a:t>low latency </a:t>
            </a:r>
            <a:r>
              <a:rPr lang="en-US" dirty="0">
                <a:latin typeface="+mj-lt"/>
              </a:rPr>
              <a:t>in multiple-regions</a:t>
            </a:r>
          </a:p>
          <a:p>
            <a:r>
              <a:rPr lang="en-US" dirty="0">
                <a:latin typeface="+mj-lt"/>
              </a:rPr>
              <a:t>• Active-Active replication</a:t>
            </a:r>
          </a:p>
          <a:p>
            <a:r>
              <a:rPr lang="en-US" dirty="0">
                <a:latin typeface="+mj-lt"/>
              </a:rPr>
              <a:t>• Applications can </a:t>
            </a:r>
            <a:r>
              <a:rPr lang="en-US" b="1" dirty="0">
                <a:latin typeface="+mj-lt"/>
              </a:rPr>
              <a:t>READ</a:t>
            </a:r>
            <a:r>
              <a:rPr lang="en-US" dirty="0">
                <a:latin typeface="+mj-lt"/>
              </a:rPr>
              <a:t> and </a:t>
            </a:r>
            <a:r>
              <a:rPr lang="en-US" b="1" dirty="0">
                <a:latin typeface="+mj-lt"/>
              </a:rPr>
              <a:t>WRITE</a:t>
            </a:r>
            <a:r>
              <a:rPr lang="en-US" dirty="0">
                <a:latin typeface="+mj-lt"/>
              </a:rPr>
              <a:t> to the table in any region 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95F3E-A923-43C8-E008-DA28166B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63" y="2968902"/>
            <a:ext cx="7445522" cy="29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24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0F58-4867-6092-23B4-939A3818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91613"/>
            <a:ext cx="10058400" cy="5377481"/>
          </a:xfrm>
        </p:spPr>
        <p:txBody>
          <a:bodyPr/>
          <a:lstStyle/>
          <a:p>
            <a:r>
              <a:rPr lang="en-US" sz="3200" dirty="0"/>
              <a:t>DynamoDB – Backups for disaster recovery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r>
              <a:rPr lang="en-US" dirty="0">
                <a:latin typeface="+mj-lt"/>
              </a:rPr>
              <a:t>• Continuous backups using point-in-time recovery (PITR)</a:t>
            </a:r>
          </a:p>
          <a:p>
            <a:pPr lvl="2"/>
            <a:r>
              <a:rPr lang="en-US" sz="1800" dirty="0">
                <a:latin typeface="+mj-lt"/>
              </a:rPr>
              <a:t>Optionally enabled for the last 35 days</a:t>
            </a:r>
          </a:p>
          <a:p>
            <a:pPr lvl="2"/>
            <a:r>
              <a:rPr lang="en-US" sz="1800" dirty="0">
                <a:latin typeface="+mj-lt"/>
              </a:rPr>
              <a:t>Point-in-time recovery to any time within the backup window</a:t>
            </a:r>
          </a:p>
          <a:p>
            <a:pPr lvl="2"/>
            <a:r>
              <a:rPr lang="en-US" sz="1800" dirty="0">
                <a:latin typeface="+mj-lt"/>
              </a:rPr>
              <a:t>The recovery process creates a new table</a:t>
            </a:r>
          </a:p>
          <a:p>
            <a:r>
              <a:rPr lang="en-US" dirty="0">
                <a:latin typeface="+mj-lt"/>
              </a:rPr>
              <a:t>• On-demand backups</a:t>
            </a:r>
          </a:p>
          <a:p>
            <a:pPr lvl="2"/>
            <a:r>
              <a:rPr lang="en-US" sz="1800" dirty="0">
                <a:latin typeface="+mj-lt"/>
              </a:rPr>
              <a:t>Full backups for long-term retention, until explicitly deleted</a:t>
            </a:r>
          </a:p>
          <a:p>
            <a:pPr lvl="2"/>
            <a:r>
              <a:rPr lang="en-US" sz="1800" dirty="0">
                <a:latin typeface="+mj-lt"/>
              </a:rPr>
              <a:t>Doesn’t affect performance or latency</a:t>
            </a:r>
          </a:p>
          <a:p>
            <a:pPr lvl="2"/>
            <a:r>
              <a:rPr lang="en-US" sz="1800" dirty="0">
                <a:latin typeface="+mj-lt"/>
              </a:rPr>
              <a:t>Can be configured and managed in AWS Backup (enables cross-region copy)</a:t>
            </a:r>
          </a:p>
          <a:p>
            <a:pPr lvl="2"/>
            <a:r>
              <a:rPr lang="en-US" sz="1800" dirty="0">
                <a:latin typeface="+mj-lt"/>
              </a:rPr>
              <a:t>The recovery process creates a new table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323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BBC0B-2DE4-1284-337A-872F95EF4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89A01-46CE-1BD0-4712-C31475B61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45574"/>
            <a:ext cx="10058400" cy="5023520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br>
              <a:rPr lang="en-IN" sz="3600" dirty="0"/>
            </a:br>
            <a:endParaRPr lang="en-IN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3DE0E-2F76-48CC-DD5A-A91FECB2DA61}"/>
              </a:ext>
            </a:extLst>
          </p:cNvPr>
          <p:cNvSpPr txBox="1"/>
          <p:nvPr/>
        </p:nvSpPr>
        <p:spPr>
          <a:xfrm>
            <a:off x="1036319" y="436121"/>
            <a:ext cx="10192119" cy="459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Databases Intro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lnSpc>
                <a:spcPct val="150000"/>
              </a:lnSpc>
            </a:pPr>
            <a:r>
              <a:rPr lang="en-IN" sz="2000" dirty="0">
                <a:latin typeface="+mj-lt"/>
              </a:rPr>
              <a:t>• Storing data on disk (EFS, EBS, EC2 Instance Store, S3) can have its limits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j-lt"/>
              </a:rPr>
              <a:t>• Sometimes, you want to store data in a database…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j-lt"/>
              </a:rPr>
              <a:t>• You can </a:t>
            </a:r>
            <a:r>
              <a:rPr lang="en-IN" sz="2000" b="1" dirty="0">
                <a:latin typeface="+mj-lt"/>
              </a:rPr>
              <a:t>structure</a:t>
            </a:r>
            <a:r>
              <a:rPr lang="en-IN" sz="2000" dirty="0">
                <a:latin typeface="+mj-lt"/>
              </a:rPr>
              <a:t> the data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j-lt"/>
              </a:rPr>
              <a:t>• You build </a:t>
            </a:r>
            <a:r>
              <a:rPr lang="en-IN" sz="2000" b="1" dirty="0">
                <a:latin typeface="+mj-lt"/>
              </a:rPr>
              <a:t>indexes</a:t>
            </a:r>
            <a:r>
              <a:rPr lang="en-IN" sz="2000" dirty="0">
                <a:latin typeface="+mj-lt"/>
              </a:rPr>
              <a:t> to efficiently </a:t>
            </a:r>
            <a:r>
              <a:rPr lang="en-IN" sz="2000" b="1" dirty="0">
                <a:latin typeface="+mj-lt"/>
              </a:rPr>
              <a:t>query / search </a:t>
            </a:r>
            <a:r>
              <a:rPr lang="en-IN" sz="2000" dirty="0">
                <a:latin typeface="+mj-lt"/>
              </a:rPr>
              <a:t>through the data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j-lt"/>
              </a:rPr>
              <a:t>• You define </a:t>
            </a:r>
            <a:r>
              <a:rPr lang="en-IN" sz="2000" b="1" dirty="0">
                <a:latin typeface="+mj-lt"/>
              </a:rPr>
              <a:t>relationships</a:t>
            </a:r>
            <a:r>
              <a:rPr lang="en-IN" sz="2000" dirty="0">
                <a:latin typeface="+mj-lt"/>
              </a:rPr>
              <a:t> between your </a:t>
            </a:r>
            <a:r>
              <a:rPr lang="en-IN" sz="2000" b="1" dirty="0">
                <a:latin typeface="+mj-lt"/>
              </a:rPr>
              <a:t>datasets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j-lt"/>
              </a:rPr>
              <a:t>• Databases are </a:t>
            </a:r>
            <a:r>
              <a:rPr lang="en-IN" sz="2000" b="1" dirty="0">
                <a:latin typeface="+mj-lt"/>
              </a:rPr>
              <a:t>optimized for a purpose </a:t>
            </a:r>
            <a:r>
              <a:rPr lang="en-IN" sz="2000" dirty="0">
                <a:latin typeface="+mj-lt"/>
              </a:rPr>
              <a:t>and come with different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j-lt"/>
              </a:rPr>
              <a:t>features, shapes and constraints</a:t>
            </a:r>
          </a:p>
        </p:txBody>
      </p:sp>
    </p:spTree>
    <p:extLst>
      <p:ext uri="{BB962C8B-B14F-4D97-AF65-F5344CB8AC3E}">
        <p14:creationId xmlns:p14="http://schemas.microsoft.com/office/powerpoint/2010/main" val="106210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22F02-9539-89C9-1A1D-3F2BA48A5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5E27-848D-F24B-3350-8BC11DFDB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45574"/>
            <a:ext cx="10058400" cy="5023520"/>
          </a:xfrm>
        </p:spPr>
        <p:txBody>
          <a:bodyPr>
            <a:normAutofit/>
          </a:bodyPr>
          <a:lstStyle/>
          <a:p>
            <a:r>
              <a:rPr lang="en-US" sz="3200" dirty="0"/>
              <a:t>Relational Databases</a:t>
            </a:r>
          </a:p>
          <a:p>
            <a:r>
              <a:rPr lang="en-US" dirty="0">
                <a:latin typeface="+mj-lt"/>
              </a:rPr>
              <a:t>• Looks just like Excel spreadsheets, with links between them!</a:t>
            </a:r>
          </a:p>
          <a:p>
            <a:r>
              <a:rPr lang="en-US" dirty="0">
                <a:latin typeface="+mj-lt"/>
              </a:rPr>
              <a:t>• Can use the SQL language to perform queries / lookups</a:t>
            </a:r>
            <a:endParaRPr lang="en-IN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2DD24-EE3C-2F36-F617-324CD16F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89" y="2646977"/>
            <a:ext cx="8868888" cy="309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5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5DEB4-1FB7-320D-B85D-69E59BED8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9712-8067-059F-39FC-FC740BED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45574"/>
            <a:ext cx="10058400" cy="5023520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br>
              <a:rPr lang="en-IN" sz="3600" dirty="0"/>
            </a:br>
            <a:endParaRPr lang="en-IN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35276-00D0-B5B3-32C3-213D996BA750}"/>
              </a:ext>
            </a:extLst>
          </p:cNvPr>
          <p:cNvSpPr txBox="1"/>
          <p:nvPr/>
        </p:nvSpPr>
        <p:spPr>
          <a:xfrm>
            <a:off x="1097280" y="346782"/>
            <a:ext cx="10412361" cy="5189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NoSQL Databases</a:t>
            </a:r>
          </a:p>
          <a:p>
            <a:endParaRPr lang="en-IN" sz="3200" dirty="0"/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NoSQL = non-SQL = non relational databases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NoSQL databases are purpose built for specific data models and have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    flexible schemas for building modern applications.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Benefits: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+mj-lt"/>
              </a:rPr>
              <a:t>• Flexibility: easy to evolve data model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+mj-lt"/>
              </a:rPr>
              <a:t>• Scalability: designed to scale-out by using distributed clusters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+mj-lt"/>
              </a:rPr>
              <a:t>• High-performance: optimized for a specific data model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+mj-lt"/>
              </a:rPr>
              <a:t>• Highly functional: types optimized for the data model</a:t>
            </a:r>
          </a:p>
          <a:p>
            <a:pPr lvl="1">
              <a:lnSpc>
                <a:spcPct val="150000"/>
              </a:lnSpc>
            </a:pPr>
            <a:endParaRPr lang="en-IN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Examples: Key-value, document, graph, in-memory, search databases</a:t>
            </a:r>
          </a:p>
        </p:txBody>
      </p:sp>
    </p:spTree>
    <p:extLst>
      <p:ext uri="{BB962C8B-B14F-4D97-AF65-F5344CB8AC3E}">
        <p14:creationId xmlns:p14="http://schemas.microsoft.com/office/powerpoint/2010/main" val="343205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06B-1591-E4D0-4B15-CA8E47236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56C2-2B02-F055-9880-1E3345D9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06" y="481781"/>
            <a:ext cx="10058400" cy="5023520"/>
          </a:xfrm>
        </p:spPr>
        <p:txBody>
          <a:bodyPr>
            <a:normAutofit/>
          </a:bodyPr>
          <a:lstStyle/>
          <a:p>
            <a:r>
              <a:rPr lang="en-IN" sz="3200" dirty="0"/>
              <a:t>Amazon RDS Overview</a:t>
            </a:r>
            <a:br>
              <a:rPr lang="en-IN" sz="3200" dirty="0"/>
            </a:br>
            <a:br>
              <a:rPr lang="en-IN" sz="1200" dirty="0"/>
            </a:br>
            <a:endParaRPr lang="en-IN" sz="3200" dirty="0"/>
          </a:p>
          <a:p>
            <a:r>
              <a:rPr lang="en-IN" dirty="0">
                <a:latin typeface="+mj-lt"/>
              </a:rPr>
              <a:t>• RDS stands for Relational Database Service</a:t>
            </a:r>
          </a:p>
          <a:p>
            <a:r>
              <a:rPr lang="en-IN" dirty="0">
                <a:latin typeface="+mj-lt"/>
              </a:rPr>
              <a:t>• It’s a managed DB service for DB use SQL as a query language.</a:t>
            </a:r>
          </a:p>
          <a:p>
            <a:r>
              <a:rPr lang="en-IN" dirty="0">
                <a:latin typeface="+mj-lt"/>
              </a:rPr>
              <a:t>• It allows you to create databases in the cloud that are managed by AWS</a:t>
            </a:r>
          </a:p>
          <a:p>
            <a:pPr lvl="2"/>
            <a:r>
              <a:rPr lang="en-IN" sz="2000" dirty="0">
                <a:latin typeface="+mj-lt"/>
              </a:rPr>
              <a:t>Postgres</a:t>
            </a:r>
          </a:p>
          <a:p>
            <a:pPr lvl="2"/>
            <a:r>
              <a:rPr lang="en-IN" sz="2000" dirty="0">
                <a:latin typeface="+mj-lt"/>
              </a:rPr>
              <a:t>MySQL</a:t>
            </a:r>
          </a:p>
          <a:p>
            <a:pPr lvl="2"/>
            <a:r>
              <a:rPr lang="en-IN" sz="2000" dirty="0">
                <a:latin typeface="+mj-lt"/>
              </a:rPr>
              <a:t>MariaDB</a:t>
            </a:r>
          </a:p>
          <a:p>
            <a:pPr lvl="2"/>
            <a:r>
              <a:rPr lang="en-IN" sz="2000" dirty="0">
                <a:latin typeface="+mj-lt"/>
              </a:rPr>
              <a:t>Oracle</a:t>
            </a:r>
          </a:p>
          <a:p>
            <a:pPr lvl="2"/>
            <a:r>
              <a:rPr lang="en-IN" sz="2000" dirty="0">
                <a:latin typeface="+mj-lt"/>
              </a:rPr>
              <a:t>Microsoft SQL Server</a:t>
            </a:r>
          </a:p>
          <a:p>
            <a:pPr lvl="2"/>
            <a:r>
              <a:rPr lang="en-IN" sz="2000" dirty="0">
                <a:latin typeface="+mj-lt"/>
              </a:rPr>
              <a:t>IBM DB2</a:t>
            </a:r>
          </a:p>
          <a:p>
            <a:pPr lvl="2"/>
            <a:r>
              <a:rPr lang="en-IN" sz="2000" dirty="0">
                <a:latin typeface="+mj-lt"/>
              </a:rPr>
              <a:t>Aurora (AWS Proprietary database)</a:t>
            </a:r>
          </a:p>
        </p:txBody>
      </p:sp>
    </p:spTree>
    <p:extLst>
      <p:ext uri="{BB962C8B-B14F-4D97-AF65-F5344CB8AC3E}">
        <p14:creationId xmlns:p14="http://schemas.microsoft.com/office/powerpoint/2010/main" val="281922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FF5DC-61F4-4612-3182-0BD501AE1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3E0B-3A95-CD1F-6EBE-D46DB1D2E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45574"/>
            <a:ext cx="10058400" cy="5023520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br>
              <a:rPr lang="en-IN" sz="3600" dirty="0"/>
            </a:br>
            <a:endParaRPr lang="en-IN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7121D-7F9E-46AA-630E-E216031355D0}"/>
              </a:ext>
            </a:extLst>
          </p:cNvPr>
          <p:cNvSpPr txBox="1"/>
          <p:nvPr/>
        </p:nvSpPr>
        <p:spPr>
          <a:xfrm>
            <a:off x="901618" y="306606"/>
            <a:ext cx="10388764" cy="5646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Advantage over using RDS versus deploying DB on EC2</a:t>
            </a:r>
          </a:p>
          <a:p>
            <a:endParaRPr lang="en-IN" sz="3200" dirty="0"/>
          </a:p>
          <a:p>
            <a:pPr>
              <a:lnSpc>
                <a:spcPct val="150000"/>
              </a:lnSpc>
            </a:pPr>
            <a:r>
              <a:rPr lang="en-IN" sz="2000" dirty="0">
                <a:latin typeface="+mj-lt"/>
              </a:rPr>
              <a:t>• RDS is a managed service: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+mj-lt"/>
              </a:rPr>
              <a:t>• Automated provisioning, OS patching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+mj-lt"/>
              </a:rPr>
              <a:t>• Continuous backups and restore to specific timestamp (Point in Time Restore)!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+mj-lt"/>
              </a:rPr>
              <a:t>• Monitoring dashboards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+mj-lt"/>
              </a:rPr>
              <a:t>• Read replicas for improved read performance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+mj-lt"/>
              </a:rPr>
              <a:t>• Multi AZ setup for DR (Disaster Recovery)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+mj-lt"/>
              </a:rPr>
              <a:t>• Maintenance windows for upgrades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+mj-lt"/>
              </a:rPr>
              <a:t>• Scaling capability (vertical and horizontal)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+mj-lt"/>
              </a:rPr>
              <a:t>• Storage backed by EBS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+mj-lt"/>
              </a:rPr>
              <a:t>• BUT you can’t SSH into your instances</a:t>
            </a:r>
          </a:p>
        </p:txBody>
      </p:sp>
    </p:spTree>
    <p:extLst>
      <p:ext uri="{BB962C8B-B14F-4D97-AF65-F5344CB8AC3E}">
        <p14:creationId xmlns:p14="http://schemas.microsoft.com/office/powerpoint/2010/main" val="99778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8F097-F753-C796-F326-7282B4756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17208-BB35-A401-B95A-DF338F24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45574"/>
            <a:ext cx="10058400" cy="5023520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br>
              <a:rPr lang="en-IN" sz="3600" dirty="0"/>
            </a:br>
            <a:endParaRPr lang="en-IN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D21C3-7A4A-54EA-A119-2F05E8B0594C}"/>
              </a:ext>
            </a:extLst>
          </p:cNvPr>
          <p:cNvSpPr txBox="1"/>
          <p:nvPr/>
        </p:nvSpPr>
        <p:spPr>
          <a:xfrm>
            <a:off x="1036319" y="385263"/>
            <a:ext cx="10496919" cy="5666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RDS – Storage Auto Scaling</a:t>
            </a:r>
          </a:p>
          <a:p>
            <a:endParaRPr lang="en-IN" dirty="0"/>
          </a:p>
          <a:p>
            <a:endParaRPr lang="en-IN" sz="1000" dirty="0"/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Helps you increase storage on your RDS DB instance dynamically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When RDS detects you are running out of free database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storage, it scales automatically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Avoid manually scaling your database storage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You have to set </a:t>
            </a:r>
            <a:r>
              <a:rPr lang="en-IN" b="1" dirty="0">
                <a:latin typeface="+mj-lt"/>
              </a:rPr>
              <a:t>Maximum Storage Threshold </a:t>
            </a:r>
            <a:r>
              <a:rPr lang="en-IN" dirty="0">
                <a:latin typeface="+mj-lt"/>
              </a:rPr>
              <a:t>(maximum limit for DB storage)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Automatically modify storage if: 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+mj-lt"/>
              </a:rPr>
              <a:t>• Free storage is less than 10% of allocated storage 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+mj-lt"/>
              </a:rPr>
              <a:t>• Low-storage lasts at least 5 minutes 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+mj-lt"/>
              </a:rPr>
              <a:t>• 6 hours have passed since last modification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Useful for applications with unpredictable workloads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Supports all RDS database engines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59175-93C0-6FCA-DA41-27A479BEF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286" y="988906"/>
            <a:ext cx="2907629" cy="46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5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44634-10ED-14A8-528B-BAE086443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210D6-BEF3-6A51-BF9A-F3F5C086E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845574"/>
            <a:ext cx="10058400" cy="5023520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br>
              <a:rPr lang="en-IN" sz="3600" dirty="0"/>
            </a:br>
            <a:endParaRPr lang="en-IN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7DBC7-8EEB-D8FC-9427-9C855AC8183E}"/>
              </a:ext>
            </a:extLst>
          </p:cNvPr>
          <p:cNvSpPr txBox="1"/>
          <p:nvPr/>
        </p:nvSpPr>
        <p:spPr>
          <a:xfrm>
            <a:off x="904568" y="476242"/>
            <a:ext cx="10190152" cy="4219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RDS Read Replicas for read scalability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Up to 15 Read Replicas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Within AZ, Cross AZ or Cross Region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Replication is </a:t>
            </a:r>
            <a:r>
              <a:rPr lang="en-US" b="1" dirty="0">
                <a:latin typeface="+mj-lt"/>
              </a:rPr>
              <a:t>ASYNC</a:t>
            </a:r>
            <a:r>
              <a:rPr lang="en-US" dirty="0"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      so reads are eventually consistent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Replicas can be promoted to their own DB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Applications must update the connection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string to leverage read replicas</a:t>
            </a:r>
            <a:endParaRPr lang="en-IN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955C48-DF57-9AE6-44DC-FA89F2EB4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832" y="1059496"/>
            <a:ext cx="5311600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653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18790</TotalTime>
  <Words>1715</Words>
  <Application>Microsoft Office PowerPoint</Application>
  <PresentationFormat>Widescreen</PresentationFormat>
  <Paragraphs>274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Kumawat</dc:creator>
  <cp:lastModifiedBy>Vicky Kumawat</cp:lastModifiedBy>
  <cp:revision>429</cp:revision>
  <dcterms:created xsi:type="dcterms:W3CDTF">2025-01-15T12:50:50Z</dcterms:created>
  <dcterms:modified xsi:type="dcterms:W3CDTF">2025-02-22T04:36:43Z</dcterms:modified>
</cp:coreProperties>
</file>