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99" r:id="rId4"/>
    <p:sldId id="300" r:id="rId5"/>
    <p:sldId id="302" r:id="rId6"/>
    <p:sldId id="303" r:id="rId7"/>
    <p:sldId id="301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4" r:id="rId27"/>
    <p:sldId id="32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bucket-name.s3-website.aws-region.amazonaw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pricing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078A-BC88-5F21-0565-5B785EEA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/>
          </a:bodyPr>
          <a:lstStyle/>
          <a:p>
            <a:r>
              <a:rPr lang="en-US" sz="3200" dirty="0"/>
              <a:t>Example: User Access to S3 – IAM permissions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D5664-C2B2-7F89-463D-F41EB789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0" y="2059218"/>
            <a:ext cx="8698239" cy="38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2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0BD4-DCEF-9222-7E1C-A77446C5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>
            <a:normAutofit/>
          </a:bodyPr>
          <a:lstStyle/>
          <a:p>
            <a:r>
              <a:rPr lang="en-US" sz="3200" dirty="0"/>
              <a:t>Example: EC2 instance access - Use IAM Roles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E29DF-57E5-9FDD-BD72-ABB24ED1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77" y="1979608"/>
            <a:ext cx="8680491" cy="377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B301-2192-ADEF-47F4-5A36C749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/>
          </a:bodyPr>
          <a:lstStyle/>
          <a:p>
            <a:r>
              <a:rPr lang="en-US" sz="2800" dirty="0"/>
              <a:t>Advanced: Cross-Account Access – Use Bucket Policy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D69-FBF8-354A-747D-A4327453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53" y="1878578"/>
            <a:ext cx="8514653" cy="36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4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5B5-896F-B87D-F34E-D6DF07B1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30942"/>
            <a:ext cx="10058400" cy="5338152"/>
          </a:xfrm>
        </p:spPr>
        <p:txBody>
          <a:bodyPr>
            <a:normAutofit/>
          </a:bodyPr>
          <a:lstStyle/>
          <a:p>
            <a:r>
              <a:rPr lang="en-US" sz="3200" dirty="0"/>
              <a:t>Bucket settings for Block Public Access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br>
              <a:rPr lang="en-US" sz="3200" dirty="0"/>
            </a:br>
            <a:r>
              <a:rPr lang="en-US" sz="1800" b="1" dirty="0">
                <a:latin typeface="+mj-lt"/>
              </a:rPr>
              <a:t>• These settings were created to prevent company data leaks</a:t>
            </a:r>
          </a:p>
          <a:p>
            <a:r>
              <a:rPr lang="en-US" sz="1800" dirty="0">
                <a:latin typeface="+mj-lt"/>
              </a:rPr>
              <a:t>• If you know your bucket should never be public, leave these on</a:t>
            </a:r>
          </a:p>
          <a:p>
            <a:r>
              <a:rPr lang="en-US" sz="1800" dirty="0">
                <a:latin typeface="+mj-lt"/>
              </a:rPr>
              <a:t>• Can be set at the account level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1297-9EF7-AF69-988D-73CE82697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50" y="1134819"/>
            <a:ext cx="6731469" cy="23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4FCC-81CE-6149-8572-5786A2A5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>
            <a:normAutofit/>
          </a:bodyPr>
          <a:lstStyle/>
          <a:p>
            <a:r>
              <a:rPr lang="en-US" sz="3200" dirty="0"/>
              <a:t>Amazon S3 – Static Website Hosting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>
                <a:latin typeface="+mj-lt"/>
              </a:rPr>
              <a:t>• S3 can host static websites and have them accessible on the Internet</a:t>
            </a:r>
          </a:p>
          <a:p>
            <a:r>
              <a:rPr lang="en-US" sz="1800" dirty="0">
                <a:latin typeface="+mj-lt"/>
              </a:rPr>
              <a:t>• The website URL will be (depending on the region)</a:t>
            </a:r>
          </a:p>
          <a:p>
            <a:pPr lvl="2"/>
            <a:r>
              <a:rPr lang="en-US" sz="1800" dirty="0">
                <a:latin typeface="+mj-lt"/>
              </a:rPr>
              <a:t>http://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bucket-name</a:t>
            </a:r>
            <a:r>
              <a:rPr lang="en-US" sz="1800" dirty="0">
                <a:latin typeface="+mj-lt"/>
              </a:rPr>
              <a:t>.s3-website-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aws-region</a:t>
            </a:r>
            <a:r>
              <a:rPr lang="en-US" sz="1800" dirty="0">
                <a:latin typeface="+mj-lt"/>
              </a:rPr>
              <a:t>.amazonaws.com</a:t>
            </a:r>
          </a:p>
          <a:p>
            <a:pPr lvl="2"/>
            <a:r>
              <a:rPr lang="en-US" sz="1800" dirty="0">
                <a:latin typeface="+mj-lt"/>
              </a:rPr>
              <a:t>OR</a:t>
            </a:r>
          </a:p>
          <a:p>
            <a:pPr lvl="2"/>
            <a:r>
              <a:rPr lang="en-US" sz="1800" dirty="0">
                <a:latin typeface="+mj-lt"/>
                <a:hlinkClick r:id="rId2"/>
              </a:rPr>
              <a:t>http://</a:t>
            </a:r>
            <a:r>
              <a:rPr lang="en-US" sz="1800" dirty="0">
                <a:solidFill>
                  <a:srgbClr val="00B0F0"/>
                </a:solidFill>
                <a:latin typeface="+mj-lt"/>
                <a:hlinkClick r:id="rId2"/>
              </a:rPr>
              <a:t>bucket-name</a:t>
            </a:r>
            <a:r>
              <a:rPr lang="en-US" sz="1800" dirty="0">
                <a:latin typeface="+mj-lt"/>
                <a:hlinkClick r:id="rId2"/>
              </a:rPr>
              <a:t>.s3-website.</a:t>
            </a:r>
            <a:r>
              <a:rPr lang="en-US" sz="1800" dirty="0">
                <a:solidFill>
                  <a:srgbClr val="00B0F0"/>
                </a:solidFill>
                <a:latin typeface="+mj-lt"/>
                <a:hlinkClick r:id="rId2"/>
              </a:rPr>
              <a:t>aws-region</a:t>
            </a:r>
            <a:r>
              <a:rPr lang="en-US" sz="1800" dirty="0">
                <a:latin typeface="+mj-lt"/>
                <a:hlinkClick r:id="rId2"/>
              </a:rPr>
              <a:t>.amazonaws.com</a:t>
            </a:r>
            <a:br>
              <a:rPr lang="en-US" sz="1800" dirty="0">
                <a:latin typeface="+mj-lt"/>
              </a:rPr>
            </a:b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If you get a </a:t>
            </a:r>
            <a:r>
              <a:rPr lang="en-US" sz="1800" b="1" dirty="0">
                <a:latin typeface="+mj-lt"/>
              </a:rPr>
              <a:t>403 Forbidden </a:t>
            </a:r>
            <a:r>
              <a:rPr lang="en-US" sz="1800" dirty="0">
                <a:latin typeface="+mj-lt"/>
              </a:rPr>
              <a:t>error, make sure the bucket</a:t>
            </a:r>
          </a:p>
          <a:p>
            <a:r>
              <a:rPr lang="en-US" sz="1800" dirty="0">
                <a:latin typeface="+mj-lt"/>
              </a:rPr>
              <a:t>policy allows public reads!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2B40-9660-629E-CD35-CE79BB620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51" y="2157456"/>
            <a:ext cx="394390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9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71F6-CCDC-870D-C18D-6ED9375F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>
            <a:normAutofit/>
          </a:bodyPr>
          <a:lstStyle/>
          <a:p>
            <a:r>
              <a:rPr lang="en-US" sz="3200" dirty="0"/>
              <a:t>Amazon S3 –Versioning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>
                <a:latin typeface="+mj-lt"/>
              </a:rPr>
              <a:t>• You can version your files in Amazon S3</a:t>
            </a:r>
          </a:p>
          <a:p>
            <a:r>
              <a:rPr lang="en-US" sz="1800" dirty="0">
                <a:latin typeface="+mj-lt"/>
              </a:rPr>
              <a:t>• It is enabled at the </a:t>
            </a:r>
            <a:r>
              <a:rPr lang="en-US" sz="1800" b="1" dirty="0">
                <a:latin typeface="+mj-lt"/>
              </a:rPr>
              <a:t>bucket level</a:t>
            </a:r>
          </a:p>
          <a:p>
            <a:r>
              <a:rPr lang="en-US" sz="1800" dirty="0">
                <a:latin typeface="+mj-lt"/>
              </a:rPr>
              <a:t>• Same key overwrite will change the “version”: 1, 2, 3….</a:t>
            </a:r>
          </a:p>
          <a:p>
            <a:r>
              <a:rPr lang="en-US" sz="1800" dirty="0">
                <a:latin typeface="+mj-lt"/>
              </a:rPr>
              <a:t>• It is best practice to version your buckets</a:t>
            </a:r>
          </a:p>
          <a:p>
            <a:pPr lvl="2"/>
            <a:r>
              <a:rPr lang="en-US" sz="1800" dirty="0">
                <a:latin typeface="+mj-lt"/>
              </a:rPr>
              <a:t>Protect against unintended deletes (ability to restore a version)</a:t>
            </a:r>
          </a:p>
          <a:p>
            <a:pPr lvl="2"/>
            <a:r>
              <a:rPr lang="en-US" sz="1800" dirty="0">
                <a:latin typeface="+mj-lt"/>
              </a:rPr>
              <a:t>Easy roll back to previous version</a:t>
            </a:r>
          </a:p>
          <a:p>
            <a:r>
              <a:rPr lang="en-US" sz="1800" dirty="0">
                <a:latin typeface="+mj-lt"/>
              </a:rPr>
              <a:t>• Notes:</a:t>
            </a:r>
          </a:p>
          <a:p>
            <a:pPr lvl="2"/>
            <a:r>
              <a:rPr lang="en-US" sz="1800" dirty="0">
                <a:latin typeface="+mj-lt"/>
              </a:rPr>
              <a:t>Any file that is not versioned prior to enabling versioning will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   have version “null”</a:t>
            </a:r>
          </a:p>
          <a:p>
            <a:pPr lvl="2"/>
            <a:r>
              <a:rPr lang="en-US" sz="1800" dirty="0">
                <a:latin typeface="+mj-lt"/>
              </a:rPr>
              <a:t>Suspending versioning does not delete the previous versions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E7430-8FF3-F778-C1C0-94CC7537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09" y="1744460"/>
            <a:ext cx="2842971" cy="44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7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28FC-1A0B-32A4-C4A5-A4FB8A97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/>
          <a:lstStyle/>
          <a:p>
            <a:r>
              <a:rPr lang="en-US" sz="3200" dirty="0"/>
              <a:t>Amazon S3 – Replication (CRR &amp; SRR)</a:t>
            </a:r>
            <a:br>
              <a:rPr lang="en-US" sz="3200" dirty="0"/>
            </a:br>
            <a:endParaRPr lang="en-US" sz="3200" dirty="0"/>
          </a:p>
          <a:p>
            <a:r>
              <a:rPr lang="en-US" sz="1800" b="1" dirty="0">
                <a:latin typeface="+mj-lt"/>
              </a:rPr>
              <a:t>• Must enable Versioning </a:t>
            </a:r>
            <a:r>
              <a:rPr lang="en-US" sz="1800" dirty="0">
                <a:latin typeface="+mj-lt"/>
              </a:rPr>
              <a:t>in source and destination buckets</a:t>
            </a:r>
          </a:p>
          <a:p>
            <a:r>
              <a:rPr lang="en-US" sz="1800" b="1" dirty="0">
                <a:latin typeface="+mj-lt"/>
              </a:rPr>
              <a:t>• Cross-Region Replication (CRR)</a:t>
            </a:r>
          </a:p>
          <a:p>
            <a:r>
              <a:rPr lang="en-US" sz="1800" b="1" dirty="0">
                <a:latin typeface="+mj-lt"/>
              </a:rPr>
              <a:t>• Same-Region Replication (SRR)</a:t>
            </a:r>
          </a:p>
          <a:p>
            <a:r>
              <a:rPr lang="en-US" sz="1800" dirty="0">
                <a:latin typeface="+mj-lt"/>
              </a:rPr>
              <a:t>• Buckets can be in different AWS accounts</a:t>
            </a:r>
          </a:p>
          <a:p>
            <a:r>
              <a:rPr lang="en-US" sz="1800" dirty="0">
                <a:latin typeface="+mj-lt"/>
              </a:rPr>
              <a:t>• Copying is asynchronous</a:t>
            </a:r>
          </a:p>
          <a:p>
            <a:r>
              <a:rPr lang="en-US" sz="1800" dirty="0">
                <a:latin typeface="+mj-lt"/>
              </a:rPr>
              <a:t>• Must give proper IAM permissions to S3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Use cases:</a:t>
            </a:r>
          </a:p>
          <a:p>
            <a:pPr lvl="2"/>
            <a:r>
              <a:rPr lang="en-US" sz="1800" b="1" dirty="0">
                <a:latin typeface="+mj-lt"/>
              </a:rPr>
              <a:t>CRR</a:t>
            </a:r>
            <a:r>
              <a:rPr lang="en-US" sz="1800" dirty="0">
                <a:latin typeface="+mj-lt"/>
              </a:rPr>
              <a:t> – compliance, lower latency access, replication across accounts</a:t>
            </a:r>
          </a:p>
          <a:p>
            <a:pPr lvl="2"/>
            <a:r>
              <a:rPr lang="en-US" sz="1800" b="1" dirty="0">
                <a:latin typeface="+mj-lt"/>
              </a:rPr>
              <a:t>SRR</a:t>
            </a:r>
            <a:r>
              <a:rPr lang="en-US" sz="1800" dirty="0">
                <a:latin typeface="+mj-lt"/>
              </a:rPr>
              <a:t> – log aggregation, live replication between production and test accounts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CE39D-A27F-942B-9A52-6FA0E9B1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48" y="1338168"/>
            <a:ext cx="2665147" cy="343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5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660D-0C49-BAE6-CEAB-BA2B4128D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50606"/>
            <a:ext cx="10058400" cy="5318488"/>
          </a:xfrm>
        </p:spPr>
        <p:txBody>
          <a:bodyPr/>
          <a:lstStyle/>
          <a:p>
            <a:r>
              <a:rPr lang="en-IN" sz="2800" dirty="0"/>
              <a:t>S3 Storage Classes</a:t>
            </a:r>
            <a:br>
              <a:rPr lang="en-IN" sz="2800" dirty="0"/>
            </a:br>
            <a:br>
              <a:rPr lang="en-IN" sz="2800" dirty="0"/>
            </a:br>
            <a:endParaRPr lang="en-IN" sz="2800" dirty="0"/>
          </a:p>
          <a:p>
            <a:r>
              <a:rPr lang="en-IN" sz="1800" dirty="0">
                <a:latin typeface="+mj-lt"/>
              </a:rPr>
              <a:t>• Amazon S3 Standard - General Purpose</a:t>
            </a:r>
          </a:p>
          <a:p>
            <a:r>
              <a:rPr lang="en-IN" sz="1800" dirty="0">
                <a:latin typeface="+mj-lt"/>
              </a:rPr>
              <a:t>• Amazon S3 Standard-Infrequent Access (IA)</a:t>
            </a:r>
          </a:p>
          <a:p>
            <a:r>
              <a:rPr lang="en-IN" sz="1800" dirty="0">
                <a:latin typeface="+mj-lt"/>
              </a:rPr>
              <a:t>• Amazon S3 One Zone-Infrequent Access</a:t>
            </a:r>
          </a:p>
          <a:p>
            <a:r>
              <a:rPr lang="en-IN" sz="1800" dirty="0">
                <a:latin typeface="+mj-lt"/>
              </a:rPr>
              <a:t>• Amazon S3 Glacier Instant Retrieval</a:t>
            </a:r>
          </a:p>
          <a:p>
            <a:r>
              <a:rPr lang="en-IN" sz="1800" dirty="0">
                <a:latin typeface="+mj-lt"/>
              </a:rPr>
              <a:t>• Amazon S3 Glacier Flexible Retrieval</a:t>
            </a:r>
          </a:p>
          <a:p>
            <a:r>
              <a:rPr lang="en-IN" sz="1800" dirty="0">
                <a:latin typeface="+mj-lt"/>
              </a:rPr>
              <a:t>• Amazon S3 Glacier Deep Archive</a:t>
            </a:r>
          </a:p>
          <a:p>
            <a:r>
              <a:rPr lang="en-IN" sz="1800" dirty="0">
                <a:latin typeface="+mj-lt"/>
              </a:rPr>
              <a:t>• Amazon S3 Intelligent Tiering</a:t>
            </a:r>
            <a:br>
              <a:rPr lang="en-IN" sz="1800" dirty="0">
                <a:latin typeface="+mj-lt"/>
              </a:rPr>
            </a:b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• Can move between classes manually or using S3 Lifecycle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61664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610B-534B-0502-758F-7642DE50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/>
          <a:lstStyle/>
          <a:p>
            <a:r>
              <a:rPr lang="en-US" sz="3200" dirty="0"/>
              <a:t>S3 Durability and Availability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Durability:</a:t>
            </a:r>
          </a:p>
          <a:p>
            <a:pPr lvl="2"/>
            <a:r>
              <a:rPr lang="en-US" sz="1800" dirty="0">
                <a:latin typeface="+mj-lt"/>
              </a:rPr>
              <a:t>High durability (99.999999999%, 11 9’s) of objects across multiple AZ</a:t>
            </a:r>
          </a:p>
          <a:p>
            <a:pPr lvl="2"/>
            <a:r>
              <a:rPr lang="en-US" sz="1800" dirty="0">
                <a:latin typeface="+mj-lt"/>
              </a:rPr>
              <a:t>If you store 10,000,000 objects with Amazon S3, you can on average expect to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    incur a loss of a single object once every 10,000 years</a:t>
            </a:r>
          </a:p>
          <a:p>
            <a:pPr lvl="2"/>
            <a:r>
              <a:rPr lang="en-US" sz="1800" dirty="0">
                <a:latin typeface="+mj-lt"/>
              </a:rPr>
              <a:t>Same for all storage classes</a:t>
            </a:r>
          </a:p>
          <a:p>
            <a:r>
              <a:rPr lang="en-US" dirty="0">
                <a:latin typeface="+mj-lt"/>
              </a:rPr>
              <a:t>• Availability:</a:t>
            </a:r>
          </a:p>
          <a:p>
            <a:pPr lvl="2"/>
            <a:r>
              <a:rPr lang="en-US" sz="1800" dirty="0">
                <a:latin typeface="+mj-lt"/>
              </a:rPr>
              <a:t>Measures how readily available a service is</a:t>
            </a:r>
          </a:p>
          <a:p>
            <a:pPr lvl="2"/>
            <a:r>
              <a:rPr lang="en-US" sz="1800" dirty="0">
                <a:latin typeface="+mj-lt"/>
              </a:rPr>
              <a:t>Varies depending on storage class</a:t>
            </a:r>
          </a:p>
          <a:p>
            <a:pPr lvl="2"/>
            <a:r>
              <a:rPr lang="en-US" sz="1800" dirty="0">
                <a:latin typeface="+mj-lt"/>
              </a:rPr>
              <a:t>Example: S3 standard has 99.99% availability = not available 53 minutes a year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30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BD73-69F6-EFDF-1E36-D2FF40A1A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3200" dirty="0"/>
              <a:t>S3 Standard – General Purpose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99.99% Availability</a:t>
            </a:r>
          </a:p>
          <a:p>
            <a:r>
              <a:rPr lang="en-US" dirty="0">
                <a:latin typeface="+mj-lt"/>
              </a:rPr>
              <a:t>• Used for frequently accessed data</a:t>
            </a:r>
          </a:p>
          <a:p>
            <a:r>
              <a:rPr lang="en-US" dirty="0">
                <a:latin typeface="+mj-lt"/>
              </a:rPr>
              <a:t>• Low latency and high throughput</a:t>
            </a:r>
          </a:p>
          <a:p>
            <a:r>
              <a:rPr lang="en-US" dirty="0">
                <a:latin typeface="+mj-lt"/>
              </a:rPr>
              <a:t>• Sustain 2 concurrent facility failures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Use Cases: Big Data analytics, mobile &amp; gaming applications, content</a:t>
            </a:r>
          </a:p>
          <a:p>
            <a:r>
              <a:rPr lang="en-US" dirty="0">
                <a:latin typeface="+mj-lt"/>
              </a:rPr>
              <a:t>distribution…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499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4D41-AA13-905E-A6F8-CB8F68A0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3200" dirty="0"/>
              <a:t>Amazon S3</a:t>
            </a:r>
            <a:br>
              <a:rPr lang="en-IN" sz="3600" dirty="0"/>
            </a:b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86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A582-66E7-0361-378D-35B7D8AD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367649"/>
          </a:xfrm>
        </p:spPr>
        <p:txBody>
          <a:bodyPr>
            <a:normAutofit/>
          </a:bodyPr>
          <a:lstStyle/>
          <a:p>
            <a:r>
              <a:rPr lang="en-US" sz="3200" dirty="0"/>
              <a:t>S3 Storage Classes – Infrequent Access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For data that is less frequently accessed, but requires rapid access when needed</a:t>
            </a:r>
          </a:p>
          <a:p>
            <a:r>
              <a:rPr lang="en-US" sz="1800" dirty="0">
                <a:latin typeface="+mj-lt"/>
              </a:rPr>
              <a:t>• Lower cost than S3 Standard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• Amazon S3 Standard-Infrequent Access (S3 Standard-IA)</a:t>
            </a:r>
          </a:p>
          <a:p>
            <a:pPr lvl="2"/>
            <a:r>
              <a:rPr lang="en-US" sz="1800" dirty="0">
                <a:latin typeface="+mj-lt"/>
              </a:rPr>
              <a:t>99.9% Availability</a:t>
            </a:r>
          </a:p>
          <a:p>
            <a:pPr lvl="2"/>
            <a:r>
              <a:rPr lang="en-US" sz="1800" dirty="0">
                <a:latin typeface="+mj-lt"/>
              </a:rPr>
              <a:t>Use cases: Disaster Recovery, backups</a:t>
            </a:r>
          </a:p>
          <a:p>
            <a:r>
              <a:rPr lang="en-US" sz="1800" b="1" dirty="0">
                <a:latin typeface="+mj-lt"/>
              </a:rPr>
              <a:t>• Amazon S3 One Zone-Infrequent Access (S3 One Zone-IA)</a:t>
            </a:r>
          </a:p>
          <a:p>
            <a:pPr lvl="2"/>
            <a:r>
              <a:rPr lang="en-US" sz="1800" dirty="0">
                <a:latin typeface="+mj-lt"/>
              </a:rPr>
              <a:t>High durability (99.999999999%) in a single AZ; data lost when AZ is destroyed</a:t>
            </a:r>
          </a:p>
          <a:p>
            <a:pPr lvl="2"/>
            <a:r>
              <a:rPr lang="en-US" sz="1800" dirty="0">
                <a:latin typeface="+mj-lt"/>
              </a:rPr>
              <a:t>99.5% Availability</a:t>
            </a:r>
          </a:p>
          <a:p>
            <a:pPr lvl="2"/>
            <a:r>
              <a:rPr lang="en-US" sz="1800" dirty="0">
                <a:latin typeface="+mj-lt"/>
              </a:rPr>
              <a:t>Use Cases: Storing secondary backup copies of on-premise data, or data you can recreate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96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69D6-3613-A56B-457B-B3A2387D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/>
          </a:bodyPr>
          <a:lstStyle/>
          <a:p>
            <a:r>
              <a:rPr lang="en-IN" sz="3200" dirty="0"/>
              <a:t>Amazon S3 Glacier Storage Classes</a:t>
            </a:r>
          </a:p>
          <a:p>
            <a:r>
              <a:rPr lang="en-IN" sz="1800" dirty="0">
                <a:latin typeface="+mj-lt"/>
              </a:rPr>
              <a:t>• Low-cost object storage meant for archiving / backup</a:t>
            </a:r>
          </a:p>
          <a:p>
            <a:r>
              <a:rPr lang="en-IN" sz="1800" dirty="0">
                <a:latin typeface="+mj-lt"/>
              </a:rPr>
              <a:t>• Pricing: price for storage + object retrieval cost</a:t>
            </a:r>
            <a:br>
              <a:rPr lang="en-IN" sz="1800" dirty="0">
                <a:latin typeface="+mj-lt"/>
              </a:rPr>
            </a:br>
            <a:endParaRPr lang="en-IN" sz="1800" dirty="0">
              <a:latin typeface="+mj-lt"/>
            </a:endParaRPr>
          </a:p>
          <a:p>
            <a:r>
              <a:rPr lang="en-IN" sz="1800" b="1" dirty="0">
                <a:latin typeface="+mj-lt"/>
              </a:rPr>
              <a:t>• Amazon S3 Glacier Instant Retrieval</a:t>
            </a:r>
          </a:p>
          <a:p>
            <a:pPr lvl="2"/>
            <a:r>
              <a:rPr lang="en-IN" sz="1800" dirty="0">
                <a:latin typeface="+mj-lt"/>
              </a:rPr>
              <a:t>Millisecond retrieval, great for data accessed once a quarter</a:t>
            </a:r>
          </a:p>
          <a:p>
            <a:pPr lvl="2"/>
            <a:r>
              <a:rPr lang="en-IN" sz="1800" dirty="0">
                <a:latin typeface="+mj-lt"/>
              </a:rPr>
              <a:t>Minimum storage duration of 90 days</a:t>
            </a:r>
          </a:p>
          <a:p>
            <a:r>
              <a:rPr lang="en-IN" sz="1800" b="1" dirty="0">
                <a:latin typeface="+mj-lt"/>
              </a:rPr>
              <a:t>• Amazon S3 Glacier Flexible Retrieval (formerly Amazon S3 Glacier):</a:t>
            </a:r>
          </a:p>
          <a:p>
            <a:pPr lvl="2"/>
            <a:r>
              <a:rPr lang="en-IN" sz="1800" dirty="0">
                <a:latin typeface="+mj-lt"/>
              </a:rPr>
              <a:t>Expedited (1 to 5 minutes), Standard (3 to 5 hours), Bulk (5 to 12 hours) – free</a:t>
            </a:r>
          </a:p>
          <a:p>
            <a:pPr lvl="2"/>
            <a:r>
              <a:rPr lang="en-IN" sz="1800" dirty="0">
                <a:latin typeface="+mj-lt"/>
              </a:rPr>
              <a:t>Minimum storage duration of 90 days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Amazon S3 Glacier Deep Archive </a:t>
            </a:r>
            <a:r>
              <a:rPr lang="en-IN" sz="1800" dirty="0">
                <a:latin typeface="+mj-lt"/>
              </a:rPr>
              <a:t>– for long term storage:</a:t>
            </a:r>
          </a:p>
          <a:p>
            <a:pPr lvl="2"/>
            <a:r>
              <a:rPr lang="en-IN" sz="1800" dirty="0">
                <a:latin typeface="+mj-lt"/>
              </a:rPr>
              <a:t>Standard (12 hours), Bulk (48 hours)</a:t>
            </a:r>
          </a:p>
          <a:p>
            <a:pPr lvl="2"/>
            <a:r>
              <a:rPr lang="en-IN" sz="1800" dirty="0">
                <a:latin typeface="+mj-lt"/>
              </a:rPr>
              <a:t>Minimum storage duration of 180 days</a:t>
            </a:r>
          </a:p>
        </p:txBody>
      </p:sp>
    </p:spTree>
    <p:extLst>
      <p:ext uri="{BB962C8B-B14F-4D97-AF65-F5344CB8AC3E}">
        <p14:creationId xmlns:p14="http://schemas.microsoft.com/office/powerpoint/2010/main" val="2009332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33B3-D315-0027-BCEC-977FC33A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29265"/>
            <a:ext cx="10058400" cy="5239829"/>
          </a:xfrm>
        </p:spPr>
        <p:txBody>
          <a:bodyPr/>
          <a:lstStyle/>
          <a:p>
            <a:r>
              <a:rPr lang="en-US" sz="3200" dirty="0"/>
              <a:t>S3 Intelligent-Tiering</a:t>
            </a: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Small monthly monitoring and auto-tiering fee</a:t>
            </a:r>
          </a:p>
          <a:p>
            <a:r>
              <a:rPr lang="en-US" sz="1800" dirty="0">
                <a:latin typeface="+mj-lt"/>
              </a:rPr>
              <a:t>• Moves objects automatically between Access Tiers based on usage</a:t>
            </a:r>
          </a:p>
          <a:p>
            <a:r>
              <a:rPr lang="en-US" sz="1800" dirty="0">
                <a:latin typeface="+mj-lt"/>
              </a:rPr>
              <a:t>• There are no retrieval charges in S3 Intelligent-Tiering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i="1" dirty="0">
                <a:latin typeface="+mj-lt"/>
              </a:rPr>
              <a:t>• Frequent Access tier (automatic): </a:t>
            </a:r>
            <a:r>
              <a:rPr lang="en-US" sz="1800" dirty="0">
                <a:latin typeface="+mj-lt"/>
              </a:rPr>
              <a:t>default tier</a:t>
            </a:r>
          </a:p>
          <a:p>
            <a:r>
              <a:rPr lang="en-US" sz="1800" i="1" dirty="0">
                <a:latin typeface="+mj-lt"/>
              </a:rPr>
              <a:t>• Infrequent Access tier (automatic): </a:t>
            </a:r>
            <a:r>
              <a:rPr lang="en-US" sz="1800" dirty="0">
                <a:latin typeface="+mj-lt"/>
              </a:rPr>
              <a:t>objects not accessed for 30 days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i="1" dirty="0">
                <a:latin typeface="+mj-lt"/>
              </a:rPr>
              <a:t>Archive Instant Access tier (automatic): </a:t>
            </a:r>
            <a:r>
              <a:rPr lang="en-US" sz="1800" dirty="0">
                <a:latin typeface="+mj-lt"/>
              </a:rPr>
              <a:t>objects not accessed for 90 days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i="1" dirty="0">
                <a:latin typeface="+mj-lt"/>
              </a:rPr>
              <a:t>Archive Access tier (optional): </a:t>
            </a:r>
            <a:r>
              <a:rPr lang="en-US" sz="1800" dirty="0">
                <a:latin typeface="+mj-lt"/>
              </a:rPr>
              <a:t>configurable from 90 days to 700+ days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i="1" dirty="0">
                <a:latin typeface="+mj-lt"/>
              </a:rPr>
              <a:t>Deep Archive Access tier (optional): </a:t>
            </a:r>
            <a:r>
              <a:rPr lang="en-US" sz="1800" dirty="0">
                <a:latin typeface="+mj-lt"/>
              </a:rPr>
              <a:t>config. from 180 days to 700+ days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3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C77E-7DAD-8714-FF0F-FCF47963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2800" dirty="0"/>
              <a:t>S3 Storage Classes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9C72C-EDF9-1533-5D62-23F07293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152249"/>
            <a:ext cx="10544114" cy="4274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25BE8-F4B9-5F4B-6E26-E577C8CD30A3}"/>
              </a:ext>
            </a:extLst>
          </p:cNvPr>
          <p:cNvSpPr txBox="1"/>
          <p:nvPr/>
        </p:nvSpPr>
        <p:spPr>
          <a:xfrm>
            <a:off x="7590504" y="5922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https://aws.amazon.com/s3/storage-classes/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60C4-7594-7700-57B0-3ED2A99D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303"/>
            <a:ext cx="10058400" cy="5593791"/>
          </a:xfrm>
        </p:spPr>
        <p:txBody>
          <a:bodyPr>
            <a:normAutofit/>
          </a:bodyPr>
          <a:lstStyle/>
          <a:p>
            <a:r>
              <a:rPr lang="en-US" sz="3200" dirty="0"/>
              <a:t>S3 Storage Classes – Price Comparison Example: us-east-1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B6C1E-1FDC-1F17-E92F-36C7FB57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067260"/>
            <a:ext cx="10841048" cy="3839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13765-2AF3-6229-4EC2-50F06686F692}"/>
              </a:ext>
            </a:extLst>
          </p:cNvPr>
          <p:cNvSpPr txBox="1"/>
          <p:nvPr/>
        </p:nvSpPr>
        <p:spPr>
          <a:xfrm>
            <a:off x="7826478" y="5869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https://aws.amazon.com/s3/pricing/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61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8F15-2346-A043-3C0D-B5A9E628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>
            <a:normAutofit/>
          </a:bodyPr>
          <a:lstStyle/>
          <a:p>
            <a:r>
              <a:rPr lang="en-IN" sz="3200" dirty="0"/>
              <a:t>S3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55C5-F026-E72A-5AD6-067D8565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710" y="1206122"/>
            <a:ext cx="9284579" cy="42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08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1CE45-6721-B57B-8D9F-F8E584E3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3200" dirty="0"/>
              <a:t>Amazon S3 – Object Encryption</a:t>
            </a: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You can encrypt objects in S3 buckets using one of 4 methods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Server-Side Encryption (SSE)</a:t>
            </a:r>
          </a:p>
          <a:p>
            <a:pPr lvl="2"/>
            <a:r>
              <a:rPr lang="en-US" sz="2000" b="1" dirty="0">
                <a:latin typeface="+mj-lt"/>
              </a:rPr>
              <a:t>Server-Side Encryption with Amazon S3-Managed Keys (SSE-S3) – Enabled by Default</a:t>
            </a:r>
          </a:p>
          <a:p>
            <a:pPr lvl="4"/>
            <a:r>
              <a:rPr lang="en-US" sz="2000" dirty="0">
                <a:latin typeface="+mj-lt"/>
              </a:rPr>
              <a:t>Encrypts S3 objects using keys handled, managed, and owned by AWS</a:t>
            </a:r>
          </a:p>
          <a:p>
            <a:pPr lvl="2"/>
            <a:r>
              <a:rPr lang="en-US" sz="2000" b="1" dirty="0">
                <a:latin typeface="+mj-lt"/>
              </a:rPr>
              <a:t>Server-Side Encryption with KMS Keys stored in AWS KMS (SSE-KMS)</a:t>
            </a:r>
          </a:p>
          <a:p>
            <a:pPr lvl="4"/>
            <a:r>
              <a:rPr lang="en-US" sz="2000" dirty="0">
                <a:latin typeface="+mj-lt"/>
              </a:rPr>
              <a:t>Leverage AWS Key Management Service (AWS KMS) to manage encryption keys</a:t>
            </a:r>
          </a:p>
          <a:p>
            <a:pPr lvl="2"/>
            <a:r>
              <a:rPr lang="en-US" sz="2000" b="1" dirty="0">
                <a:latin typeface="+mj-lt"/>
              </a:rPr>
              <a:t>Server-Side Encryption with Customer-Provided Keys (SSE-C)</a:t>
            </a:r>
          </a:p>
          <a:p>
            <a:pPr lvl="4"/>
            <a:r>
              <a:rPr lang="en-US" sz="2000" dirty="0">
                <a:latin typeface="+mj-lt"/>
              </a:rPr>
              <a:t>When you want to manage your own encryption keys</a:t>
            </a:r>
          </a:p>
          <a:p>
            <a:r>
              <a:rPr lang="en-US" b="1" dirty="0">
                <a:latin typeface="+mj-lt"/>
              </a:rPr>
              <a:t>• Client-Side Encryption</a:t>
            </a:r>
          </a:p>
        </p:txBody>
      </p:sp>
    </p:spTree>
    <p:extLst>
      <p:ext uri="{BB962C8B-B14F-4D97-AF65-F5344CB8AC3E}">
        <p14:creationId xmlns:p14="http://schemas.microsoft.com/office/powerpoint/2010/main" val="1420495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6AE86-A294-1628-009D-1A373754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/>
          <a:lstStyle/>
          <a:p>
            <a:r>
              <a:rPr lang="en-US" sz="3200" dirty="0"/>
              <a:t>IAM Access Analyzer for S3</a:t>
            </a:r>
            <a:br>
              <a:rPr lang="en-US" sz="3200" dirty="0"/>
            </a:br>
            <a:br>
              <a:rPr lang="en-US" sz="11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Ensures that only intended people have access to your S3 buckets</a:t>
            </a:r>
          </a:p>
          <a:p>
            <a:r>
              <a:rPr lang="en-US" sz="1800" dirty="0">
                <a:latin typeface="+mj-lt"/>
              </a:rPr>
              <a:t>• Example: publicly accessible bucket, bucket shared with other AWS account…</a:t>
            </a:r>
          </a:p>
          <a:p>
            <a:r>
              <a:rPr lang="en-US" sz="1800" dirty="0">
                <a:latin typeface="+mj-lt"/>
              </a:rPr>
              <a:t>• Evaluates S3 Bucket Policies, S3 ACLs, S3 Access Point Policies</a:t>
            </a:r>
          </a:p>
          <a:p>
            <a:r>
              <a:rPr lang="en-US" sz="1800" dirty="0">
                <a:latin typeface="+mj-lt"/>
              </a:rPr>
              <a:t>• Powered by IAM Access Analyzer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887E4-D61D-78E1-B869-66AB6060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38" y="3318137"/>
            <a:ext cx="8440924" cy="31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E8CC-4DAF-B9E3-D0D8-486AA9668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/>
          <a:lstStyle/>
          <a:p>
            <a:r>
              <a:rPr lang="en-US" sz="3200" b="1" dirty="0"/>
              <a:t>Introduction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+mj-lt"/>
              </a:rPr>
              <a:t>• Amazon S3 is one of the main building blocks of AWS</a:t>
            </a:r>
          </a:p>
          <a:p>
            <a:r>
              <a:rPr lang="en-US" dirty="0">
                <a:latin typeface="+mj-lt"/>
              </a:rPr>
              <a:t>• It’s advertised as ”infinitely scaling” storage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Many websites use Amazon S3 as a backbone</a:t>
            </a:r>
          </a:p>
          <a:p>
            <a:r>
              <a:rPr lang="en-US" dirty="0">
                <a:latin typeface="+mj-lt"/>
              </a:rPr>
              <a:t>• Many AWS services use Amazon S3 as an integration as well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We’ll have a step-by-step approach to S3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74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A6CD-0D44-6919-F22F-A9095655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/>
          </a:bodyPr>
          <a:lstStyle/>
          <a:p>
            <a:r>
              <a:rPr lang="en-US" sz="3200" dirty="0"/>
              <a:t>Amazon S3 – Buckets</a:t>
            </a: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Amazon S3 allows people to store objects (files) in “buckets” (directories)</a:t>
            </a:r>
          </a:p>
          <a:p>
            <a:r>
              <a:rPr lang="en-US" sz="1800" dirty="0">
                <a:latin typeface="+mj-lt"/>
              </a:rPr>
              <a:t>• Buckets must have a </a:t>
            </a:r>
            <a:r>
              <a:rPr lang="en-US" sz="1800" b="1" dirty="0">
                <a:latin typeface="+mj-lt"/>
              </a:rPr>
              <a:t>globally unique name (across all regions all accounts)</a:t>
            </a:r>
          </a:p>
          <a:p>
            <a:r>
              <a:rPr lang="en-US" sz="1800" dirty="0">
                <a:latin typeface="+mj-lt"/>
              </a:rPr>
              <a:t>• Buckets are defined at the region level</a:t>
            </a:r>
          </a:p>
          <a:p>
            <a:r>
              <a:rPr lang="en-US" sz="1800" dirty="0">
                <a:latin typeface="+mj-lt"/>
              </a:rPr>
              <a:t>• S3 looks like a global service but buckets are created in a region</a:t>
            </a:r>
          </a:p>
          <a:p>
            <a:r>
              <a:rPr lang="en-US" sz="1800" dirty="0">
                <a:latin typeface="+mj-lt"/>
              </a:rPr>
              <a:t>• Naming convention</a:t>
            </a:r>
          </a:p>
          <a:p>
            <a:pPr lvl="3"/>
            <a:r>
              <a:rPr lang="en-US" sz="1800" dirty="0">
                <a:latin typeface="+mj-lt"/>
              </a:rPr>
              <a:t>No uppercase, No underscore</a:t>
            </a:r>
          </a:p>
          <a:p>
            <a:pPr lvl="3"/>
            <a:r>
              <a:rPr lang="en-US" sz="1800" dirty="0">
                <a:latin typeface="+mj-lt"/>
              </a:rPr>
              <a:t>3-63 characters long</a:t>
            </a:r>
          </a:p>
          <a:p>
            <a:pPr lvl="3"/>
            <a:r>
              <a:rPr lang="en-US" sz="1800" dirty="0">
                <a:latin typeface="+mj-lt"/>
              </a:rPr>
              <a:t>Not an IP</a:t>
            </a:r>
          </a:p>
          <a:p>
            <a:pPr lvl="3"/>
            <a:r>
              <a:rPr lang="en-US" sz="1800" dirty="0">
                <a:latin typeface="+mj-lt"/>
              </a:rPr>
              <a:t>Must start with lowercase letter or number</a:t>
            </a:r>
          </a:p>
          <a:p>
            <a:pPr lvl="3"/>
            <a:r>
              <a:rPr lang="en-US" sz="1800" dirty="0">
                <a:latin typeface="+mj-lt"/>
              </a:rPr>
              <a:t>Must NOT start with the prefix </a:t>
            </a:r>
            <a:r>
              <a:rPr lang="en-US" sz="1800" dirty="0" err="1">
                <a:latin typeface="+mj-lt"/>
              </a:rPr>
              <a:t>xn</a:t>
            </a:r>
            <a:r>
              <a:rPr lang="en-US" sz="1800" dirty="0">
                <a:latin typeface="+mj-lt"/>
              </a:rPr>
              <a:t>--</a:t>
            </a:r>
          </a:p>
          <a:p>
            <a:pPr lvl="3"/>
            <a:r>
              <a:rPr lang="en-US" sz="1800" dirty="0">
                <a:latin typeface="+mj-lt"/>
              </a:rPr>
              <a:t>Must NOT end with the suffix -s3alias S3 Bucket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7B178-23A6-E39F-CF88-263C89232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637" y="3233900"/>
            <a:ext cx="2017570" cy="18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66E5-987D-6B18-A11C-875ED14E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/>
          <a:lstStyle/>
          <a:p>
            <a:r>
              <a:rPr lang="en-US" sz="3200" dirty="0"/>
              <a:t>Amazon S3 – Objects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Objects (files) have a Key</a:t>
            </a:r>
          </a:p>
          <a:p>
            <a:r>
              <a:rPr lang="en-US" sz="1800" dirty="0">
                <a:latin typeface="+mj-lt"/>
              </a:rPr>
              <a:t>• The 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key</a:t>
            </a:r>
            <a:r>
              <a:rPr lang="en-US" sz="1800" dirty="0">
                <a:latin typeface="+mj-lt"/>
              </a:rPr>
              <a:t> is the </a:t>
            </a:r>
            <a:r>
              <a:rPr lang="en-US" sz="1800" b="1" dirty="0">
                <a:latin typeface="+mj-lt"/>
              </a:rPr>
              <a:t>FULL</a:t>
            </a:r>
            <a:r>
              <a:rPr lang="en-US" sz="1800" dirty="0">
                <a:latin typeface="+mj-lt"/>
              </a:rPr>
              <a:t> path:</a:t>
            </a:r>
          </a:p>
          <a:p>
            <a:pPr lvl="2"/>
            <a:r>
              <a:rPr lang="en-US" sz="1800" dirty="0">
                <a:latin typeface="+mj-lt"/>
              </a:rPr>
              <a:t>s3://my-bucket/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my_file.txt</a:t>
            </a:r>
          </a:p>
          <a:p>
            <a:pPr lvl="2"/>
            <a:r>
              <a:rPr lang="en-US" sz="1800" dirty="0">
                <a:latin typeface="+mj-lt"/>
              </a:rPr>
              <a:t>s3://my-bucket/</a:t>
            </a:r>
            <a:r>
              <a:rPr lang="en-US" sz="1800" dirty="0">
                <a:solidFill>
                  <a:srgbClr val="00B0F0"/>
                </a:solidFill>
                <a:latin typeface="+mj-lt"/>
              </a:rPr>
              <a:t>my_folder1/another_folder/my_file.txt</a:t>
            </a:r>
          </a:p>
          <a:p>
            <a:r>
              <a:rPr lang="en-US" sz="1800" dirty="0">
                <a:latin typeface="+mj-lt"/>
              </a:rPr>
              <a:t>• The key is composed of 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prefix</a:t>
            </a:r>
            <a:r>
              <a:rPr lang="en-US" sz="1800" dirty="0">
                <a:latin typeface="+mj-lt"/>
              </a:rPr>
              <a:t> + 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object name</a:t>
            </a:r>
          </a:p>
          <a:p>
            <a:pPr lvl="2"/>
            <a:r>
              <a:rPr lang="en-US" sz="1800" dirty="0">
                <a:latin typeface="+mj-lt"/>
              </a:rPr>
              <a:t>s3://my-bucket/</a:t>
            </a:r>
            <a:r>
              <a:rPr lang="en-US" sz="1800" dirty="0">
                <a:solidFill>
                  <a:schemeClr val="accent1"/>
                </a:solidFill>
                <a:latin typeface="+mj-lt"/>
              </a:rPr>
              <a:t>my_folder1/another_folder</a:t>
            </a:r>
            <a:r>
              <a:rPr lang="en-US" sz="1800" dirty="0">
                <a:latin typeface="+mj-lt"/>
              </a:rPr>
              <a:t>/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my_file.txt</a:t>
            </a:r>
          </a:p>
          <a:p>
            <a:r>
              <a:rPr lang="en-US" sz="1800" dirty="0">
                <a:latin typeface="+mj-lt"/>
              </a:rPr>
              <a:t>• There’s no concept of “directories” within buckets</a:t>
            </a:r>
          </a:p>
          <a:p>
            <a:r>
              <a:rPr lang="en-US" sz="1800" dirty="0">
                <a:latin typeface="+mj-lt"/>
              </a:rPr>
              <a:t>(although the UI will trick you to think otherwise)</a:t>
            </a:r>
          </a:p>
          <a:p>
            <a:r>
              <a:rPr lang="en-US" sz="1800" dirty="0">
                <a:latin typeface="+mj-lt"/>
              </a:rPr>
              <a:t>• Just keys with very long names that contain slashes (“/”) 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A0D01-337D-9710-0912-D6AEA930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700" y="2020578"/>
            <a:ext cx="2096429" cy="38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0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2326-1B97-B432-D70F-67E00D59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60439"/>
            <a:ext cx="10058400" cy="5308655"/>
          </a:xfrm>
        </p:spPr>
        <p:txBody>
          <a:bodyPr/>
          <a:lstStyle/>
          <a:p>
            <a:r>
              <a:rPr lang="en-US" sz="3200" dirty="0"/>
              <a:t>Amazon S3 – Objects (cont.)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Object values are the content of the body:</a:t>
            </a:r>
          </a:p>
          <a:p>
            <a:pPr lvl="2"/>
            <a:r>
              <a:rPr lang="en-US" sz="1800" dirty="0">
                <a:latin typeface="+mj-lt"/>
              </a:rPr>
              <a:t>Max. Object Size is 5TB (5000GB)</a:t>
            </a:r>
          </a:p>
          <a:p>
            <a:pPr lvl="2"/>
            <a:r>
              <a:rPr lang="en-US" sz="1800" dirty="0">
                <a:latin typeface="+mj-lt"/>
              </a:rPr>
              <a:t>If uploading more than 5GB, must use “multi-part upload”</a:t>
            </a:r>
          </a:p>
          <a:p>
            <a:r>
              <a:rPr lang="en-US" dirty="0">
                <a:latin typeface="+mj-lt"/>
              </a:rPr>
              <a:t>• Metadata (list of text key / value pairs – system or user metadata)</a:t>
            </a:r>
          </a:p>
          <a:p>
            <a:r>
              <a:rPr lang="en-US" dirty="0">
                <a:latin typeface="+mj-lt"/>
              </a:rPr>
              <a:t>• Tags (Unicode key / value pair – up to 10) – useful for security / lifecycle</a:t>
            </a:r>
          </a:p>
          <a:p>
            <a:r>
              <a:rPr lang="en-US" dirty="0">
                <a:latin typeface="+mj-lt"/>
              </a:rPr>
              <a:t>• Version ID (if versioning is enabled)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33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96DD-3262-4676-688B-812CD4AC8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US" sz="3200" dirty="0"/>
              <a:t>Amazon S3 – Security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1800" b="1" dirty="0">
                <a:latin typeface="+mj-lt"/>
              </a:rPr>
              <a:t>• User-Based</a:t>
            </a:r>
          </a:p>
          <a:p>
            <a:pPr lvl="2"/>
            <a:r>
              <a:rPr lang="en-US" sz="1800" b="1" dirty="0">
                <a:latin typeface="+mj-lt"/>
              </a:rPr>
              <a:t>IAM Policies </a:t>
            </a:r>
            <a:r>
              <a:rPr lang="en-US" sz="1800" dirty="0">
                <a:latin typeface="+mj-lt"/>
              </a:rPr>
              <a:t>– which API calls should be allowed for a specific user from IAM</a:t>
            </a:r>
          </a:p>
          <a:p>
            <a:r>
              <a:rPr lang="en-US" sz="1800" b="1" dirty="0">
                <a:latin typeface="+mj-lt"/>
              </a:rPr>
              <a:t>• Resource-Based</a:t>
            </a:r>
          </a:p>
          <a:p>
            <a:pPr lvl="2"/>
            <a:r>
              <a:rPr lang="en-US" sz="1800" b="1" dirty="0">
                <a:latin typeface="+mj-lt"/>
              </a:rPr>
              <a:t>Bucket Policies </a:t>
            </a:r>
            <a:r>
              <a:rPr lang="en-US" sz="1800" dirty="0">
                <a:latin typeface="+mj-lt"/>
              </a:rPr>
              <a:t>– bucket wide rules from the S3 console - allows cross account</a:t>
            </a:r>
          </a:p>
          <a:p>
            <a:pPr lvl="2"/>
            <a:r>
              <a:rPr lang="en-US" sz="1800" b="1" dirty="0">
                <a:latin typeface="+mj-lt"/>
              </a:rPr>
              <a:t>Object Access Control List (ACL) </a:t>
            </a:r>
            <a:r>
              <a:rPr lang="en-US" sz="1800" dirty="0">
                <a:latin typeface="+mj-lt"/>
              </a:rPr>
              <a:t>– finer grain (can be disabled)</a:t>
            </a:r>
          </a:p>
          <a:p>
            <a:pPr lvl="2"/>
            <a:r>
              <a:rPr lang="en-US" sz="1800" b="1" dirty="0">
                <a:latin typeface="+mj-lt"/>
              </a:rPr>
              <a:t>Bucket Access Control List (ACL) </a:t>
            </a:r>
            <a:r>
              <a:rPr lang="en-US" sz="1800" dirty="0">
                <a:latin typeface="+mj-lt"/>
              </a:rPr>
              <a:t>– less common (can be disabled)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Note</a:t>
            </a:r>
            <a:r>
              <a:rPr lang="en-US" sz="1800" dirty="0">
                <a:latin typeface="+mj-lt"/>
              </a:rPr>
              <a:t>: an IAM principal can access an S3 object if</a:t>
            </a:r>
          </a:p>
          <a:p>
            <a:pPr lvl="2"/>
            <a:r>
              <a:rPr lang="en-US" sz="1800" dirty="0">
                <a:latin typeface="+mj-lt"/>
              </a:rPr>
              <a:t>The user IAM permissions ALLOW it OR the resource policy ALLOWS it</a:t>
            </a:r>
          </a:p>
          <a:p>
            <a:pPr lvl="2"/>
            <a:r>
              <a:rPr lang="en-US" sz="1800" dirty="0">
                <a:latin typeface="+mj-lt"/>
              </a:rPr>
              <a:t>AND there’s no explicit DENY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Encryption</a:t>
            </a:r>
            <a:r>
              <a:rPr lang="en-US" sz="1800" dirty="0">
                <a:latin typeface="+mj-lt"/>
              </a:rPr>
              <a:t>: encrypt objects in Amazon S3 using encryption keys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818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D14E-C42F-1128-46F0-9C5E22759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/>
          <a:lstStyle/>
          <a:p>
            <a:r>
              <a:rPr lang="en-US" sz="3200" dirty="0"/>
              <a:t>S3 Bucket Policies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sz="1800" dirty="0">
                <a:latin typeface="+mj-lt"/>
              </a:rPr>
              <a:t>• JSON based policies </a:t>
            </a:r>
          </a:p>
          <a:p>
            <a:r>
              <a:rPr lang="en-US" sz="1800" dirty="0">
                <a:latin typeface="+mj-lt"/>
              </a:rPr>
              <a:t>	• Resources: buckets and objects </a:t>
            </a:r>
          </a:p>
          <a:p>
            <a:r>
              <a:rPr lang="en-US" sz="1800" dirty="0">
                <a:latin typeface="+mj-lt"/>
              </a:rPr>
              <a:t>	• Effect: Allow / Deny </a:t>
            </a:r>
          </a:p>
          <a:p>
            <a:r>
              <a:rPr lang="en-US" sz="1800" dirty="0">
                <a:latin typeface="+mj-lt"/>
              </a:rPr>
              <a:t>	• Actions: Set of API to Allow or Deny </a:t>
            </a:r>
          </a:p>
          <a:p>
            <a:r>
              <a:rPr lang="en-US" sz="1800" dirty="0">
                <a:latin typeface="+mj-lt"/>
              </a:rPr>
              <a:t>	• Principal: The account or user to apply the policy to</a:t>
            </a:r>
          </a:p>
          <a:p>
            <a:r>
              <a:rPr lang="en-US" sz="1800" dirty="0">
                <a:latin typeface="+mj-lt"/>
              </a:rPr>
              <a:t>• Use S3 bucket for policy to: </a:t>
            </a:r>
          </a:p>
          <a:p>
            <a:r>
              <a:rPr lang="en-US" sz="1800" dirty="0">
                <a:latin typeface="+mj-lt"/>
              </a:rPr>
              <a:t>	• Grant public access to the bucket </a:t>
            </a:r>
          </a:p>
          <a:p>
            <a:r>
              <a:rPr lang="en-US" sz="1800" dirty="0">
                <a:latin typeface="+mj-lt"/>
              </a:rPr>
              <a:t>	• Force objects to be encrypted at upload </a:t>
            </a:r>
          </a:p>
          <a:p>
            <a:r>
              <a:rPr lang="en-US" sz="1800" dirty="0">
                <a:latin typeface="+mj-lt"/>
              </a:rPr>
              <a:t>	• Grant access to another account (</a:t>
            </a:r>
            <a:r>
              <a:rPr lang="en-US" sz="1800" dirty="0" err="1">
                <a:latin typeface="+mj-lt"/>
              </a:rPr>
              <a:t>CrossAccount</a:t>
            </a:r>
            <a:r>
              <a:rPr lang="en-US" sz="1800" dirty="0">
                <a:latin typeface="+mj-lt"/>
              </a:rPr>
              <a:t>)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23B1-7FDC-B42C-3A1E-2DB42D55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71" y="1379201"/>
            <a:ext cx="4574301" cy="38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1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D32E-DE0B-151D-B3CC-64D1B026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99768"/>
            <a:ext cx="10058400" cy="5269326"/>
          </a:xfrm>
        </p:spPr>
        <p:txBody>
          <a:bodyPr>
            <a:normAutofit/>
          </a:bodyPr>
          <a:lstStyle/>
          <a:p>
            <a:r>
              <a:rPr lang="en-US" sz="2800" dirty="0"/>
              <a:t>Example: Public Access - Use Bucket Policy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668BD-3C50-7D18-74FD-24389172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14" y="1866389"/>
            <a:ext cx="9454925" cy="40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319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15143</TotalTime>
  <Words>1555</Words>
  <Application>Microsoft Office PowerPoint</Application>
  <PresentationFormat>Widescreen</PresentationFormat>
  <Paragraphs>172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366</cp:revision>
  <dcterms:created xsi:type="dcterms:W3CDTF">2025-01-15T12:50:50Z</dcterms:created>
  <dcterms:modified xsi:type="dcterms:W3CDTF">2025-02-15T09:38:20Z</dcterms:modified>
</cp:coreProperties>
</file>