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60" r:id="rId8"/>
    <p:sldId id="261" r:id="rId9"/>
    <p:sldId id="25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FED3-B086-AE75-A0C6-987713324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/>
          <a:lstStyle/>
          <a:p>
            <a:r>
              <a:rPr lang="en-US" sz="3200" dirty="0"/>
              <a:t>When to use Lambda?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+mj-lt"/>
              </a:rPr>
              <a:t>Image Processing: </a:t>
            </a:r>
            <a:r>
              <a:rPr lang="en-US" dirty="0">
                <a:latin typeface="+mj-lt"/>
              </a:rPr>
              <a:t>Let’s say users upload images to your app. You can set up Lambda to</a:t>
            </a:r>
          </a:p>
          <a:p>
            <a:r>
              <a:rPr lang="en-US" dirty="0">
                <a:latin typeface="+mj-lt"/>
              </a:rPr>
              <a:t> automatically resize, compress, or even apply filters to each image as it’s uploaded."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+mj-lt"/>
              </a:rPr>
              <a:t>Data Transformation: </a:t>
            </a:r>
            <a:r>
              <a:rPr lang="en-US" dirty="0">
                <a:latin typeface="+mj-lt"/>
              </a:rPr>
              <a:t>If you need to clean up or process data before storing it in a database,</a:t>
            </a:r>
          </a:p>
          <a:p>
            <a:r>
              <a:rPr lang="en-US" dirty="0">
                <a:latin typeface="+mj-lt"/>
              </a:rPr>
              <a:t> a Lambda function can handle that transformation automatically."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+mj-lt"/>
              </a:rPr>
              <a:t>Real-Time Notifications: </a:t>
            </a:r>
            <a:r>
              <a:rPr lang="en-US" dirty="0">
                <a:latin typeface="+mj-lt"/>
              </a:rPr>
              <a:t>If an event happens—like a new user signing up—you can use</a:t>
            </a:r>
          </a:p>
          <a:p>
            <a:r>
              <a:rPr lang="en-US" dirty="0">
                <a:latin typeface="+mj-lt"/>
              </a:rPr>
              <a:t> Lambda to trigger an email, SMS, or other notifications instantly."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605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641A3-73CA-DF56-03EE-5FA0FAB9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2E03-42D1-9982-8153-B537E4DB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r>
              <a:rPr lang="en-IN" sz="3600" b="1" dirty="0"/>
              <a:t>Serverless Overview</a:t>
            </a:r>
            <a:endParaRPr lang="en-IN" sz="1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B77D6-EA37-B4E2-43F1-69DE00334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>
            <a:normAutofit/>
          </a:bodyPr>
          <a:lstStyle/>
          <a:p>
            <a:r>
              <a:rPr lang="en-US" sz="3200" dirty="0"/>
              <a:t>What’s serverless?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Serverless is a new paradigm in which the developers don’t have to  manage servers anymore…</a:t>
            </a:r>
          </a:p>
          <a:p>
            <a:r>
              <a:rPr lang="en-US" dirty="0">
                <a:latin typeface="+mj-lt"/>
              </a:rPr>
              <a:t>• They just deploy code</a:t>
            </a:r>
          </a:p>
          <a:p>
            <a:r>
              <a:rPr lang="en-US" dirty="0">
                <a:latin typeface="+mj-lt"/>
              </a:rPr>
              <a:t>• They just deploy… functions !</a:t>
            </a:r>
          </a:p>
          <a:p>
            <a:r>
              <a:rPr lang="en-US" dirty="0">
                <a:latin typeface="+mj-lt"/>
              </a:rPr>
              <a:t>• Initially... Serverless == </a:t>
            </a:r>
            <a:r>
              <a:rPr lang="en-US" dirty="0" err="1">
                <a:latin typeface="+mj-lt"/>
              </a:rPr>
              <a:t>FaaS</a:t>
            </a:r>
            <a:r>
              <a:rPr lang="en-US" dirty="0">
                <a:latin typeface="+mj-lt"/>
              </a:rPr>
              <a:t> (Function as a Service)</a:t>
            </a:r>
          </a:p>
          <a:p>
            <a:r>
              <a:rPr lang="en-US" dirty="0">
                <a:latin typeface="+mj-lt"/>
              </a:rPr>
              <a:t>• Serverless was pioneered by AWS Lambda but now also includes</a:t>
            </a:r>
          </a:p>
          <a:p>
            <a:r>
              <a:rPr lang="en-US" dirty="0">
                <a:latin typeface="+mj-lt"/>
              </a:rPr>
              <a:t>    anything that’s managed: “databases, messaging, storage, etc.”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Serverless does not mean there are no servers…</a:t>
            </a:r>
          </a:p>
          <a:p>
            <a:r>
              <a:rPr lang="en-US" dirty="0">
                <a:latin typeface="+mj-lt"/>
              </a:rPr>
              <a:t>    it means you just don’t manage / provision / see them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46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1BE3F-41C0-B6A6-18AB-07EED4432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EE180-B6FE-D512-74FF-BB83D5DA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/>
              <a:t>Serverless in AWS </a:t>
            </a:r>
          </a:p>
          <a:p>
            <a:endParaRPr lang="en-IN" dirty="0"/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dirty="0">
                <a:latin typeface="+mj-lt"/>
              </a:rPr>
              <a:t>• AWS Lambda 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• DynamoDB 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• AWS Cognito 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• AWS API Gateway 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• Amazon S3 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• AWS SNS &amp; SQS 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• AWS Kinesis Data Firehose 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• Aurora Serverless 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• Step Functions </a:t>
            </a:r>
            <a:br>
              <a:rPr lang="en-IN" dirty="0">
                <a:latin typeface="+mj-lt"/>
              </a:rPr>
            </a:br>
            <a:r>
              <a:rPr lang="en-IN" dirty="0">
                <a:latin typeface="+mj-lt"/>
              </a:rPr>
              <a:t>• </a:t>
            </a:r>
            <a:r>
              <a:rPr lang="en-IN" dirty="0" err="1">
                <a:latin typeface="+mj-lt"/>
              </a:rPr>
              <a:t>Fargate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4AFCC-EFC7-90C4-DE50-6FA905752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371" y="721682"/>
            <a:ext cx="3432309" cy="50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5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DECC-FCF6-0893-25CF-A497D16A0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91613"/>
            <a:ext cx="10058400" cy="537748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Why AWS Lambda</a:t>
            </a:r>
          </a:p>
          <a:p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Virtual Servers in the Cloud</a:t>
            </a:r>
          </a:p>
          <a:p>
            <a:r>
              <a:rPr lang="en-US" sz="1800" dirty="0">
                <a:latin typeface="+mj-lt"/>
              </a:rPr>
              <a:t>• Limited by RAM and CPU</a:t>
            </a:r>
          </a:p>
          <a:p>
            <a:r>
              <a:rPr lang="en-US" sz="1800" dirty="0">
                <a:latin typeface="+mj-lt"/>
              </a:rPr>
              <a:t>• Continuously running</a:t>
            </a:r>
          </a:p>
          <a:p>
            <a:r>
              <a:rPr lang="en-US" sz="1800" dirty="0">
                <a:latin typeface="+mj-lt"/>
              </a:rPr>
              <a:t>• Scaling means intervention to add / remove servers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Virtual </a:t>
            </a:r>
            <a:r>
              <a:rPr lang="en-US" sz="1800" b="1" dirty="0">
                <a:latin typeface="+mj-lt"/>
              </a:rPr>
              <a:t>functions</a:t>
            </a:r>
            <a:r>
              <a:rPr lang="en-US" sz="1800" dirty="0">
                <a:latin typeface="+mj-lt"/>
              </a:rPr>
              <a:t> – no servers to manage!</a:t>
            </a:r>
          </a:p>
          <a:p>
            <a:r>
              <a:rPr lang="en-US" sz="1800" dirty="0">
                <a:latin typeface="+mj-lt"/>
              </a:rPr>
              <a:t>• Limited by time - </a:t>
            </a:r>
            <a:r>
              <a:rPr lang="en-US" sz="1800" b="1" dirty="0">
                <a:latin typeface="+mj-lt"/>
              </a:rPr>
              <a:t>short executions</a:t>
            </a:r>
          </a:p>
          <a:p>
            <a:r>
              <a:rPr lang="en-US" sz="1800" dirty="0">
                <a:latin typeface="+mj-lt"/>
              </a:rPr>
              <a:t>• Run </a:t>
            </a:r>
            <a:r>
              <a:rPr lang="en-US" sz="1800" b="1" dirty="0">
                <a:latin typeface="+mj-lt"/>
              </a:rPr>
              <a:t>on-demand</a:t>
            </a:r>
          </a:p>
          <a:p>
            <a:r>
              <a:rPr lang="en-US" sz="1800" dirty="0">
                <a:latin typeface="+mj-lt"/>
              </a:rPr>
              <a:t>• Scaling is </a:t>
            </a:r>
            <a:r>
              <a:rPr lang="en-US" sz="1800" b="1" dirty="0">
                <a:latin typeface="+mj-lt"/>
              </a:rPr>
              <a:t>automated</a:t>
            </a:r>
            <a:r>
              <a:rPr lang="en-US" sz="1800" dirty="0">
                <a:latin typeface="+mj-lt"/>
              </a:rPr>
              <a:t>! </a:t>
            </a:r>
            <a:endParaRPr lang="en-IN" sz="1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7C3188-71E7-3323-87D7-9A645576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786" y="1626688"/>
            <a:ext cx="2315076" cy="424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74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8345283-3FAB-3691-63F1-92FD3CD95B40}"/>
              </a:ext>
            </a:extLst>
          </p:cNvPr>
          <p:cNvSpPr txBox="1"/>
          <p:nvPr/>
        </p:nvSpPr>
        <p:spPr>
          <a:xfrm>
            <a:off x="884903" y="511277"/>
            <a:ext cx="103533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Event-Driven Execution:</a:t>
            </a:r>
          </a:p>
          <a:p>
            <a:endParaRPr lang="en-IN" dirty="0"/>
          </a:p>
          <a:p>
            <a:endParaRPr lang="en-IN" dirty="0"/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Lambda is an event-driven service, meaning that it runs your  code in response to certain triggers or events.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These events can come from many different AWS services like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S3 (file uploads),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DynamoDB (database changes),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API Gateway (HTTP requests),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dirty="0">
                <a:latin typeface="+mj-lt"/>
              </a:rPr>
              <a:t>CloudWatch (scheduled events), etc.</a:t>
            </a:r>
          </a:p>
        </p:txBody>
      </p:sp>
    </p:spTree>
    <p:extLst>
      <p:ext uri="{BB962C8B-B14F-4D97-AF65-F5344CB8AC3E}">
        <p14:creationId xmlns:p14="http://schemas.microsoft.com/office/powerpoint/2010/main" val="149077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0EAB7-3469-A1F6-BBA7-F00F51C3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81781"/>
            <a:ext cx="10058400" cy="5387313"/>
          </a:xfrm>
        </p:spPr>
        <p:txBody>
          <a:bodyPr>
            <a:normAutofit lnSpcReduction="10000"/>
          </a:bodyPr>
          <a:lstStyle/>
          <a:p>
            <a:r>
              <a:rPr lang="en-IN" sz="3200" dirty="0"/>
              <a:t>AWS Lambda language support</a:t>
            </a:r>
            <a:br>
              <a:rPr lang="en-IN" sz="3200" dirty="0"/>
            </a:br>
            <a:br>
              <a:rPr lang="en-IN" sz="3200" dirty="0"/>
            </a:br>
            <a:endParaRPr lang="en-IN" sz="3200" dirty="0"/>
          </a:p>
          <a:p>
            <a:r>
              <a:rPr lang="en-IN" dirty="0">
                <a:latin typeface="+mj-lt"/>
              </a:rPr>
              <a:t>• Node.js (JavaScript)</a:t>
            </a:r>
          </a:p>
          <a:p>
            <a:r>
              <a:rPr lang="en-IN" dirty="0">
                <a:latin typeface="+mj-lt"/>
              </a:rPr>
              <a:t>• Python</a:t>
            </a:r>
          </a:p>
          <a:p>
            <a:r>
              <a:rPr lang="en-IN" dirty="0">
                <a:latin typeface="+mj-lt"/>
              </a:rPr>
              <a:t>• Java</a:t>
            </a:r>
          </a:p>
          <a:p>
            <a:r>
              <a:rPr lang="en-IN" dirty="0">
                <a:latin typeface="+mj-lt"/>
              </a:rPr>
              <a:t>• C# (.NET Core) / </a:t>
            </a:r>
            <a:r>
              <a:rPr lang="en-IN" dirty="0" err="1">
                <a:latin typeface="+mj-lt"/>
              </a:rPr>
              <a:t>Powershell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• Ruby</a:t>
            </a:r>
          </a:p>
          <a:p>
            <a:r>
              <a:rPr lang="en-IN" dirty="0">
                <a:latin typeface="+mj-lt"/>
              </a:rPr>
              <a:t>• Custom Runtime API (community supported, example Rust or Golang)</a:t>
            </a:r>
            <a:br>
              <a:rPr lang="en-IN" dirty="0">
                <a:latin typeface="+mj-lt"/>
              </a:rPr>
            </a:b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• Lambda Container Image</a:t>
            </a:r>
          </a:p>
          <a:p>
            <a:pPr lvl="3"/>
            <a:r>
              <a:rPr lang="en-IN" sz="2000" dirty="0">
                <a:latin typeface="+mj-lt"/>
              </a:rPr>
              <a:t>The container image must implement the Lambda Runtime API</a:t>
            </a:r>
          </a:p>
          <a:p>
            <a:pPr lvl="3"/>
            <a:r>
              <a:rPr lang="en-IN" sz="2000" dirty="0">
                <a:latin typeface="+mj-lt"/>
              </a:rPr>
              <a:t>ECS / </a:t>
            </a:r>
            <a:r>
              <a:rPr lang="en-IN" sz="2000" dirty="0" err="1">
                <a:latin typeface="+mj-lt"/>
              </a:rPr>
              <a:t>Fargate</a:t>
            </a:r>
            <a:r>
              <a:rPr lang="en-IN" sz="2000" dirty="0">
                <a:latin typeface="+mj-lt"/>
              </a:rPr>
              <a:t> is preferred for running arbitrary Docker images</a:t>
            </a:r>
          </a:p>
        </p:txBody>
      </p:sp>
    </p:spTree>
    <p:extLst>
      <p:ext uri="{BB962C8B-B14F-4D97-AF65-F5344CB8AC3E}">
        <p14:creationId xmlns:p14="http://schemas.microsoft.com/office/powerpoint/2010/main" val="395260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4730-957A-388F-D232-66472B36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/>
          <a:lstStyle/>
          <a:p>
            <a:r>
              <a:rPr lang="en-US" sz="3200" dirty="0"/>
              <a:t>Benefits of AWS Lambda</a:t>
            </a: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Easy Pricing:</a:t>
            </a:r>
          </a:p>
          <a:p>
            <a:pPr lvl="2"/>
            <a:r>
              <a:rPr lang="en-US" sz="1800" dirty="0">
                <a:latin typeface="+mj-lt"/>
              </a:rPr>
              <a:t>Pay per request and compute time</a:t>
            </a:r>
          </a:p>
          <a:p>
            <a:pPr lvl="2"/>
            <a:r>
              <a:rPr lang="en-US" sz="1800" dirty="0">
                <a:latin typeface="+mj-lt"/>
              </a:rPr>
              <a:t>Free tier of 1,000,000 AWS Lambda requests and 400,000 GBs of compute time</a:t>
            </a:r>
          </a:p>
          <a:p>
            <a:pPr marL="384048" lvl="2" indent="0">
              <a:buNone/>
            </a:pPr>
            <a:endParaRPr lang="en-US" sz="1800" dirty="0">
              <a:latin typeface="+mj-lt"/>
            </a:endParaRPr>
          </a:p>
          <a:p>
            <a:r>
              <a:rPr lang="en-US" dirty="0">
                <a:latin typeface="+mj-lt"/>
              </a:rPr>
              <a:t>• Integrated with the whole AWS suite of services</a:t>
            </a:r>
          </a:p>
          <a:p>
            <a:r>
              <a:rPr lang="en-US" dirty="0">
                <a:latin typeface="+mj-lt"/>
              </a:rPr>
              <a:t>• </a:t>
            </a:r>
            <a:r>
              <a:rPr lang="en-US" b="1" dirty="0">
                <a:latin typeface="+mj-lt"/>
              </a:rPr>
              <a:t>Event-Driven: </a:t>
            </a:r>
            <a:r>
              <a:rPr lang="en-US" dirty="0">
                <a:latin typeface="+mj-lt"/>
              </a:rPr>
              <a:t>functions get invoked by AWS when needed</a:t>
            </a:r>
          </a:p>
          <a:p>
            <a:r>
              <a:rPr lang="en-US" dirty="0">
                <a:latin typeface="+mj-lt"/>
              </a:rPr>
              <a:t>• Integrated with many programming languages</a:t>
            </a:r>
          </a:p>
          <a:p>
            <a:r>
              <a:rPr lang="en-US" dirty="0">
                <a:latin typeface="+mj-lt"/>
              </a:rPr>
              <a:t>• Easy monitoring through AWS CloudWatch</a:t>
            </a:r>
          </a:p>
          <a:p>
            <a:r>
              <a:rPr lang="en-US" dirty="0">
                <a:latin typeface="+mj-lt"/>
              </a:rPr>
              <a:t>• Easy to get more resources per functions (up to 10GB of RAM!)</a:t>
            </a:r>
          </a:p>
          <a:p>
            <a:r>
              <a:rPr lang="en-US" dirty="0">
                <a:latin typeface="+mj-lt"/>
              </a:rPr>
              <a:t>• Increasing RAM will also improve CPU and network!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619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2284-A198-E6C7-76B6-066884994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>
            <a:normAutofit fontScale="85000" lnSpcReduction="10000"/>
          </a:bodyPr>
          <a:lstStyle/>
          <a:p>
            <a:r>
              <a:rPr lang="en-IN" sz="3800" b="1" dirty="0"/>
              <a:t>AWS Lamda Limitations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endParaRPr lang="en-IN" sz="700" dirty="0"/>
          </a:p>
          <a:p>
            <a:r>
              <a:rPr lang="en-US" b="1" dirty="0">
                <a:latin typeface="+mj-lt"/>
              </a:rPr>
              <a:t>Execution Time Limit: </a:t>
            </a:r>
            <a:r>
              <a:rPr lang="en-US" dirty="0">
                <a:latin typeface="+mj-lt"/>
              </a:rPr>
              <a:t>Lambda functions can only run for a  maximum of 15 minutes. If you need longer-running</a:t>
            </a:r>
          </a:p>
          <a:p>
            <a:r>
              <a:rPr lang="en-US" dirty="0">
                <a:latin typeface="+mj-lt"/>
              </a:rPr>
              <a:t> tasks, Lambda  might not be the best choice.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Stateless</a:t>
            </a:r>
            <a:r>
              <a:rPr lang="en-US" dirty="0">
                <a:latin typeface="+mj-lt"/>
              </a:rPr>
              <a:t>: Lambda functions don’t keep state between invocations, so they’re best for tasks that don’t require</a:t>
            </a:r>
          </a:p>
          <a:p>
            <a:r>
              <a:rPr lang="en-US" dirty="0">
                <a:latin typeface="+mj-lt"/>
              </a:rPr>
              <a:t> long-term memory.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b="1" dirty="0">
                <a:latin typeface="+mj-lt"/>
              </a:rPr>
              <a:t>Cold Start Delays: </a:t>
            </a:r>
            <a:r>
              <a:rPr lang="en-US" dirty="0">
                <a:latin typeface="+mj-lt"/>
              </a:rPr>
              <a:t>If a Lambda function hasn’t run in a while, there’s sometimes a slight delay—called a 'cold</a:t>
            </a:r>
          </a:p>
          <a:p>
            <a:r>
              <a:rPr lang="en-US" dirty="0">
                <a:latin typeface="+mj-lt"/>
              </a:rPr>
              <a:t> start'—when it starts up. This can add a little latency, but AWS provides ways to mitigate it for critical functions.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2498001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23837</TotalTime>
  <Words>608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Retrospect</vt:lpstr>
      <vt:lpstr>AWS</vt:lpstr>
      <vt:lpstr>Serverless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482</cp:revision>
  <dcterms:created xsi:type="dcterms:W3CDTF">2025-01-15T12:50:50Z</dcterms:created>
  <dcterms:modified xsi:type="dcterms:W3CDTF">2025-02-23T10:46:48Z</dcterms:modified>
</cp:coreProperties>
</file>