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6" r:id="rId3"/>
    <p:sldId id="305" r:id="rId4"/>
    <p:sldId id="307" r:id="rId5"/>
    <p:sldId id="306" r:id="rId6"/>
    <p:sldId id="309" r:id="rId7"/>
    <p:sldId id="308" r:id="rId8"/>
    <p:sldId id="312" r:id="rId9"/>
    <p:sldId id="311" r:id="rId10"/>
    <p:sldId id="310" r:id="rId11"/>
    <p:sldId id="317" r:id="rId12"/>
    <p:sldId id="316" r:id="rId13"/>
    <p:sldId id="315" r:id="rId14"/>
    <p:sldId id="314" r:id="rId15"/>
    <p:sldId id="313" r:id="rId16"/>
    <p:sldId id="320" r:id="rId17"/>
    <p:sldId id="319" r:id="rId18"/>
    <p:sldId id="318" r:id="rId19"/>
    <p:sldId id="322" r:id="rId20"/>
    <p:sldId id="323" r:id="rId21"/>
    <p:sldId id="328" r:id="rId22"/>
    <p:sldId id="327" r:id="rId23"/>
    <p:sldId id="291" r:id="rId24"/>
    <p:sldId id="30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3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87A-41AE-4400-ACB1-65CC00BE18C9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84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87A-41AE-4400-ACB1-65CC00BE18C9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640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87A-41AE-4400-ACB1-65CC00BE18C9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326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87A-41AE-4400-ACB1-65CC00BE18C9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597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87A-41AE-4400-ACB1-65CC00BE18C9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108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87A-41AE-4400-ACB1-65CC00BE18C9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643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87A-41AE-4400-ACB1-65CC00BE18C9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56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87A-41AE-4400-ACB1-65CC00BE18C9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152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87A-41AE-4400-ACB1-65CC00BE18C9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711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444B87A-41AE-4400-ACB1-65CC00BE18C9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72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87A-41AE-4400-ACB1-65CC00BE18C9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178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444B87A-41AE-4400-ACB1-65CC00BE18C9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401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088FB-940B-21A3-AA21-B68FD9CC9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849487"/>
          </a:xfrm>
        </p:spPr>
        <p:txBody>
          <a:bodyPr>
            <a:normAutofit/>
          </a:bodyPr>
          <a:lstStyle/>
          <a:p>
            <a:pPr algn="ctr"/>
            <a:r>
              <a:rPr lang="en-IN" sz="9600" b="1" dirty="0">
                <a:solidFill>
                  <a:schemeClr val="accent1"/>
                </a:solidFill>
              </a:rPr>
              <a:t>AWS</a:t>
            </a:r>
          </a:p>
        </p:txBody>
      </p:sp>
    </p:spTree>
    <p:extLst>
      <p:ext uri="{BB962C8B-B14F-4D97-AF65-F5344CB8AC3E}">
        <p14:creationId xmlns:p14="http://schemas.microsoft.com/office/powerpoint/2010/main" val="3010512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CA1286-CFE6-FF26-881F-858562332B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5704" y="1268361"/>
            <a:ext cx="8988700" cy="442381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2D91DA-65B3-D22E-9CB8-38A99285A69E}"/>
              </a:ext>
            </a:extLst>
          </p:cNvPr>
          <p:cNvSpPr txBox="1"/>
          <p:nvPr/>
        </p:nvSpPr>
        <p:spPr>
          <a:xfrm>
            <a:off x="1052052" y="346276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/>
              <a:t>Hands -on </a:t>
            </a:r>
          </a:p>
        </p:txBody>
      </p:sp>
    </p:spTree>
    <p:extLst>
      <p:ext uri="{BB962C8B-B14F-4D97-AF65-F5344CB8AC3E}">
        <p14:creationId xmlns:p14="http://schemas.microsoft.com/office/powerpoint/2010/main" val="2389534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53EE4-4F4E-9A0E-1034-293BF8AC1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12955"/>
            <a:ext cx="10058400" cy="5456139"/>
          </a:xfrm>
        </p:spPr>
        <p:txBody>
          <a:bodyPr>
            <a:normAutofit/>
          </a:bodyPr>
          <a:lstStyle/>
          <a:p>
            <a:r>
              <a:rPr lang="en-IN" sz="2800" b="1" dirty="0"/>
              <a:t>Adding Subnets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95A2F9-7346-6BD7-1D4A-64C52B3E1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454" y="988906"/>
            <a:ext cx="8266288" cy="470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718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796CF-9B59-A357-07CF-75B684A71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22787"/>
            <a:ext cx="10058400" cy="5446307"/>
          </a:xfrm>
        </p:spPr>
        <p:txBody>
          <a:bodyPr>
            <a:normAutofit/>
          </a:bodyPr>
          <a:lstStyle/>
          <a:p>
            <a:r>
              <a:rPr lang="en-US" sz="3000" dirty="0"/>
              <a:t>VPC – Subnet (IPv4)</a:t>
            </a:r>
          </a:p>
          <a:p>
            <a:r>
              <a:rPr lang="en-US" dirty="0">
                <a:latin typeface="+mj-lt"/>
              </a:rPr>
              <a:t>• AWS reserves </a:t>
            </a:r>
            <a:r>
              <a:rPr lang="en-US" b="1" dirty="0">
                <a:latin typeface="+mj-lt"/>
              </a:rPr>
              <a:t>5 IP addresses (first 4 &amp; last 1) </a:t>
            </a:r>
            <a:r>
              <a:rPr lang="en-US" dirty="0">
                <a:latin typeface="+mj-lt"/>
              </a:rPr>
              <a:t>in each subnet</a:t>
            </a:r>
          </a:p>
          <a:p>
            <a:r>
              <a:rPr lang="en-US" dirty="0">
                <a:latin typeface="+mj-lt"/>
              </a:rPr>
              <a:t>• These 5 IP addresses are not available for use and can’t be assigned to an</a:t>
            </a:r>
          </a:p>
          <a:p>
            <a:r>
              <a:rPr lang="en-US" dirty="0">
                <a:latin typeface="+mj-lt"/>
              </a:rPr>
              <a:t>EC2 instance</a:t>
            </a:r>
          </a:p>
          <a:p>
            <a:r>
              <a:rPr lang="en-US" dirty="0">
                <a:latin typeface="+mj-lt"/>
              </a:rPr>
              <a:t>• Example: if CIDR block 10.0.0.0/24, then reserved IP addresses are:</a:t>
            </a:r>
          </a:p>
          <a:p>
            <a:pPr lvl="2"/>
            <a:r>
              <a:rPr lang="en-US" sz="1800" b="1" dirty="0">
                <a:latin typeface="+mj-lt"/>
              </a:rPr>
              <a:t>10.0.0.0 </a:t>
            </a:r>
            <a:r>
              <a:rPr lang="en-US" sz="1800" dirty="0">
                <a:latin typeface="+mj-lt"/>
              </a:rPr>
              <a:t>– Network Address</a:t>
            </a:r>
          </a:p>
          <a:p>
            <a:pPr lvl="2"/>
            <a:r>
              <a:rPr lang="en-US" sz="1800" b="1" dirty="0">
                <a:latin typeface="+mj-lt"/>
              </a:rPr>
              <a:t>10.0.0.1 </a:t>
            </a:r>
            <a:r>
              <a:rPr lang="en-US" sz="1800" dirty="0">
                <a:latin typeface="+mj-lt"/>
              </a:rPr>
              <a:t>– reserved by AWS for the VPC router</a:t>
            </a:r>
          </a:p>
          <a:p>
            <a:pPr lvl="2"/>
            <a:r>
              <a:rPr lang="en-US" sz="1800" b="1" dirty="0">
                <a:latin typeface="+mj-lt"/>
              </a:rPr>
              <a:t>10.0.0.2</a:t>
            </a:r>
            <a:r>
              <a:rPr lang="en-US" sz="1800" dirty="0">
                <a:latin typeface="+mj-lt"/>
              </a:rPr>
              <a:t> – reserved by AWS for mapping to Amazon-provided DNS</a:t>
            </a:r>
          </a:p>
          <a:p>
            <a:pPr lvl="2"/>
            <a:r>
              <a:rPr lang="en-US" sz="1800" b="1" dirty="0">
                <a:latin typeface="+mj-lt"/>
              </a:rPr>
              <a:t>10.0.0.3</a:t>
            </a:r>
            <a:r>
              <a:rPr lang="en-US" sz="1800" dirty="0">
                <a:latin typeface="+mj-lt"/>
              </a:rPr>
              <a:t> – reserved by AWS for future use</a:t>
            </a:r>
          </a:p>
          <a:p>
            <a:pPr lvl="2"/>
            <a:r>
              <a:rPr lang="en-US" sz="1800" b="1" dirty="0">
                <a:latin typeface="+mj-lt"/>
              </a:rPr>
              <a:t>10.0.0.255</a:t>
            </a:r>
            <a:r>
              <a:rPr lang="en-US" sz="1800" dirty="0">
                <a:latin typeface="+mj-lt"/>
              </a:rPr>
              <a:t> – Network Broadcast Address. AWS does not support broadcast in a VPC, therefore the address is reserved</a:t>
            </a:r>
          </a:p>
        </p:txBody>
      </p:sp>
    </p:spTree>
    <p:extLst>
      <p:ext uri="{BB962C8B-B14F-4D97-AF65-F5344CB8AC3E}">
        <p14:creationId xmlns:p14="http://schemas.microsoft.com/office/powerpoint/2010/main" val="4112155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D1651-A359-E5E3-431A-6871E6F20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14632"/>
            <a:ext cx="10058400" cy="5554462"/>
          </a:xfrm>
        </p:spPr>
        <p:txBody>
          <a:bodyPr/>
          <a:lstStyle/>
          <a:p>
            <a:r>
              <a:rPr lang="en-US" sz="3200" dirty="0"/>
              <a:t>Internet Gateway (IGW)</a:t>
            </a:r>
            <a:br>
              <a:rPr lang="en-US" sz="3200" dirty="0"/>
            </a:br>
            <a:br>
              <a:rPr lang="en-US" sz="3200" dirty="0"/>
            </a:br>
            <a:endParaRPr lang="en-US" sz="3200" dirty="0"/>
          </a:p>
          <a:p>
            <a:r>
              <a:rPr lang="en-US" dirty="0">
                <a:latin typeface="+mj-lt"/>
              </a:rPr>
              <a:t>• Allows resources (e.g., EC2 instances) in a VPC connect to the Internet</a:t>
            </a:r>
          </a:p>
          <a:p>
            <a:r>
              <a:rPr lang="en-US" dirty="0">
                <a:latin typeface="+mj-lt"/>
              </a:rPr>
              <a:t>• It scales horizontally and is highly available and redundant</a:t>
            </a:r>
          </a:p>
          <a:p>
            <a:r>
              <a:rPr lang="en-US" dirty="0">
                <a:latin typeface="+mj-lt"/>
              </a:rPr>
              <a:t>• Must be created separately from a VPC</a:t>
            </a:r>
          </a:p>
          <a:p>
            <a:r>
              <a:rPr lang="en-US" dirty="0">
                <a:latin typeface="+mj-lt"/>
              </a:rPr>
              <a:t>• One VPC can only be attached to one IGW and vice versa</a:t>
            </a:r>
          </a:p>
          <a:p>
            <a:r>
              <a:rPr lang="en-US" dirty="0">
                <a:latin typeface="+mj-lt"/>
              </a:rPr>
              <a:t>• Internet Gateways on their own do not allow Internet access…</a:t>
            </a:r>
          </a:p>
          <a:p>
            <a:r>
              <a:rPr lang="en-US" dirty="0">
                <a:latin typeface="+mj-lt"/>
              </a:rPr>
              <a:t>• Route tables must also be edited!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12066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1CB07-6F92-D526-3E86-56DA8CCEE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73626"/>
            <a:ext cx="10058400" cy="5495468"/>
          </a:xfrm>
        </p:spPr>
        <p:txBody>
          <a:bodyPr>
            <a:normAutofit/>
          </a:bodyPr>
          <a:lstStyle/>
          <a:p>
            <a:r>
              <a:rPr lang="en-IN" sz="3200" dirty="0"/>
              <a:t>Adding Internet Gateway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4AFF26-7EC5-E713-7DF3-453DE289D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625" y="992113"/>
            <a:ext cx="9061372" cy="487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032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178B7-FDD4-3E0B-4BB9-9DA6BF25A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73626"/>
            <a:ext cx="10058400" cy="5495468"/>
          </a:xfrm>
        </p:spPr>
        <p:txBody>
          <a:bodyPr>
            <a:normAutofit/>
          </a:bodyPr>
          <a:lstStyle/>
          <a:p>
            <a:r>
              <a:rPr lang="en-IN" sz="3200" dirty="0"/>
              <a:t>Editing Route Tables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2D161B-6D28-198C-5F93-8FB5DB161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589" y="1072067"/>
            <a:ext cx="9363782" cy="471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429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31433-BC83-26FE-5499-2DE35A7E6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44129"/>
            <a:ext cx="10058400" cy="5524965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Bastion Hosts</a:t>
            </a:r>
            <a:br>
              <a:rPr lang="en-US" sz="2800" dirty="0"/>
            </a:br>
            <a:endParaRPr lang="en-US" sz="2800" dirty="0"/>
          </a:p>
          <a:p>
            <a:r>
              <a:rPr lang="en-US" sz="1800" dirty="0">
                <a:latin typeface="+mj-lt"/>
              </a:rPr>
              <a:t>• We can use a Bastion Host to SSH into</a:t>
            </a:r>
          </a:p>
          <a:p>
            <a:r>
              <a:rPr lang="en-US" sz="1800" dirty="0">
                <a:latin typeface="+mj-lt"/>
              </a:rPr>
              <a:t>our private EC2 instances</a:t>
            </a:r>
          </a:p>
          <a:p>
            <a:r>
              <a:rPr lang="en-US" sz="1800" dirty="0">
                <a:latin typeface="+mj-lt"/>
              </a:rPr>
              <a:t>• The bastion is in the public subnet which is</a:t>
            </a:r>
          </a:p>
          <a:p>
            <a:r>
              <a:rPr lang="en-US" sz="1800" dirty="0">
                <a:latin typeface="+mj-lt"/>
              </a:rPr>
              <a:t>then connected to all other private subnets</a:t>
            </a:r>
          </a:p>
          <a:p>
            <a:r>
              <a:rPr lang="en-US" sz="1800" dirty="0">
                <a:latin typeface="+mj-lt"/>
              </a:rPr>
              <a:t>• Bastion Host security group must allow</a:t>
            </a:r>
          </a:p>
          <a:p>
            <a:r>
              <a:rPr lang="en-US" sz="1800" dirty="0">
                <a:latin typeface="+mj-lt"/>
              </a:rPr>
              <a:t>inbound from the internet on port 22 from</a:t>
            </a:r>
          </a:p>
          <a:p>
            <a:r>
              <a:rPr lang="en-US" sz="1800" dirty="0">
                <a:latin typeface="+mj-lt"/>
              </a:rPr>
              <a:t>restricted CIDR, for example the public</a:t>
            </a:r>
          </a:p>
          <a:p>
            <a:r>
              <a:rPr lang="en-US" sz="1800" dirty="0">
                <a:latin typeface="+mj-lt"/>
              </a:rPr>
              <a:t>CIDR of your corporation</a:t>
            </a:r>
          </a:p>
          <a:p>
            <a:r>
              <a:rPr lang="en-US" sz="1800" dirty="0">
                <a:latin typeface="+mj-lt"/>
              </a:rPr>
              <a:t>• Security Group of the EC2 Instances must</a:t>
            </a:r>
          </a:p>
          <a:p>
            <a:r>
              <a:rPr lang="en-US" sz="1800" dirty="0">
                <a:latin typeface="+mj-lt"/>
              </a:rPr>
              <a:t>allow the Security Group of the Bastion</a:t>
            </a:r>
          </a:p>
          <a:p>
            <a:r>
              <a:rPr lang="en-US" sz="1800" dirty="0">
                <a:latin typeface="+mj-lt"/>
              </a:rPr>
              <a:t>Host, or the private IP of the Bastion host</a:t>
            </a:r>
            <a:endParaRPr lang="en-IN" sz="18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1B7CBD-8D22-FB65-0AB4-B14755475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269" y="545859"/>
            <a:ext cx="3764723" cy="507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701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7B754-B3EE-AEF2-A9DF-25EFBC8CF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04800"/>
            <a:ext cx="10058400" cy="5564294"/>
          </a:xfrm>
        </p:spPr>
        <p:txBody>
          <a:bodyPr/>
          <a:lstStyle/>
          <a:p>
            <a:r>
              <a:rPr lang="en-US" sz="2800" dirty="0"/>
              <a:t>NAT Gateway</a:t>
            </a:r>
            <a:br>
              <a:rPr lang="en-US" sz="2800" dirty="0"/>
            </a:br>
            <a:endParaRPr lang="en-US" sz="2800" dirty="0"/>
          </a:p>
          <a:p>
            <a:r>
              <a:rPr lang="en-US" sz="1800" dirty="0">
                <a:latin typeface="+mj-lt"/>
              </a:rPr>
              <a:t>• AWS-managed NAT, higher bandwidth, high availability, no administration</a:t>
            </a:r>
          </a:p>
          <a:p>
            <a:r>
              <a:rPr lang="en-US" sz="1800" dirty="0">
                <a:latin typeface="+mj-lt"/>
              </a:rPr>
              <a:t>• Pay per hour for usage and bandwidth</a:t>
            </a:r>
          </a:p>
          <a:p>
            <a:r>
              <a:rPr lang="en-US" sz="1800" dirty="0">
                <a:latin typeface="+mj-lt"/>
              </a:rPr>
              <a:t>• NATGW is created in a specific Availability Zone, uses an Elastic IP</a:t>
            </a:r>
          </a:p>
          <a:p>
            <a:r>
              <a:rPr lang="en-US" sz="1800" dirty="0">
                <a:latin typeface="+mj-lt"/>
              </a:rPr>
              <a:t>• Can’t be used by EC2 instance in the same subnet (only from other</a:t>
            </a:r>
          </a:p>
          <a:p>
            <a:r>
              <a:rPr lang="en-US" sz="1800" dirty="0">
                <a:latin typeface="+mj-lt"/>
              </a:rPr>
              <a:t>subnets)</a:t>
            </a:r>
          </a:p>
          <a:p>
            <a:r>
              <a:rPr lang="en-US" sz="1800" dirty="0">
                <a:latin typeface="+mj-lt"/>
              </a:rPr>
              <a:t>• Requires an IGW (Private Subnet =&gt; NATGW =&gt; IGW)</a:t>
            </a:r>
          </a:p>
          <a:p>
            <a:r>
              <a:rPr lang="en-US" sz="1800" dirty="0">
                <a:latin typeface="+mj-lt"/>
              </a:rPr>
              <a:t>• 5 Gbps of bandwidth with automatic scaling up to 100 Gbps</a:t>
            </a:r>
          </a:p>
          <a:p>
            <a:r>
              <a:rPr lang="en-US" sz="1800" dirty="0">
                <a:latin typeface="+mj-lt"/>
              </a:rPr>
              <a:t>• No Security Groups to manage / required</a:t>
            </a:r>
            <a:endParaRPr lang="en-IN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709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0FE13-609F-707B-8D13-78DDDDF35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42452"/>
            <a:ext cx="10058400" cy="5426642"/>
          </a:xfrm>
        </p:spPr>
        <p:txBody>
          <a:bodyPr>
            <a:normAutofit/>
          </a:bodyPr>
          <a:lstStyle/>
          <a:p>
            <a:r>
              <a:rPr lang="en-IN" sz="2800" dirty="0"/>
              <a:t>NAT Gateway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51293F-7512-5B1F-9010-E015B2567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075" y="1212504"/>
            <a:ext cx="8928273" cy="445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805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ACE75-0F0F-7713-AF0B-F8548015E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52284"/>
            <a:ext cx="10058400" cy="5416810"/>
          </a:xfrm>
        </p:spPr>
        <p:txBody>
          <a:bodyPr/>
          <a:lstStyle/>
          <a:p>
            <a:r>
              <a:rPr lang="en-US" sz="2800" dirty="0"/>
              <a:t>Network Access Control List (NACL)</a:t>
            </a:r>
          </a:p>
          <a:p>
            <a:r>
              <a:rPr lang="en-US" sz="1800" dirty="0">
                <a:latin typeface="+mj-lt"/>
              </a:rPr>
              <a:t>• NACL are like a firewall which control traffic from and to </a:t>
            </a:r>
            <a:r>
              <a:rPr lang="en-US" sz="1800" b="1" dirty="0">
                <a:latin typeface="+mj-lt"/>
              </a:rPr>
              <a:t>subnets</a:t>
            </a:r>
          </a:p>
          <a:p>
            <a:r>
              <a:rPr lang="en-US" sz="1800" dirty="0">
                <a:latin typeface="+mj-lt"/>
              </a:rPr>
              <a:t>• </a:t>
            </a:r>
            <a:r>
              <a:rPr lang="en-US" sz="1800" b="1" dirty="0">
                <a:latin typeface="+mj-lt"/>
              </a:rPr>
              <a:t>One NACL per subnet</a:t>
            </a:r>
            <a:r>
              <a:rPr lang="en-US" sz="1800" dirty="0">
                <a:latin typeface="+mj-lt"/>
              </a:rPr>
              <a:t>, new subnets are assigned the </a:t>
            </a:r>
            <a:r>
              <a:rPr lang="en-US" sz="1800" b="1" dirty="0">
                <a:latin typeface="+mj-lt"/>
              </a:rPr>
              <a:t>Default NACL</a:t>
            </a:r>
          </a:p>
          <a:p>
            <a:r>
              <a:rPr lang="en-US" sz="1800" dirty="0">
                <a:latin typeface="+mj-lt"/>
              </a:rPr>
              <a:t>• You define </a:t>
            </a:r>
            <a:r>
              <a:rPr lang="en-US" sz="1800" b="1" dirty="0">
                <a:latin typeface="+mj-lt"/>
              </a:rPr>
              <a:t>NACL Rules</a:t>
            </a:r>
            <a:r>
              <a:rPr lang="en-US" sz="1800" dirty="0">
                <a:latin typeface="+mj-lt"/>
              </a:rPr>
              <a:t>:</a:t>
            </a:r>
          </a:p>
          <a:p>
            <a:pPr lvl="2"/>
            <a:r>
              <a:rPr lang="en-US" sz="1800" dirty="0">
                <a:latin typeface="+mj-lt"/>
              </a:rPr>
              <a:t>Rules have a number (1-32766), higher precedence with a lower number</a:t>
            </a:r>
          </a:p>
          <a:p>
            <a:pPr lvl="2"/>
            <a:r>
              <a:rPr lang="en-US" sz="1800" dirty="0">
                <a:latin typeface="+mj-lt"/>
              </a:rPr>
              <a:t>First rule match will drive the decision</a:t>
            </a:r>
          </a:p>
          <a:p>
            <a:pPr lvl="2"/>
            <a:r>
              <a:rPr lang="en-US" sz="1800" dirty="0">
                <a:latin typeface="+mj-lt"/>
              </a:rPr>
              <a:t>Example: if you define #100 ALLOW 10.0.0.10/32 and #200 DENY 10.0.0.10/32, the IP</a:t>
            </a:r>
          </a:p>
          <a:p>
            <a:pPr marL="384048" lvl="2" indent="0">
              <a:buNone/>
            </a:pPr>
            <a:r>
              <a:rPr lang="en-US" sz="1800" dirty="0">
                <a:latin typeface="+mj-lt"/>
              </a:rPr>
              <a:t>    address will be allowed because 100 has a higher precedence over 200</a:t>
            </a:r>
          </a:p>
          <a:p>
            <a:pPr lvl="2"/>
            <a:r>
              <a:rPr lang="en-US" sz="1800" dirty="0">
                <a:latin typeface="+mj-lt"/>
              </a:rPr>
              <a:t>The last rule is an asterisk (*) and denies a request in case of no rule match</a:t>
            </a:r>
          </a:p>
          <a:p>
            <a:pPr lvl="2"/>
            <a:r>
              <a:rPr lang="en-US" sz="1800" dirty="0">
                <a:latin typeface="+mj-lt"/>
              </a:rPr>
              <a:t>AWS recommends adding rules by increment of 100</a:t>
            </a:r>
          </a:p>
          <a:p>
            <a:r>
              <a:rPr lang="en-US" sz="1800" dirty="0">
                <a:latin typeface="+mj-lt"/>
              </a:rPr>
              <a:t>• Newly created NACLs will deny everything</a:t>
            </a:r>
          </a:p>
          <a:p>
            <a:r>
              <a:rPr lang="en-US" sz="1800" dirty="0">
                <a:latin typeface="+mj-lt"/>
              </a:rPr>
              <a:t>• NACL are a great way of blocking a specific IP address at the subnet level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5442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34D41-AA13-905E-A6F8-CB8F68A0B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845574"/>
            <a:ext cx="10058400" cy="5023520"/>
          </a:xfrm>
        </p:spPr>
        <p:txBody>
          <a:bodyPr>
            <a:normAutofit/>
          </a:bodyPr>
          <a:lstStyle/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sz="3600" dirty="0"/>
              <a:t>Amazon VPC</a:t>
            </a:r>
            <a:br>
              <a:rPr lang="en-IN" sz="3600" dirty="0"/>
            </a:br>
            <a:endParaRPr lang="en-IN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90865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8278-4518-8E75-5272-977148F29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62116"/>
            <a:ext cx="10058400" cy="5406978"/>
          </a:xfrm>
        </p:spPr>
        <p:txBody>
          <a:bodyPr>
            <a:normAutofit/>
          </a:bodyPr>
          <a:lstStyle/>
          <a:p>
            <a:r>
              <a:rPr lang="en-IN" sz="3600" dirty="0"/>
              <a:t>NACLs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3C791A-B258-A323-4EE1-58EA7A393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84" y="1252818"/>
            <a:ext cx="9818231" cy="480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865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52347-20B5-F258-26B8-4E66B1F49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83458"/>
            <a:ext cx="10058400" cy="5485636"/>
          </a:xfrm>
        </p:spPr>
        <p:txBody>
          <a:bodyPr/>
          <a:lstStyle/>
          <a:p>
            <a:r>
              <a:rPr lang="en-US" dirty="0"/>
              <a:t>Default NACL</a:t>
            </a:r>
          </a:p>
          <a:p>
            <a:r>
              <a:rPr lang="en-US" dirty="0"/>
              <a:t>• Accepts everything inbound/outbound with the subnets it’s associated with</a:t>
            </a:r>
          </a:p>
          <a:p>
            <a:r>
              <a:rPr lang="en-US" dirty="0"/>
              <a:t>• Do NOT modify the Default NACL, instead create custom NACLs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138956-68C7-7828-4BAA-9A6AE40FB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017" y="2332210"/>
            <a:ext cx="8245752" cy="340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455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22957-2B34-676F-A6FA-72E38615A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53961"/>
            <a:ext cx="10058400" cy="5515133"/>
          </a:xfrm>
        </p:spPr>
        <p:txBody>
          <a:bodyPr>
            <a:normAutofit/>
          </a:bodyPr>
          <a:lstStyle/>
          <a:p>
            <a:r>
              <a:rPr lang="en-IN" sz="3200" dirty="0"/>
              <a:t>Security Group vs. NACLs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E49560-4409-8F89-B7C7-0E60B57F2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829" y="1200472"/>
            <a:ext cx="9692342" cy="401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524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C86A9-2F88-6AB8-6B52-7C7D3C462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62116"/>
            <a:ext cx="10058400" cy="5406978"/>
          </a:xfrm>
        </p:spPr>
        <p:txBody>
          <a:bodyPr/>
          <a:lstStyle/>
          <a:p>
            <a:r>
              <a:rPr lang="en-US" sz="2800" dirty="0"/>
              <a:t>VPC Peering </a:t>
            </a:r>
          </a:p>
          <a:p>
            <a:r>
              <a:rPr lang="en-US" dirty="0">
                <a:latin typeface="+mj-lt"/>
              </a:rPr>
              <a:t>• Connect two VPC, privately using</a:t>
            </a:r>
          </a:p>
          <a:p>
            <a:r>
              <a:rPr lang="en-US" dirty="0">
                <a:latin typeface="+mj-lt"/>
              </a:rPr>
              <a:t>AWS’ network</a:t>
            </a:r>
          </a:p>
          <a:p>
            <a:r>
              <a:rPr lang="en-US" dirty="0">
                <a:latin typeface="+mj-lt"/>
              </a:rPr>
              <a:t>• Make them behave as if they were</a:t>
            </a:r>
          </a:p>
          <a:p>
            <a:r>
              <a:rPr lang="en-US" dirty="0">
                <a:latin typeface="+mj-lt"/>
              </a:rPr>
              <a:t>in the same network</a:t>
            </a:r>
          </a:p>
          <a:p>
            <a:r>
              <a:rPr lang="en-US" dirty="0">
                <a:latin typeface="+mj-lt"/>
              </a:rPr>
              <a:t>• Must not have overlapping CIDR (IP</a:t>
            </a:r>
          </a:p>
          <a:p>
            <a:r>
              <a:rPr lang="en-US" dirty="0">
                <a:latin typeface="+mj-lt"/>
              </a:rPr>
              <a:t>address range)</a:t>
            </a:r>
          </a:p>
          <a:p>
            <a:r>
              <a:rPr lang="en-US" dirty="0">
                <a:latin typeface="+mj-lt"/>
              </a:rPr>
              <a:t>• VPC Peering connection is </a:t>
            </a:r>
            <a:r>
              <a:rPr lang="en-US" b="1" dirty="0">
                <a:latin typeface="+mj-lt"/>
              </a:rPr>
              <a:t>not</a:t>
            </a:r>
          </a:p>
          <a:p>
            <a:r>
              <a:rPr lang="en-US" b="1" dirty="0">
                <a:latin typeface="+mj-lt"/>
              </a:rPr>
              <a:t>transitive </a:t>
            </a:r>
            <a:r>
              <a:rPr lang="en-US" dirty="0">
                <a:latin typeface="+mj-lt"/>
              </a:rPr>
              <a:t>(must be established for</a:t>
            </a:r>
          </a:p>
          <a:p>
            <a:r>
              <a:rPr lang="en-US" dirty="0">
                <a:latin typeface="+mj-lt"/>
              </a:rPr>
              <a:t>each VPC that need to</a:t>
            </a:r>
          </a:p>
          <a:p>
            <a:r>
              <a:rPr lang="en-US" dirty="0">
                <a:latin typeface="+mj-lt"/>
              </a:rPr>
              <a:t>communicate with one another)</a:t>
            </a:r>
            <a:endParaRPr lang="en-IN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2BD860-37D4-CD31-8BC3-B3CE41C06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8871" y="290086"/>
            <a:ext cx="3875541" cy="529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486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6C6B9-0BF3-9C74-813D-992B45C7A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73626"/>
            <a:ext cx="10058400" cy="5495468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+mj-lt"/>
              </a:rPr>
              <a:t>Summary</a:t>
            </a:r>
          </a:p>
          <a:p>
            <a:endParaRPr lang="en-IN" sz="1800" dirty="0">
              <a:latin typeface="+mj-lt"/>
            </a:endParaRPr>
          </a:p>
          <a:p>
            <a:endParaRPr lang="en-IN" sz="1800" dirty="0">
              <a:latin typeface="+mj-lt"/>
            </a:endParaRPr>
          </a:p>
          <a:p>
            <a:r>
              <a:rPr lang="en-IN" sz="1800" dirty="0">
                <a:latin typeface="+mj-lt"/>
              </a:rPr>
              <a:t>• </a:t>
            </a:r>
            <a:r>
              <a:rPr lang="en-IN" sz="1800" b="1" dirty="0">
                <a:latin typeface="+mj-lt"/>
              </a:rPr>
              <a:t>VPC</a:t>
            </a:r>
            <a:r>
              <a:rPr lang="en-IN" sz="1800" dirty="0">
                <a:latin typeface="+mj-lt"/>
              </a:rPr>
              <a:t> – Virtual Private Cloud</a:t>
            </a:r>
          </a:p>
          <a:p>
            <a:r>
              <a:rPr lang="en-IN" sz="1800" dirty="0">
                <a:latin typeface="+mj-lt"/>
              </a:rPr>
              <a:t>• </a:t>
            </a:r>
            <a:r>
              <a:rPr lang="en-IN" sz="1800" b="1" dirty="0">
                <a:latin typeface="+mj-lt"/>
              </a:rPr>
              <a:t>Subnets </a:t>
            </a:r>
            <a:r>
              <a:rPr lang="en-IN" sz="1800" dirty="0">
                <a:latin typeface="+mj-lt"/>
              </a:rPr>
              <a:t>– Tied to an AZ, network partition of the VPC</a:t>
            </a:r>
          </a:p>
          <a:p>
            <a:r>
              <a:rPr lang="en-IN" sz="1800" dirty="0">
                <a:latin typeface="+mj-lt"/>
              </a:rPr>
              <a:t>• </a:t>
            </a:r>
            <a:r>
              <a:rPr lang="en-IN" sz="1800" b="1" dirty="0">
                <a:latin typeface="+mj-lt"/>
              </a:rPr>
              <a:t>Internet Gateway </a:t>
            </a:r>
            <a:r>
              <a:rPr lang="en-IN" sz="1800" dirty="0">
                <a:latin typeface="+mj-lt"/>
              </a:rPr>
              <a:t>– at the VPC level, provide Internet Access</a:t>
            </a:r>
          </a:p>
          <a:p>
            <a:r>
              <a:rPr lang="en-IN" sz="1800" dirty="0">
                <a:latin typeface="+mj-lt"/>
              </a:rPr>
              <a:t>• </a:t>
            </a:r>
            <a:r>
              <a:rPr lang="en-IN" sz="1800" b="1" dirty="0">
                <a:latin typeface="+mj-lt"/>
              </a:rPr>
              <a:t>NAT Gateway / Instances </a:t>
            </a:r>
            <a:r>
              <a:rPr lang="en-IN" sz="1800" dirty="0">
                <a:latin typeface="+mj-lt"/>
              </a:rPr>
              <a:t>– give internet access to private subnets</a:t>
            </a:r>
          </a:p>
          <a:p>
            <a:r>
              <a:rPr lang="en-IN" sz="1800" dirty="0">
                <a:latin typeface="+mj-lt"/>
              </a:rPr>
              <a:t>• </a:t>
            </a:r>
            <a:r>
              <a:rPr lang="en-IN" sz="1800" b="1" dirty="0">
                <a:latin typeface="+mj-lt"/>
              </a:rPr>
              <a:t>NACL</a:t>
            </a:r>
            <a:r>
              <a:rPr lang="en-IN" sz="1800" dirty="0">
                <a:latin typeface="+mj-lt"/>
              </a:rPr>
              <a:t> – Stateless, subnet rules for inbound and outbound</a:t>
            </a:r>
          </a:p>
          <a:p>
            <a:r>
              <a:rPr lang="en-IN" sz="1800" dirty="0">
                <a:latin typeface="+mj-lt"/>
              </a:rPr>
              <a:t>• </a:t>
            </a:r>
            <a:r>
              <a:rPr lang="en-IN" sz="1800" b="1" dirty="0">
                <a:latin typeface="+mj-lt"/>
              </a:rPr>
              <a:t>Security Groups </a:t>
            </a:r>
            <a:r>
              <a:rPr lang="en-IN" sz="1800" dirty="0">
                <a:latin typeface="+mj-lt"/>
              </a:rPr>
              <a:t>– Stateful, operate at the EC2 instance level or ENI</a:t>
            </a:r>
          </a:p>
          <a:p>
            <a:r>
              <a:rPr lang="en-IN" sz="1800" dirty="0">
                <a:latin typeface="+mj-lt"/>
              </a:rPr>
              <a:t>• </a:t>
            </a:r>
            <a:r>
              <a:rPr lang="en-IN" sz="1800" b="1" dirty="0">
                <a:latin typeface="+mj-lt"/>
              </a:rPr>
              <a:t>VPC Peering </a:t>
            </a:r>
            <a:r>
              <a:rPr lang="en-IN" sz="1800" dirty="0">
                <a:latin typeface="+mj-lt"/>
              </a:rPr>
              <a:t>– Connect two VPC with non overlapping IP ranges, nontransitive</a:t>
            </a:r>
          </a:p>
          <a:p>
            <a:r>
              <a:rPr lang="en-IN" sz="1800" b="1" dirty="0">
                <a:latin typeface="+mj-lt"/>
              </a:rPr>
              <a:t>• Elastic IP </a:t>
            </a:r>
            <a:r>
              <a:rPr lang="en-IN" sz="1800" dirty="0">
                <a:latin typeface="+mj-lt"/>
              </a:rPr>
              <a:t>–fixed public IPv4, ongoing cost if not in-use</a:t>
            </a:r>
          </a:p>
        </p:txBody>
      </p:sp>
    </p:spTree>
    <p:extLst>
      <p:ext uri="{BB962C8B-B14F-4D97-AF65-F5344CB8AC3E}">
        <p14:creationId xmlns:p14="http://schemas.microsoft.com/office/powerpoint/2010/main" val="3997201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84A48-1DA5-6468-E373-C5164D02A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03123"/>
            <a:ext cx="10058400" cy="5465971"/>
          </a:xfrm>
        </p:spPr>
        <p:txBody>
          <a:bodyPr>
            <a:normAutofit lnSpcReduction="10000"/>
          </a:bodyPr>
          <a:lstStyle/>
          <a:p>
            <a:r>
              <a:rPr lang="en-US" sz="2800" b="1" dirty="0"/>
              <a:t>Understanding CIDR – IPv4</a:t>
            </a:r>
            <a:br>
              <a:rPr lang="en-US" sz="2800" b="1" dirty="0"/>
            </a:br>
            <a:endParaRPr lang="en-US" sz="2800" b="1" dirty="0"/>
          </a:p>
          <a:p>
            <a:r>
              <a:rPr lang="en-US" dirty="0">
                <a:latin typeface="+mj-lt"/>
              </a:rPr>
              <a:t>• </a:t>
            </a:r>
            <a:r>
              <a:rPr lang="en-US" b="1" dirty="0">
                <a:latin typeface="+mj-lt"/>
              </a:rPr>
              <a:t>Classless Inter-Domain Routing </a:t>
            </a:r>
            <a:r>
              <a:rPr lang="en-US" dirty="0">
                <a:latin typeface="+mj-lt"/>
              </a:rPr>
              <a:t>– a method for allocating IP addresses</a:t>
            </a:r>
          </a:p>
          <a:p>
            <a:r>
              <a:rPr lang="en-US" dirty="0">
                <a:latin typeface="+mj-lt"/>
              </a:rPr>
              <a:t>• Used in </a:t>
            </a:r>
            <a:r>
              <a:rPr lang="en-US" b="1" dirty="0">
                <a:latin typeface="+mj-lt"/>
              </a:rPr>
              <a:t>Security Groups </a:t>
            </a:r>
            <a:r>
              <a:rPr lang="en-US" dirty="0">
                <a:latin typeface="+mj-lt"/>
              </a:rPr>
              <a:t>rules and AWS networking in general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They help to define an IP address range:</a:t>
            </a:r>
          </a:p>
          <a:p>
            <a:r>
              <a:rPr lang="en-US" dirty="0">
                <a:latin typeface="+mj-lt"/>
              </a:rPr>
              <a:t>• We’ve seen WW.XX.YY.ZZ</a:t>
            </a:r>
            <a:r>
              <a:rPr lang="en-US" b="1" dirty="0">
                <a:latin typeface="+mj-lt"/>
              </a:rPr>
              <a:t>/32 </a:t>
            </a:r>
            <a:r>
              <a:rPr lang="en-US" dirty="0">
                <a:latin typeface="+mj-lt"/>
              </a:rPr>
              <a:t>=&gt; one IP</a:t>
            </a:r>
          </a:p>
          <a:p>
            <a:r>
              <a:rPr lang="en-US" dirty="0">
                <a:latin typeface="+mj-lt"/>
              </a:rPr>
              <a:t>• We’ve seen 0.0.0.0</a:t>
            </a:r>
            <a:r>
              <a:rPr lang="en-US" b="1" dirty="0">
                <a:latin typeface="+mj-lt"/>
              </a:rPr>
              <a:t>/0</a:t>
            </a:r>
            <a:r>
              <a:rPr lang="en-US" dirty="0">
                <a:latin typeface="+mj-lt"/>
              </a:rPr>
              <a:t> =&gt; all IPs</a:t>
            </a:r>
          </a:p>
          <a:p>
            <a:r>
              <a:rPr lang="en-US" dirty="0">
                <a:latin typeface="+mj-lt"/>
              </a:rPr>
              <a:t>• But we can define:192.168.0.0</a:t>
            </a:r>
            <a:r>
              <a:rPr lang="en-US" b="1" dirty="0">
                <a:latin typeface="+mj-lt"/>
              </a:rPr>
              <a:t>/26 </a:t>
            </a:r>
            <a:r>
              <a:rPr lang="en-US" dirty="0">
                <a:latin typeface="+mj-lt"/>
              </a:rPr>
              <a:t>=&gt;192.168.0.0 – 192.168.0.63 (64 IP</a:t>
            </a:r>
          </a:p>
          <a:p>
            <a:r>
              <a:rPr lang="en-US" dirty="0">
                <a:latin typeface="+mj-lt"/>
              </a:rPr>
              <a:t>addresses) </a:t>
            </a:r>
            <a:endParaRPr lang="en-IN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53AD80-C1FE-6B39-8918-32F8C3786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971" y="2199062"/>
            <a:ext cx="8321761" cy="153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21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B696A-7E3E-B577-0CC8-615612CDA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93290"/>
            <a:ext cx="10058400" cy="547580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Understanding CIDR – IPv4</a:t>
            </a:r>
          </a:p>
          <a:p>
            <a:r>
              <a:rPr lang="en-US" dirty="0">
                <a:latin typeface="+mj-lt"/>
              </a:rPr>
              <a:t>• A CIDR consists of two components </a:t>
            </a:r>
          </a:p>
          <a:p>
            <a:r>
              <a:rPr lang="en-US" dirty="0">
                <a:latin typeface="+mj-lt"/>
              </a:rPr>
              <a:t>• </a:t>
            </a:r>
            <a:r>
              <a:rPr lang="en-US" b="1" dirty="0">
                <a:latin typeface="+mj-lt"/>
              </a:rPr>
              <a:t>Base IP </a:t>
            </a:r>
          </a:p>
          <a:p>
            <a:r>
              <a:rPr lang="en-US" dirty="0">
                <a:latin typeface="+mj-lt"/>
              </a:rPr>
              <a:t>	• Represents an IP contained in the range (XX.XX.XX.XX) </a:t>
            </a:r>
          </a:p>
          <a:p>
            <a:r>
              <a:rPr lang="en-US" dirty="0">
                <a:latin typeface="+mj-lt"/>
              </a:rPr>
              <a:t>	• Example: 10.0.0.0, 192.168.0.0, … 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</a:t>
            </a:r>
            <a:r>
              <a:rPr lang="en-US" b="1" dirty="0">
                <a:latin typeface="+mj-lt"/>
              </a:rPr>
              <a:t>Subnet Mask </a:t>
            </a:r>
          </a:p>
          <a:p>
            <a:r>
              <a:rPr lang="en-US" dirty="0">
                <a:latin typeface="+mj-lt"/>
              </a:rPr>
              <a:t>	• Defines how many bits can change in the IP </a:t>
            </a:r>
          </a:p>
          <a:p>
            <a:r>
              <a:rPr lang="en-US" dirty="0">
                <a:latin typeface="+mj-lt"/>
              </a:rPr>
              <a:t>	• Example: /0, /24, /32 </a:t>
            </a:r>
          </a:p>
          <a:p>
            <a:r>
              <a:rPr lang="en-US" dirty="0">
                <a:latin typeface="+mj-lt"/>
              </a:rPr>
              <a:t>	• Can take two forms: </a:t>
            </a:r>
          </a:p>
          <a:p>
            <a:r>
              <a:rPr lang="en-US" dirty="0">
                <a:latin typeface="+mj-lt"/>
              </a:rPr>
              <a:t>		• /8 = 255.0.0.0 </a:t>
            </a:r>
          </a:p>
          <a:p>
            <a:r>
              <a:rPr lang="en-US" dirty="0">
                <a:latin typeface="+mj-lt"/>
              </a:rPr>
              <a:t>		• /16 = 255.255.0.0 </a:t>
            </a:r>
          </a:p>
          <a:p>
            <a:r>
              <a:rPr lang="en-US" dirty="0">
                <a:latin typeface="+mj-lt"/>
              </a:rPr>
              <a:t>		• /24 = 255.255.255.0 </a:t>
            </a:r>
          </a:p>
          <a:p>
            <a:r>
              <a:rPr lang="en-US" dirty="0">
                <a:latin typeface="+mj-lt"/>
              </a:rPr>
              <a:t>		• /32 z 255.255.255.255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31807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768F2-AF62-4592-6FD5-D2B160313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93290"/>
            <a:ext cx="10058400" cy="5475804"/>
          </a:xfrm>
        </p:spPr>
        <p:txBody>
          <a:bodyPr/>
          <a:lstStyle/>
          <a:p>
            <a:r>
              <a:rPr lang="en-US" dirty="0"/>
              <a:t>Understanding CIDR – Subnet Mask</a:t>
            </a:r>
          </a:p>
          <a:p>
            <a:r>
              <a:rPr lang="en-US" sz="1800" dirty="0">
                <a:latin typeface="+mj-lt"/>
              </a:rPr>
              <a:t>• The Subnet Mask basically allows part of the underlying IP to get</a:t>
            </a:r>
          </a:p>
          <a:p>
            <a:r>
              <a:rPr lang="en-US" sz="1800" dirty="0">
                <a:latin typeface="+mj-lt"/>
              </a:rPr>
              <a:t>additional next values from the base IP</a:t>
            </a:r>
            <a:br>
              <a:rPr lang="en-US" sz="1800" dirty="0">
                <a:latin typeface="+mj-lt"/>
              </a:rPr>
            </a:br>
            <a:br>
              <a:rPr lang="en-US" sz="1800" dirty="0">
                <a:latin typeface="+mj-lt"/>
              </a:rPr>
            </a:br>
            <a:endParaRPr lang="en-IN" sz="18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239918-001A-A9E3-9A93-288952B8F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290" y="1609286"/>
            <a:ext cx="10706607" cy="392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258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5C2E0-90AF-2BB5-CA2C-9D2E6AF2B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44129"/>
            <a:ext cx="10058400" cy="5524965"/>
          </a:xfrm>
        </p:spPr>
        <p:txBody>
          <a:bodyPr/>
          <a:lstStyle/>
          <a:p>
            <a:r>
              <a:rPr lang="en-US" sz="2800" dirty="0"/>
              <a:t>Understanding CIDR – Little Exercise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>
                <a:latin typeface="+mj-lt"/>
              </a:rPr>
              <a:t>• 192.168.0.0/24 = … ?</a:t>
            </a:r>
          </a:p>
          <a:p>
            <a:pPr lvl="2"/>
            <a:r>
              <a:rPr lang="en-US" sz="1800" dirty="0">
                <a:latin typeface="+mj-lt"/>
              </a:rPr>
              <a:t> 192.168.0.0 – 192.168.0.255 (256 IPs)</a:t>
            </a:r>
          </a:p>
          <a:p>
            <a:r>
              <a:rPr lang="en-US" dirty="0">
                <a:latin typeface="+mj-lt"/>
              </a:rPr>
              <a:t>• 192.168.0.0/16 = … ?</a:t>
            </a:r>
          </a:p>
          <a:p>
            <a:pPr lvl="2"/>
            <a:r>
              <a:rPr lang="en-US" dirty="0">
                <a:latin typeface="+mj-lt"/>
              </a:rPr>
              <a:t>  </a:t>
            </a:r>
            <a:r>
              <a:rPr lang="en-US" sz="1800" dirty="0">
                <a:latin typeface="+mj-lt"/>
              </a:rPr>
              <a:t>192.168.0.0 – 192.168.255.255 (65,536 IPs)</a:t>
            </a:r>
          </a:p>
          <a:p>
            <a:r>
              <a:rPr lang="en-US" dirty="0">
                <a:latin typeface="+mj-lt"/>
              </a:rPr>
              <a:t>• 134.56.78.123/32 = … ?</a:t>
            </a:r>
          </a:p>
          <a:p>
            <a:pPr lvl="2"/>
            <a:r>
              <a:rPr lang="en-US" sz="1800" dirty="0">
                <a:latin typeface="+mj-lt"/>
              </a:rPr>
              <a:t>Just 134.56.78.123</a:t>
            </a:r>
          </a:p>
          <a:p>
            <a:r>
              <a:rPr lang="en-US" dirty="0">
                <a:latin typeface="+mj-lt"/>
              </a:rPr>
              <a:t>• 0.0.0.0/0</a:t>
            </a:r>
          </a:p>
          <a:p>
            <a:pPr lvl="2"/>
            <a:r>
              <a:rPr lang="en-US" sz="1800" dirty="0">
                <a:latin typeface="+mj-lt"/>
              </a:rPr>
              <a:t> All IPs!</a:t>
            </a:r>
          </a:p>
          <a:p>
            <a:r>
              <a:rPr lang="en-US" dirty="0">
                <a:latin typeface="+mj-lt"/>
              </a:rPr>
              <a:t>• When in doubt, use this website https://www.ipaddressguide.com/cidr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38561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A48FF-FE67-FEF0-C9EA-480C508D8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44129"/>
            <a:ext cx="10058400" cy="5524965"/>
          </a:xfrm>
        </p:spPr>
        <p:txBody>
          <a:bodyPr/>
          <a:lstStyle/>
          <a:p>
            <a:r>
              <a:rPr lang="en-US" sz="2800" dirty="0"/>
              <a:t>Public vs. Private IP (IPv4)</a:t>
            </a:r>
            <a:br>
              <a:rPr lang="en-US" sz="2800" dirty="0"/>
            </a:br>
            <a:endParaRPr lang="en-US" sz="2800" dirty="0"/>
          </a:p>
          <a:p>
            <a:r>
              <a:rPr lang="en-US" dirty="0">
                <a:latin typeface="+mj-lt"/>
              </a:rPr>
              <a:t>• The Internet Assigned Numbers Authority (IANA) established certain</a:t>
            </a:r>
          </a:p>
          <a:p>
            <a:r>
              <a:rPr lang="en-US" dirty="0">
                <a:latin typeface="+mj-lt"/>
              </a:rPr>
              <a:t>blocks of IPv4 addresses for the use of private (LAN) and public</a:t>
            </a:r>
          </a:p>
          <a:p>
            <a:r>
              <a:rPr lang="en-US" dirty="0">
                <a:latin typeface="+mj-lt"/>
              </a:rPr>
              <a:t>(Internet) addresses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</a:t>
            </a:r>
            <a:r>
              <a:rPr lang="en-US" b="1" dirty="0">
                <a:latin typeface="+mj-lt"/>
              </a:rPr>
              <a:t>Private IP </a:t>
            </a:r>
            <a:r>
              <a:rPr lang="en-US" dirty="0">
                <a:latin typeface="+mj-lt"/>
              </a:rPr>
              <a:t>can only allow certain values:</a:t>
            </a:r>
          </a:p>
          <a:p>
            <a:pPr lvl="2"/>
            <a:r>
              <a:rPr lang="en-US" sz="1800" dirty="0">
                <a:latin typeface="+mj-lt"/>
              </a:rPr>
              <a:t>10.0.0.0 – 10.255.255.255 (10.0.0.0/8) </a:t>
            </a:r>
            <a:r>
              <a:rPr lang="en-US" sz="1800" dirty="0">
                <a:latin typeface="+mj-lt"/>
                <a:sym typeface="Wingdings" panose="05000000000000000000" pitchFamily="2" charset="2"/>
              </a:rPr>
              <a:t></a:t>
            </a:r>
            <a:r>
              <a:rPr lang="en-US" sz="1800" dirty="0">
                <a:latin typeface="+mj-lt"/>
              </a:rPr>
              <a:t> in big networks</a:t>
            </a:r>
          </a:p>
          <a:p>
            <a:pPr lvl="2"/>
            <a:r>
              <a:rPr lang="en-US" sz="1800" dirty="0">
                <a:latin typeface="+mj-lt"/>
              </a:rPr>
              <a:t>172.16.0.0 – 172.31.255.255 (172.16.0.0/12) </a:t>
            </a:r>
            <a:r>
              <a:rPr lang="en-US" sz="1800" dirty="0">
                <a:latin typeface="+mj-lt"/>
                <a:sym typeface="Wingdings" panose="05000000000000000000" pitchFamily="2" charset="2"/>
              </a:rPr>
              <a:t></a:t>
            </a:r>
            <a:r>
              <a:rPr lang="en-US" sz="1800" dirty="0">
                <a:latin typeface="+mj-lt"/>
              </a:rPr>
              <a:t> AWS default VPC in that range</a:t>
            </a:r>
          </a:p>
          <a:p>
            <a:pPr lvl="2"/>
            <a:r>
              <a:rPr lang="en-US" sz="1800" dirty="0">
                <a:latin typeface="+mj-lt"/>
              </a:rPr>
              <a:t>192.168.0.0 – 192.168.255.255 (192.168.0.0/16) </a:t>
            </a:r>
            <a:r>
              <a:rPr lang="en-US" sz="1800" dirty="0">
                <a:latin typeface="+mj-lt"/>
                <a:sym typeface="Wingdings" panose="05000000000000000000" pitchFamily="2" charset="2"/>
              </a:rPr>
              <a:t> </a:t>
            </a:r>
            <a:r>
              <a:rPr lang="en-US" sz="1800" dirty="0">
                <a:latin typeface="+mj-lt"/>
              </a:rPr>
              <a:t>e.g., home networks</a:t>
            </a:r>
          </a:p>
          <a:p>
            <a:r>
              <a:rPr lang="en-US" dirty="0">
                <a:latin typeface="+mj-lt"/>
              </a:rPr>
              <a:t>• All the rest of the IP addresses on the Internet are Public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1765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71587-C50D-E214-BA0F-C6B8B544B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132" y="491614"/>
            <a:ext cx="10058400" cy="5505300"/>
          </a:xfrm>
        </p:spPr>
        <p:txBody>
          <a:bodyPr/>
          <a:lstStyle/>
          <a:p>
            <a:r>
              <a:rPr lang="en-US" sz="2800" dirty="0"/>
              <a:t>Default VPC Walkthrough</a:t>
            </a:r>
            <a:br>
              <a:rPr lang="en-US" sz="2800" dirty="0"/>
            </a:br>
            <a:endParaRPr lang="en-US" sz="2800" dirty="0"/>
          </a:p>
          <a:p>
            <a:r>
              <a:rPr lang="en-US" dirty="0">
                <a:latin typeface="+mj-lt"/>
              </a:rPr>
              <a:t>• All new AWS accounts have a default VPC</a:t>
            </a:r>
          </a:p>
          <a:p>
            <a:r>
              <a:rPr lang="en-US" dirty="0">
                <a:latin typeface="+mj-lt"/>
              </a:rPr>
              <a:t>• New EC2 instances are launched into the default VPC if no subnet is</a:t>
            </a:r>
          </a:p>
          <a:p>
            <a:r>
              <a:rPr lang="en-US" dirty="0">
                <a:latin typeface="+mj-lt"/>
              </a:rPr>
              <a:t>specified</a:t>
            </a:r>
          </a:p>
          <a:p>
            <a:r>
              <a:rPr lang="en-US" dirty="0">
                <a:latin typeface="+mj-lt"/>
              </a:rPr>
              <a:t>• Default VPC has Internet connectivity and all EC2 instances inside it</a:t>
            </a:r>
          </a:p>
          <a:p>
            <a:r>
              <a:rPr lang="en-US" dirty="0">
                <a:latin typeface="+mj-lt"/>
              </a:rPr>
              <a:t>have public IPv4 addresses</a:t>
            </a:r>
          </a:p>
          <a:p>
            <a:r>
              <a:rPr lang="en-US" dirty="0">
                <a:latin typeface="+mj-lt"/>
              </a:rPr>
              <a:t>• We also get a public and a private IPv4 DNS names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17163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17959-A547-7F4F-63A3-D17BC8A52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83458"/>
            <a:ext cx="10058400" cy="5485636"/>
          </a:xfrm>
        </p:spPr>
        <p:txBody>
          <a:bodyPr/>
          <a:lstStyle/>
          <a:p>
            <a:r>
              <a:rPr lang="en-IN" sz="2800" dirty="0"/>
              <a:t>VPC in AWS – IPv4</a:t>
            </a:r>
          </a:p>
          <a:p>
            <a:r>
              <a:rPr lang="en-IN" sz="1800" dirty="0">
                <a:latin typeface="+mj-lt"/>
              </a:rPr>
              <a:t>• </a:t>
            </a:r>
            <a:r>
              <a:rPr lang="en-IN" sz="1800" b="1" dirty="0">
                <a:latin typeface="+mj-lt"/>
              </a:rPr>
              <a:t>VPC = Virtual Private Cloud</a:t>
            </a:r>
          </a:p>
          <a:p>
            <a:r>
              <a:rPr lang="en-IN" sz="1800" dirty="0">
                <a:latin typeface="+mj-lt"/>
              </a:rPr>
              <a:t>• You can have multiple VPCs in an AWS region (max. 5 per region – soft limit)</a:t>
            </a:r>
          </a:p>
          <a:p>
            <a:r>
              <a:rPr lang="en-IN" sz="1800" dirty="0">
                <a:latin typeface="+mj-lt"/>
              </a:rPr>
              <a:t>• Max. CIDR per VPC is 5, for each CIDR:</a:t>
            </a:r>
          </a:p>
          <a:p>
            <a:pPr lvl="2"/>
            <a:r>
              <a:rPr lang="en-IN" sz="1600" b="1" dirty="0">
                <a:latin typeface="+mj-lt"/>
              </a:rPr>
              <a:t>• Min. size is /28 (16 IP addresses)</a:t>
            </a:r>
          </a:p>
          <a:p>
            <a:pPr lvl="2"/>
            <a:r>
              <a:rPr lang="en-IN" sz="1600" b="1" dirty="0">
                <a:latin typeface="+mj-lt"/>
              </a:rPr>
              <a:t>• Max. size is /16 (65536 IP addresses)</a:t>
            </a:r>
          </a:p>
          <a:p>
            <a:r>
              <a:rPr lang="en-IN" sz="1800" dirty="0">
                <a:latin typeface="+mj-lt"/>
              </a:rPr>
              <a:t>• Because VPC is private, only the Private IPv4 ranges are allowed:</a:t>
            </a:r>
          </a:p>
          <a:p>
            <a:pPr lvl="2"/>
            <a:r>
              <a:rPr lang="en-IN" sz="1800" dirty="0">
                <a:latin typeface="+mj-lt"/>
              </a:rPr>
              <a:t>• 10.0.0.0 – 10.255.255.255 (10.0.0.0/8)</a:t>
            </a:r>
          </a:p>
          <a:p>
            <a:pPr lvl="2"/>
            <a:r>
              <a:rPr lang="en-IN" sz="1800" dirty="0">
                <a:latin typeface="+mj-lt"/>
              </a:rPr>
              <a:t>• 172.16.0.0 – 172.31.255.255 (172.16.0.0/12)</a:t>
            </a:r>
          </a:p>
          <a:p>
            <a:pPr lvl="2"/>
            <a:r>
              <a:rPr lang="en-IN" sz="1800" dirty="0">
                <a:latin typeface="+mj-lt"/>
              </a:rPr>
              <a:t>• 192.168.0.0 – 192.168.255.255 (192.168.0.0/16)</a:t>
            </a:r>
          </a:p>
          <a:p>
            <a:r>
              <a:rPr lang="en-IN" sz="1800" dirty="0">
                <a:latin typeface="+mj-lt"/>
              </a:rPr>
              <a:t>• </a:t>
            </a:r>
            <a:r>
              <a:rPr lang="en-IN" sz="1800" b="1" dirty="0">
                <a:latin typeface="+mj-lt"/>
              </a:rPr>
              <a:t>Your VPC CIDR should NOT overlap with your other networks (e.g., corporate)</a:t>
            </a:r>
          </a:p>
        </p:txBody>
      </p:sp>
    </p:spTree>
    <p:extLst>
      <p:ext uri="{BB962C8B-B14F-4D97-AF65-F5344CB8AC3E}">
        <p14:creationId xmlns:p14="http://schemas.microsoft.com/office/powerpoint/2010/main" val="29265081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13914</TotalTime>
  <Words>1230</Words>
  <Application>Microsoft Office PowerPoint</Application>
  <PresentationFormat>Widescreen</PresentationFormat>
  <Paragraphs>153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Calibri</vt:lpstr>
      <vt:lpstr>Calibri Light</vt:lpstr>
      <vt:lpstr>Retrospect</vt:lpstr>
      <vt:lpstr>AWS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Vicky Kumawat</dc:creator>
  <cp:lastModifiedBy>Vicky Kumawat</cp:lastModifiedBy>
  <cp:revision>294</cp:revision>
  <dcterms:created xsi:type="dcterms:W3CDTF">2025-01-15T12:50:50Z</dcterms:created>
  <dcterms:modified xsi:type="dcterms:W3CDTF">2025-02-15T06:30:23Z</dcterms:modified>
</cp:coreProperties>
</file>