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72B-70E2-A35F-AF56-EF5C60A35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F6629D-BD8A-B78D-B107-4FED5161D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3D7EAA-5843-DD72-FB80-AA4A7DDE30DE}"/>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C40664B0-4C3F-04CE-31A1-61FA3E246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3D736-D767-AC3F-8A96-B73256174FAE}"/>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404982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E050-5052-A721-1C77-78F5B925E0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436B17-7ECB-1335-E346-018332997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E939C-EEC1-5FA8-10C4-D1BEDDF3998D}"/>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4A092D33-3ACF-FE35-5947-74077CAD6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FA815-47B2-E14B-5651-1CC748F98D62}"/>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226673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147A3-6270-71FB-27DE-C1AFA892F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DDF9A-4EDD-B469-21D6-AE525B577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1845A-2CA4-ED51-1832-8C58684F4C8B}"/>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008928D5-BDA4-29E6-EABB-959B73E46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B128C-ECAC-7AAC-2905-3E5E95C05D14}"/>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3446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3243-3A15-AF57-2623-36F6787631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B90783-17BF-E277-6820-F100FEFFD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24D27-E728-1115-CBA1-A003AD36EB2B}"/>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532A4BC8-1099-388B-9A8F-7C4DCF0E9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D5918-084B-D54E-417C-F08B401A80A5}"/>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130311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7702-CE31-8C45-678B-D08885370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7525AD-182F-1408-281D-BA6AA189F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02AE2-90D2-9291-EF46-5BBCC9F4A980}"/>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E9D80E08-0C6C-6C90-A633-67DDEDEC9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1415C-2849-B358-9E31-C169C7426B60}"/>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30642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EBCC-67ED-A4AD-F37E-3C1977FEA5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6B9B44-9ABA-C8B5-8204-59233D0B7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6EBDDD-6DF3-BAFB-CCCB-85C1C664C5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6CC8DE-8AC9-1149-D0AE-32D589E2256A}"/>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6" name="Footer Placeholder 5">
            <a:extLst>
              <a:ext uri="{FF2B5EF4-FFF2-40B4-BE49-F238E27FC236}">
                <a16:creationId xmlns:a16="http://schemas.microsoft.com/office/drawing/2014/main" id="{455500A8-8276-650D-0080-C653738ED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893834-0E4F-624A-9D56-33D2305CF3A2}"/>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46158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2AB7-3F87-4477-375B-972A692C38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A3A00-BCB8-0736-ACE6-EEC492F9F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E4881-99A4-7BD5-FDA6-3472B48BE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5149A5-81A7-DDC4-5D83-DBAD1EBD1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732F7-0406-288E-6864-DC96ABCE3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C64947-F00E-9135-3C85-CE94ADC39468}"/>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8" name="Footer Placeholder 7">
            <a:extLst>
              <a:ext uri="{FF2B5EF4-FFF2-40B4-BE49-F238E27FC236}">
                <a16:creationId xmlns:a16="http://schemas.microsoft.com/office/drawing/2014/main" id="{756460AA-A0B1-8F31-8683-766C8A3938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031940-96FB-4870-4F5F-D4CEBAC0E89C}"/>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55467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5764-A109-5F2D-80B4-771245BA03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1A922A-3B8B-941D-D04D-79D9EF192A0E}"/>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4" name="Footer Placeholder 3">
            <a:extLst>
              <a:ext uri="{FF2B5EF4-FFF2-40B4-BE49-F238E27FC236}">
                <a16:creationId xmlns:a16="http://schemas.microsoft.com/office/drawing/2014/main" id="{924C7640-8DB9-0F20-C72B-453B6B1BE2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A8E349-D32A-FE74-942E-877932066DE1}"/>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422142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E9406-6063-EAA3-B2FF-A3F6AA9F701F}"/>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3" name="Footer Placeholder 2">
            <a:extLst>
              <a:ext uri="{FF2B5EF4-FFF2-40B4-BE49-F238E27FC236}">
                <a16:creationId xmlns:a16="http://schemas.microsoft.com/office/drawing/2014/main" id="{78259594-7A91-FBFC-8B9C-A5643F6FE3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9379B0-50E3-BF85-8034-5830FE9CB618}"/>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424479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7982-9310-7AE7-1D55-AF2129722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956B61-7EC3-C583-2FAB-607A0408D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224685-166E-BE00-14CF-40CC81E12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18B35-6D09-4B7A-AA66-76A2FF9263CF}"/>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6" name="Footer Placeholder 5">
            <a:extLst>
              <a:ext uri="{FF2B5EF4-FFF2-40B4-BE49-F238E27FC236}">
                <a16:creationId xmlns:a16="http://schemas.microsoft.com/office/drawing/2014/main" id="{D6CA8342-049B-CF0D-AFA8-B83EFD098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F7350-D60B-18B0-C54F-E73623F22E65}"/>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14676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D458-EF80-AC1B-4F07-2B4EEC0D0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5BFB1B-E853-FCC7-4E7D-CCD5352EA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E50D8A-B6E3-9AA6-91BB-50987ABD6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D1B51-CCD2-D7B3-3489-91A133BB181B}"/>
              </a:ext>
            </a:extLst>
          </p:cNvPr>
          <p:cNvSpPr>
            <a:spLocks noGrp="1"/>
          </p:cNvSpPr>
          <p:nvPr>
            <p:ph type="dt" sz="half" idx="10"/>
          </p:nvPr>
        </p:nvSpPr>
        <p:spPr/>
        <p:txBody>
          <a:bodyPr/>
          <a:lstStyle/>
          <a:p>
            <a:fld id="{1FFF355E-AE04-41EE-8C29-72CEDB0C2359}" type="datetimeFigureOut">
              <a:rPr lang="en-IN" smtClean="0"/>
              <a:t>11-04-2025</a:t>
            </a:fld>
            <a:endParaRPr lang="en-IN"/>
          </a:p>
        </p:txBody>
      </p:sp>
      <p:sp>
        <p:nvSpPr>
          <p:cNvPr id="6" name="Footer Placeholder 5">
            <a:extLst>
              <a:ext uri="{FF2B5EF4-FFF2-40B4-BE49-F238E27FC236}">
                <a16:creationId xmlns:a16="http://schemas.microsoft.com/office/drawing/2014/main" id="{81AC6119-7FF3-3071-FC54-D670ACEA4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D3247-CF48-0D0E-BC3B-EC9DD0FB73CE}"/>
              </a:ext>
            </a:extLst>
          </p:cNvPr>
          <p:cNvSpPr>
            <a:spLocks noGrp="1"/>
          </p:cNvSpPr>
          <p:nvPr>
            <p:ph type="sldNum" sz="quarter" idx="12"/>
          </p:nvPr>
        </p:nvSpPr>
        <p:spPr/>
        <p:txBody>
          <a:bodyPr/>
          <a:lstStyle/>
          <a:p>
            <a:fld id="{EA8D1A0E-03E7-4F5B-9A02-4D07D905E39D}" type="slidenum">
              <a:rPr lang="en-IN" smtClean="0"/>
              <a:t>‹#›</a:t>
            </a:fld>
            <a:endParaRPr lang="en-IN"/>
          </a:p>
        </p:txBody>
      </p:sp>
    </p:spTree>
    <p:extLst>
      <p:ext uri="{BB962C8B-B14F-4D97-AF65-F5344CB8AC3E}">
        <p14:creationId xmlns:p14="http://schemas.microsoft.com/office/powerpoint/2010/main" val="11018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0B5F2-215E-9098-24F9-2972B8C6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CBA9E-B6AC-7235-46C9-9F4BE0F40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06418-C126-3DD9-2791-7EC57CBD6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F355E-AE04-41EE-8C29-72CEDB0C2359}" type="datetimeFigureOut">
              <a:rPr lang="en-IN" smtClean="0"/>
              <a:t>11-04-2025</a:t>
            </a:fld>
            <a:endParaRPr lang="en-IN"/>
          </a:p>
        </p:txBody>
      </p:sp>
      <p:sp>
        <p:nvSpPr>
          <p:cNvPr id="5" name="Footer Placeholder 4">
            <a:extLst>
              <a:ext uri="{FF2B5EF4-FFF2-40B4-BE49-F238E27FC236}">
                <a16:creationId xmlns:a16="http://schemas.microsoft.com/office/drawing/2014/main" id="{16BA0E0B-3666-D8F1-04BB-41FA83B74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4FD9D0-6309-972F-E745-8AC79DC56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D1A0E-03E7-4F5B-9A02-4D07D905E39D}" type="slidenum">
              <a:rPr lang="en-IN" smtClean="0"/>
              <a:t>‹#›</a:t>
            </a:fld>
            <a:endParaRPr lang="en-IN"/>
          </a:p>
        </p:txBody>
      </p:sp>
    </p:spTree>
    <p:extLst>
      <p:ext uri="{BB962C8B-B14F-4D97-AF65-F5344CB8AC3E}">
        <p14:creationId xmlns:p14="http://schemas.microsoft.com/office/powerpoint/2010/main" val="204717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33DD2B-1053-455A-5FF3-DDDA8C116047}"/>
              </a:ext>
            </a:extLst>
          </p:cNvPr>
          <p:cNvSpPr>
            <a:spLocks noGrp="1"/>
          </p:cNvSpPr>
          <p:nvPr>
            <p:ph type="subTitle" idx="1"/>
          </p:nvPr>
        </p:nvSpPr>
        <p:spPr>
          <a:xfrm>
            <a:off x="1524000" y="1160206"/>
            <a:ext cx="9144000" cy="4097594"/>
          </a:xfrm>
        </p:spPr>
        <p:txBody>
          <a:bodyPr>
            <a:normAutofit/>
          </a:bodyPr>
          <a:lstStyle/>
          <a:p>
            <a:pPr marL="342900" indent="-342900" algn="l">
              <a:buFont typeface="Arial" panose="020B0604020202020204" pitchFamily="34" charset="0"/>
              <a:buChar char="•"/>
            </a:pPr>
            <a:r>
              <a:rPr lang="en-US" dirty="0"/>
              <a:t>Introduction to Microservices</a:t>
            </a:r>
          </a:p>
          <a:p>
            <a:pPr marL="342900" indent="-342900" algn="l">
              <a:buFont typeface="Arial" panose="020B0604020202020204" pitchFamily="34" charset="0"/>
              <a:buChar char="•"/>
            </a:pPr>
            <a:r>
              <a:rPr lang="en-US" dirty="0"/>
              <a:t>Microservices Architecture and Design Patterns</a:t>
            </a:r>
          </a:p>
          <a:p>
            <a:pPr marL="342900" indent="-342900" algn="l">
              <a:buFont typeface="Arial" panose="020B0604020202020204" pitchFamily="34" charset="0"/>
              <a:buChar char="•"/>
            </a:pPr>
            <a:r>
              <a:rPr lang="en-US" dirty="0"/>
              <a:t>Containers and Containerization</a:t>
            </a:r>
          </a:p>
          <a:p>
            <a:pPr marL="342900" indent="-342900" algn="l">
              <a:buFont typeface="Arial" panose="020B0604020202020204" pitchFamily="34" charset="0"/>
              <a:buChar char="•"/>
            </a:pPr>
            <a:r>
              <a:rPr lang="en-US" dirty="0"/>
              <a:t>Building and Deploying Microservices in containers</a:t>
            </a:r>
            <a:endParaRPr lang="en-IN" dirty="0"/>
          </a:p>
        </p:txBody>
      </p:sp>
    </p:spTree>
    <p:extLst>
      <p:ext uri="{BB962C8B-B14F-4D97-AF65-F5344CB8AC3E}">
        <p14:creationId xmlns:p14="http://schemas.microsoft.com/office/powerpoint/2010/main" val="239646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FF82D-4C6F-3DE9-FF1F-C2D629910C6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3BB1D60-70BB-5C2D-7F26-F1C42578D8E4}"/>
              </a:ext>
            </a:extLst>
          </p:cNvPr>
          <p:cNvSpPr>
            <a:spLocks noGrp="1"/>
          </p:cNvSpPr>
          <p:nvPr>
            <p:ph type="subTitle" idx="1"/>
          </p:nvPr>
        </p:nvSpPr>
        <p:spPr>
          <a:xfrm>
            <a:off x="1012723" y="609600"/>
            <a:ext cx="9655277" cy="4648200"/>
          </a:xfrm>
        </p:spPr>
        <p:txBody>
          <a:bodyPr/>
          <a:lstStyle/>
          <a:p>
            <a:pPr algn="l"/>
            <a:r>
              <a:rPr lang="en-US" b="1" i="0" dirty="0">
                <a:solidFill>
                  <a:srgbClr val="242424"/>
                </a:solidFill>
                <a:effectLst/>
              </a:rPr>
              <a:t>Microservices</a:t>
            </a:r>
            <a:endParaRPr lang="en-US" dirty="0">
              <a:solidFill>
                <a:srgbClr val="242424"/>
              </a:solidFill>
            </a:endParaRPr>
          </a:p>
          <a:p>
            <a:pPr algn="l"/>
            <a:endParaRPr lang="en-US" b="0" i="0" dirty="0">
              <a:solidFill>
                <a:srgbClr val="242424"/>
              </a:solidFill>
              <a:effectLst/>
            </a:endParaRPr>
          </a:p>
          <a:p>
            <a:pPr algn="l">
              <a:lnSpc>
                <a:spcPct val="150000"/>
              </a:lnSpc>
            </a:pPr>
            <a:r>
              <a:rPr lang="en-US" b="0" i="0" dirty="0">
                <a:solidFill>
                  <a:srgbClr val="242424"/>
                </a:solidFill>
                <a:effectLst/>
              </a:rPr>
              <a:t>This is an architectural approach where an application is broken down into small, independent services that each handle a specific function. Instead of one large application, you have multiple small services that work together, which makes the application more modular and easier to manage.</a:t>
            </a:r>
            <a:endParaRPr lang="en-IN" dirty="0"/>
          </a:p>
        </p:txBody>
      </p:sp>
    </p:spTree>
    <p:extLst>
      <p:ext uri="{BB962C8B-B14F-4D97-AF65-F5344CB8AC3E}">
        <p14:creationId xmlns:p14="http://schemas.microsoft.com/office/powerpoint/2010/main" val="16700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7D8B9-369F-79A0-8E95-9F77A08F49D0}"/>
              </a:ext>
            </a:extLst>
          </p:cNvPr>
          <p:cNvSpPr>
            <a:spLocks noGrp="1"/>
          </p:cNvSpPr>
          <p:nvPr>
            <p:ph idx="1"/>
          </p:nvPr>
        </p:nvSpPr>
        <p:spPr>
          <a:xfrm>
            <a:off x="838200" y="501445"/>
            <a:ext cx="10515600" cy="5675518"/>
          </a:xfrm>
        </p:spPr>
        <p:txBody>
          <a:bodyPr/>
          <a:lstStyle/>
          <a:p>
            <a:pPr algn="l">
              <a:lnSpc>
                <a:spcPts val="2400"/>
              </a:lnSpc>
              <a:buNone/>
            </a:pPr>
            <a:r>
              <a:rPr lang="en-US" b="1" i="0" dirty="0">
                <a:solidFill>
                  <a:srgbClr val="242424"/>
                </a:solidFill>
                <a:effectLst/>
                <a:latin typeface="source-serif-pro"/>
              </a:rPr>
              <a:t>Benefits of Microservices</a:t>
            </a:r>
          </a:p>
          <a:p>
            <a:pPr algn="l">
              <a:lnSpc>
                <a:spcPts val="2400"/>
              </a:lnSpc>
              <a:buNone/>
            </a:pPr>
            <a:endParaRPr lang="en-US" b="1" dirty="0">
              <a:solidFill>
                <a:srgbClr val="242424"/>
              </a:solidFill>
              <a:latin typeface="source-serif-pro"/>
            </a:endParaRPr>
          </a:p>
          <a:p>
            <a:pPr algn="l">
              <a:lnSpc>
                <a:spcPts val="2400"/>
              </a:lnSpc>
              <a:buNone/>
            </a:pPr>
            <a:endParaRPr lang="en-US" b="0" i="0" dirty="0">
              <a:solidFill>
                <a:srgbClr val="242424"/>
              </a:solidFill>
              <a:effectLst/>
              <a:latin typeface="source-serif-pro"/>
            </a:endParaRPr>
          </a:p>
          <a:p>
            <a:pPr algn="l">
              <a:lnSpc>
                <a:spcPct val="150000"/>
              </a:lnSpc>
              <a:buFont typeface="Arial" panose="020B0604020202020204" pitchFamily="34" charset="0"/>
              <a:buChar char="•"/>
            </a:pPr>
            <a:r>
              <a:rPr lang="en-US" sz="1800" b="1" i="0" dirty="0">
                <a:solidFill>
                  <a:srgbClr val="242424"/>
                </a:solidFill>
                <a:effectLst/>
                <a:latin typeface="source-serif-pro"/>
              </a:rPr>
              <a:t>Scalability:</a:t>
            </a:r>
            <a:r>
              <a:rPr lang="en-US" sz="1800" b="0" i="0" dirty="0">
                <a:solidFill>
                  <a:srgbClr val="242424"/>
                </a:solidFill>
                <a:effectLst/>
                <a:latin typeface="source-serif-pro"/>
              </a:rPr>
              <a:t> Easily scale individual services based on demand.</a:t>
            </a:r>
          </a:p>
          <a:p>
            <a:pPr algn="l">
              <a:lnSpc>
                <a:spcPct val="150000"/>
              </a:lnSpc>
              <a:buFont typeface="Arial" panose="020B0604020202020204" pitchFamily="34" charset="0"/>
              <a:buChar char="•"/>
            </a:pPr>
            <a:r>
              <a:rPr lang="en-US" sz="1800" b="1" i="0" dirty="0">
                <a:solidFill>
                  <a:srgbClr val="242424"/>
                </a:solidFill>
                <a:effectLst/>
                <a:latin typeface="source-serif-pro"/>
              </a:rPr>
              <a:t>Resilience:</a:t>
            </a:r>
            <a:r>
              <a:rPr lang="en-US" sz="1800" b="0" i="0" dirty="0">
                <a:solidFill>
                  <a:srgbClr val="242424"/>
                </a:solidFill>
                <a:effectLst/>
                <a:latin typeface="source-serif-pro"/>
              </a:rPr>
              <a:t> Isolated failures have a limited impact on the overall system.</a:t>
            </a:r>
          </a:p>
          <a:p>
            <a:pPr algn="l">
              <a:lnSpc>
                <a:spcPct val="150000"/>
              </a:lnSpc>
              <a:buFont typeface="Arial" panose="020B0604020202020204" pitchFamily="34" charset="0"/>
              <a:buChar char="•"/>
            </a:pPr>
            <a:r>
              <a:rPr lang="en-US" sz="1800" b="1" i="0" dirty="0">
                <a:solidFill>
                  <a:srgbClr val="242424"/>
                </a:solidFill>
                <a:effectLst/>
                <a:latin typeface="source-serif-pro"/>
              </a:rPr>
              <a:t>Flexibility:</a:t>
            </a:r>
            <a:r>
              <a:rPr lang="en-US" sz="1800" b="0" i="0" dirty="0">
                <a:solidFill>
                  <a:srgbClr val="242424"/>
                </a:solidFill>
                <a:effectLst/>
                <a:latin typeface="source-serif-pro"/>
              </a:rPr>
              <a:t> Choose the best technology for each service.</a:t>
            </a:r>
          </a:p>
          <a:p>
            <a:pPr algn="l">
              <a:lnSpc>
                <a:spcPct val="150000"/>
              </a:lnSpc>
              <a:buFont typeface="Arial" panose="020B0604020202020204" pitchFamily="34" charset="0"/>
              <a:buChar char="•"/>
            </a:pPr>
            <a:r>
              <a:rPr lang="en-US" sz="1800" b="1" i="0" dirty="0">
                <a:solidFill>
                  <a:srgbClr val="242424"/>
                </a:solidFill>
                <a:effectLst/>
                <a:latin typeface="source-serif-pro"/>
              </a:rPr>
              <a:t>Maintainability:</a:t>
            </a:r>
            <a:r>
              <a:rPr lang="en-US" sz="1800" b="0" i="0" dirty="0">
                <a:solidFill>
                  <a:srgbClr val="242424"/>
                </a:solidFill>
                <a:effectLst/>
                <a:latin typeface="source-serif-pro"/>
              </a:rPr>
              <a:t> Easier to manage and update individual services.</a:t>
            </a:r>
          </a:p>
          <a:p>
            <a:pPr algn="l">
              <a:lnSpc>
                <a:spcPct val="150000"/>
              </a:lnSpc>
              <a:buFont typeface="Arial" panose="020B0604020202020204" pitchFamily="34" charset="0"/>
              <a:buChar char="•"/>
            </a:pPr>
            <a:r>
              <a:rPr lang="en-US" sz="1800" b="1" i="0" dirty="0">
                <a:solidFill>
                  <a:srgbClr val="242424"/>
                </a:solidFill>
                <a:effectLst/>
                <a:latin typeface="source-serif-pro"/>
              </a:rPr>
              <a:t>Innovation:</a:t>
            </a:r>
            <a:r>
              <a:rPr lang="en-US" sz="1800" b="0" i="0" dirty="0">
                <a:solidFill>
                  <a:srgbClr val="242424"/>
                </a:solidFill>
                <a:effectLst/>
                <a:latin typeface="source-serif-pro"/>
              </a:rPr>
              <a:t> Encourage experimentation and innovation within teams.</a:t>
            </a:r>
          </a:p>
          <a:p>
            <a:pPr marL="0" indent="0">
              <a:buNone/>
            </a:pPr>
            <a:endParaRPr lang="en-IN" dirty="0"/>
          </a:p>
        </p:txBody>
      </p:sp>
    </p:spTree>
    <p:extLst>
      <p:ext uri="{BB962C8B-B14F-4D97-AF65-F5344CB8AC3E}">
        <p14:creationId xmlns:p14="http://schemas.microsoft.com/office/powerpoint/2010/main" val="287382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932D6-5B0E-3772-1932-01FB1C412F1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F5C7FD-543C-FC5E-B20E-8343F9AA56A1}"/>
              </a:ext>
            </a:extLst>
          </p:cNvPr>
          <p:cNvSpPr>
            <a:spLocks noGrp="1"/>
          </p:cNvSpPr>
          <p:nvPr>
            <p:ph type="subTitle" idx="1"/>
          </p:nvPr>
        </p:nvSpPr>
        <p:spPr>
          <a:xfrm>
            <a:off x="786581" y="491613"/>
            <a:ext cx="9881419" cy="4766187"/>
          </a:xfrm>
        </p:spPr>
        <p:txBody>
          <a:bodyPr/>
          <a:lstStyle/>
          <a:p>
            <a:pPr algn="l"/>
            <a:r>
              <a:rPr lang="en-US" b="1" i="0" dirty="0">
                <a:solidFill>
                  <a:srgbClr val="242424"/>
                </a:solidFill>
                <a:effectLst/>
                <a:latin typeface="source-serif-pro"/>
              </a:rPr>
              <a:t>Containerization</a:t>
            </a:r>
            <a:endParaRPr lang="en-US" dirty="0">
              <a:solidFill>
                <a:srgbClr val="242424"/>
              </a:solidFill>
              <a:latin typeface="source-serif-pro"/>
            </a:endParaRPr>
          </a:p>
          <a:p>
            <a:pPr algn="l"/>
            <a:endParaRPr lang="en-US" b="0" i="0" dirty="0">
              <a:solidFill>
                <a:srgbClr val="242424"/>
              </a:solidFill>
              <a:effectLst/>
              <a:latin typeface="source-serif-pro"/>
            </a:endParaRPr>
          </a:p>
          <a:p>
            <a:pPr algn="l">
              <a:lnSpc>
                <a:spcPct val="150000"/>
              </a:lnSpc>
            </a:pPr>
            <a:r>
              <a:rPr lang="en-US" sz="2000" b="0" i="0" dirty="0">
                <a:solidFill>
                  <a:srgbClr val="242424"/>
                </a:solidFill>
                <a:effectLst/>
                <a:latin typeface="source-serif-pro"/>
              </a:rPr>
              <a:t>This is a method for packaging microservices. Each microservice runs in its container, which is like a lightweight, portable box. Containers include everything the service needs to run, such as libraries and dependencies. This makes it easier to deploy and scale each service independently, as containers are isolated and can be moved between different environments without compatibility issues.</a:t>
            </a:r>
            <a:endParaRPr lang="en-IN" sz="2000" dirty="0"/>
          </a:p>
        </p:txBody>
      </p:sp>
    </p:spTree>
    <p:extLst>
      <p:ext uri="{BB962C8B-B14F-4D97-AF65-F5344CB8AC3E}">
        <p14:creationId xmlns:p14="http://schemas.microsoft.com/office/powerpoint/2010/main" val="297505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4DB78-EBDA-B859-F765-8800B6115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3AF67-17D5-41BB-DC94-E271C2AE43D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384A754-79EB-C499-B485-38B7AF637C2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AD2CE94-653E-01FA-AF5A-BD6D6F584F24}"/>
              </a:ext>
            </a:extLst>
          </p:cNvPr>
          <p:cNvPicPr>
            <a:picLocks noChangeAspect="1"/>
          </p:cNvPicPr>
          <p:nvPr/>
        </p:nvPicPr>
        <p:blipFill>
          <a:blip r:embed="rId2"/>
          <a:stretch>
            <a:fillRect/>
          </a:stretch>
        </p:blipFill>
        <p:spPr>
          <a:xfrm>
            <a:off x="0" y="87338"/>
            <a:ext cx="12192000" cy="6270367"/>
          </a:xfrm>
          <a:prstGeom prst="rect">
            <a:avLst/>
          </a:prstGeom>
        </p:spPr>
      </p:pic>
    </p:spTree>
    <p:extLst>
      <p:ext uri="{BB962C8B-B14F-4D97-AF65-F5344CB8AC3E}">
        <p14:creationId xmlns:p14="http://schemas.microsoft.com/office/powerpoint/2010/main" val="409488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26143-05B0-0E3B-1BA4-34C419B2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456A99-8A20-B25F-57A8-C22D51CA3DD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FBE4E0-3F57-6D61-C562-E80D958D8A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018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189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Kumawat</dc:creator>
  <cp:lastModifiedBy>Vicky Kumawat</cp:lastModifiedBy>
  <cp:revision>14</cp:revision>
  <dcterms:created xsi:type="dcterms:W3CDTF">2025-04-07T12:34:06Z</dcterms:created>
  <dcterms:modified xsi:type="dcterms:W3CDTF">2025-04-12T05:27:35Z</dcterms:modified>
</cp:coreProperties>
</file>